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libri (MS) Bold" charset="1" panose="020F0702030404030204"/>
      <p:regular r:id="rId14"/>
    </p:embeddedFont>
    <p:embeddedFont>
      <p:font typeface="Arial Bold" charset="1" panose="020B0802020202020204"/>
      <p:regular r:id="rId15"/>
    </p:embeddedFont>
    <p:embeddedFont>
      <p:font typeface="Arial" charset="1" panose="020B0502020202020204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https://www.freepik.com/" TargetMode="External" Type="http://schemas.openxmlformats.org/officeDocument/2006/relationships/hyperlink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1" id="11" descr="A person sitting at a desk with a computer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91575" y="857250"/>
            <a:ext cx="7048500" cy="1504950"/>
            <a:chOff x="0" y="0"/>
            <a:chExt cx="9398000" cy="2006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9347200" cy="1955800"/>
            </a:xfrm>
            <a:custGeom>
              <a:avLst/>
              <a:gdLst/>
              <a:ahLst/>
              <a:cxnLst/>
              <a:rect r="r" b="b" t="t" l="l"/>
              <a:pathLst>
                <a:path h="1955800" w="93472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98000" cy="2006600"/>
            </a:xfrm>
            <a:custGeom>
              <a:avLst/>
              <a:gdLst/>
              <a:ahLst/>
              <a:cxnLst/>
              <a:rect r="r" b="b" t="t" l="l"/>
              <a:pathLst>
                <a:path h="2006600" w="93980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62679" y="4593944"/>
            <a:ext cx="10306292" cy="1904516"/>
            <a:chOff x="0" y="0"/>
            <a:chExt cx="13741722" cy="25393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41722" cy="2539355"/>
            </a:xfrm>
            <a:custGeom>
              <a:avLst/>
              <a:gdLst/>
              <a:ahLst/>
              <a:cxnLst/>
              <a:rect r="r" b="b" t="t" l="l"/>
              <a:pathLst>
                <a:path h="2539355" w="13741722">
                  <a:moveTo>
                    <a:pt x="0" y="0"/>
                  </a:moveTo>
                  <a:lnTo>
                    <a:pt x="13741722" y="0"/>
                  </a:lnTo>
                  <a:lnTo>
                    <a:pt x="13741722" y="2539355"/>
                  </a:lnTo>
                  <a:lnTo>
                    <a:pt x="0" y="2539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13741722" cy="26536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6480"/>
                </a:lnSpc>
              </a:pPr>
              <a:r>
                <a:rPr lang="en-US" sz="5400" b="true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Plant Disease Detection System using Deep Learning  </a:t>
              </a:r>
            </a:p>
          </p:txBody>
        </p:sp>
      </p:grpSp>
      <p:sp>
        <p:nvSpPr>
          <p:cNvPr name="Freeform 18" id="18" descr="A close up of a logo  Description automatically generated"/>
          <p:cNvSpPr/>
          <p:nvPr/>
        </p:nvSpPr>
        <p:spPr>
          <a:xfrm flipH="false" flipV="false" rot="0">
            <a:off x="12401129" y="1303294"/>
            <a:ext cx="1894735" cy="616250"/>
          </a:xfrm>
          <a:custGeom>
            <a:avLst/>
            <a:gdLst/>
            <a:ahLst/>
            <a:cxnLst/>
            <a:rect r="r" b="b" t="t" l="l"/>
            <a:pathLst>
              <a:path h="616250" w="1894735">
                <a:moveTo>
                  <a:pt x="0" y="0"/>
                </a:moveTo>
                <a:lnTo>
                  <a:pt x="1894735" y="0"/>
                </a:lnTo>
                <a:lnTo>
                  <a:pt x="1894735" y="616251"/>
                </a:lnTo>
                <a:lnTo>
                  <a:pt x="0" y="6162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" r="0" b="-86"/>
            </a:stretch>
          </a:blipFill>
        </p:spPr>
      </p:sp>
      <p:sp>
        <p:nvSpPr>
          <p:cNvPr name="Freeform 19" id="19" descr="A yellow and red shell logo  Description automatically generated"/>
          <p:cNvSpPr/>
          <p:nvPr/>
        </p:nvSpPr>
        <p:spPr>
          <a:xfrm flipH="false" flipV="false" rot="0">
            <a:off x="10335784" y="1113136"/>
            <a:ext cx="1185239" cy="996567"/>
          </a:xfrm>
          <a:custGeom>
            <a:avLst/>
            <a:gdLst/>
            <a:ahLst/>
            <a:cxnLst/>
            <a:rect r="r" b="b" t="t" l="l"/>
            <a:pathLst>
              <a:path h="996567" w="1185239">
                <a:moveTo>
                  <a:pt x="0" y="0"/>
                </a:moveTo>
                <a:lnTo>
                  <a:pt x="1185239" y="0"/>
                </a:lnTo>
                <a:lnTo>
                  <a:pt x="1185239" y="996567"/>
                </a:lnTo>
                <a:lnTo>
                  <a:pt x="0" y="9965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7247983" y="7432928"/>
            <a:ext cx="10306292" cy="1868335"/>
            <a:chOff x="0" y="0"/>
            <a:chExt cx="13741722" cy="24911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41722" cy="2491113"/>
            </a:xfrm>
            <a:custGeom>
              <a:avLst/>
              <a:gdLst/>
              <a:ahLst/>
              <a:cxnLst/>
              <a:rect r="r" b="b" t="t" l="l"/>
              <a:pathLst>
                <a:path h="2491113" w="13741722">
                  <a:moveTo>
                    <a:pt x="0" y="0"/>
                  </a:moveTo>
                  <a:lnTo>
                    <a:pt x="13741722" y="0"/>
                  </a:lnTo>
                  <a:lnTo>
                    <a:pt x="13741722" y="2491113"/>
                  </a:lnTo>
                  <a:lnTo>
                    <a:pt x="0" y="2491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3741722" cy="25673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440"/>
                </a:lnSpc>
              </a:pPr>
              <a:r>
                <a:rPr lang="en-US" sz="3700" b="true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Name: Pragya Pandey</a:t>
              </a:r>
            </a:p>
            <a:p>
              <a:pPr algn="l">
                <a:lnSpc>
                  <a:spcPts val="4440"/>
                </a:lnSpc>
              </a:pPr>
              <a:r>
                <a:rPr lang="en-US" sz="3700" b="true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AICTE Student ID: STU67696a0987fc41734961673</a:t>
              </a:r>
            </a:p>
            <a:p>
              <a:pPr algn="l">
                <a:lnSpc>
                  <a:spcPts val="444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87866" y="1458806"/>
            <a:ext cx="3979334" cy="600165"/>
            <a:chOff x="0" y="0"/>
            <a:chExt cx="5305778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05778" cy="800220"/>
            </a:xfrm>
            <a:custGeom>
              <a:avLst/>
              <a:gdLst/>
              <a:ahLst/>
              <a:cxnLst/>
              <a:rect r="r" b="b" t="t" l="l"/>
              <a:pathLst>
                <a:path h="800220" w="5305778">
                  <a:moveTo>
                    <a:pt x="0" y="0"/>
                  </a:moveTo>
                  <a:lnTo>
                    <a:pt x="5305778" y="0"/>
                  </a:lnTo>
                  <a:lnTo>
                    <a:pt x="5305778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5305778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Learning Objectives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9714" y="9202994"/>
            <a:ext cx="1193806" cy="415499"/>
            <a:chOff x="0" y="0"/>
            <a:chExt cx="1591742" cy="5539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1742" cy="553998"/>
            </a:xfrm>
            <a:custGeom>
              <a:avLst/>
              <a:gdLst/>
              <a:ahLst/>
              <a:cxnLst/>
              <a:rect r="r" b="b" t="t" l="l"/>
              <a:pathLst>
                <a:path h="553998" w="1591742">
                  <a:moveTo>
                    <a:pt x="0" y="0"/>
                  </a:moveTo>
                  <a:lnTo>
                    <a:pt x="1591742" y="0"/>
                  </a:lnTo>
                  <a:lnTo>
                    <a:pt x="1591742" y="553998"/>
                  </a:lnTo>
                  <a:lnTo>
                    <a:pt x="0" y="553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91742" cy="592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Source :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0794" y="9202994"/>
            <a:ext cx="2763526" cy="415499"/>
            <a:chOff x="0" y="0"/>
            <a:chExt cx="3684702" cy="5539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4702" cy="553998"/>
            </a:xfrm>
            <a:custGeom>
              <a:avLst/>
              <a:gdLst/>
              <a:ahLst/>
              <a:cxnLst/>
              <a:rect r="r" b="b" t="t" l="l"/>
              <a:pathLst>
                <a:path h="553998" w="3684702">
                  <a:moveTo>
                    <a:pt x="0" y="0"/>
                  </a:moveTo>
                  <a:lnTo>
                    <a:pt x="3684702" y="0"/>
                  </a:lnTo>
                  <a:lnTo>
                    <a:pt x="3684702" y="553998"/>
                  </a:lnTo>
                  <a:lnTo>
                    <a:pt x="0" y="553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84702" cy="592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 u="sng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  <a:hlinkClick r:id="rId4" tooltip="https://www.freepik.com/"/>
                </a:rPr>
                <a:t>www.freepik.com/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 descr="A ladder leading to a large yellow circle  Description automatically generated"/>
          <p:cNvSpPr/>
          <p:nvPr/>
        </p:nvSpPr>
        <p:spPr>
          <a:xfrm flipH="false" flipV="false" rot="0">
            <a:off x="11018520" y="2164080"/>
            <a:ext cx="6751320" cy="6949440"/>
          </a:xfrm>
          <a:custGeom>
            <a:avLst/>
            <a:gdLst/>
            <a:ahLst/>
            <a:cxnLst/>
            <a:rect r="r" b="b" t="t" l="l"/>
            <a:pathLst>
              <a:path h="6949440" w="6751320">
                <a:moveTo>
                  <a:pt x="0" y="0"/>
                </a:moveTo>
                <a:lnTo>
                  <a:pt x="6751320" y="0"/>
                </a:lnTo>
                <a:lnTo>
                  <a:pt x="6751320" y="6949440"/>
                </a:lnTo>
                <a:lnTo>
                  <a:pt x="0" y="6949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</a:blip>
            <a:stretch>
              <a:fillRect l="-18960" t="-6535" r="-18805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3258800" y="4752914"/>
            <a:ext cx="2255522" cy="973455"/>
            <a:chOff x="0" y="0"/>
            <a:chExt cx="3007362" cy="12979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07362" cy="1297940"/>
            </a:xfrm>
            <a:custGeom>
              <a:avLst/>
              <a:gdLst/>
              <a:ahLst/>
              <a:cxnLst/>
              <a:rect r="r" b="b" t="t" l="l"/>
              <a:pathLst>
                <a:path h="1297940" w="3007362">
                  <a:moveTo>
                    <a:pt x="0" y="0"/>
                  </a:moveTo>
                  <a:lnTo>
                    <a:pt x="3007362" y="0"/>
                  </a:lnTo>
                  <a:lnTo>
                    <a:pt x="3007362" y="1297940"/>
                  </a:lnTo>
                  <a:lnTo>
                    <a:pt x="0" y="1297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3007362" cy="14027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00"/>
                </a:lnSpc>
              </a:pPr>
              <a:r>
                <a:rPr lang="en-US" sz="525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GOAL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47714" y="2336723"/>
            <a:ext cx="10486125" cy="626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148" indent="-319074" lvl="1">
              <a:lnSpc>
                <a:spcPts val="4138"/>
              </a:lnSpc>
              <a:buFont typeface="Arial"/>
              <a:buChar char="•"/>
            </a:pPr>
            <a:r>
              <a:rPr lang="en-US" sz="2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 and develop a Convolutional Neural Network (CNN) to classify images of plant leaves as healthy or diseased.</a:t>
            </a:r>
          </a:p>
          <a:p>
            <a:pPr algn="l" marL="638148" indent="-319074" lvl="1">
              <a:lnSpc>
                <a:spcPts val="4138"/>
              </a:lnSpc>
              <a:buFont typeface="Arial"/>
              <a:buChar char="•"/>
            </a:pPr>
            <a:r>
              <a:rPr lang="en-US" sz="2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data preprocessing, such as resizing, normalization, and validation split, to clean and prepare images for model training.</a:t>
            </a:r>
          </a:p>
          <a:p>
            <a:pPr algn="l" marL="638148" indent="-319074" lvl="1">
              <a:lnSpc>
                <a:spcPts val="4138"/>
              </a:lnSpc>
              <a:buFont typeface="Arial"/>
              <a:buChar char="•"/>
            </a:pPr>
            <a:r>
              <a:rPr lang="en-US" sz="2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Measure model performance with metrics like accuracy, precision, and recall on actual plant disease datasets.</a:t>
            </a:r>
          </a:p>
          <a:p>
            <a:pPr algn="l" marL="638148" indent="-319074" lvl="1">
              <a:lnSpc>
                <a:spcPts val="4138"/>
              </a:lnSpc>
              <a:buFont typeface="Arial"/>
              <a:buChar char="•"/>
            </a:pPr>
            <a:r>
              <a:rPr lang="en-US" sz="2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 training outcomes and interpret the predictions of models for real-world agricultural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28080" y="13605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52499" y="18422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19048" y="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906998" y="18422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2799" y="1620546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Tools and Technology used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696961"/>
            <a:ext cx="16230600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 – Core programming language used for model development.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Jupyter Notebook – Development environment for writing and testing code.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TensorFlow / Keras – Deep learning libraries utilized to develop and train the CNN model.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OpenCV / PIL – Image processing libraries to process plant leaf images.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NumPy &amp; Pandas – For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processing and manipulation.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Matplotlib &amp; Seaborn – Visualization libraries for plotting model metrics and results.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Colab – Cloud-based environment for training the model using GPU support.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– Dataset from open Source like Kaggle . (https://drive.google.com/file/d/12OS3a0bLn1zDnhqv5KRRH_BfFml6gCVX/view?usp=sharing )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02534" y="1521984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Methodology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88994" y="2084049"/>
            <a:ext cx="13429878" cy="794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Acquisition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Collected the PlantVillage dataset from dataset provided with labeled images of healthy and diseased leaves.</a:t>
            </a:r>
          </a:p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Preprocessing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Resized images, applied augmentation (rotation, flipping), and normalized pixel values.</a:t>
            </a:r>
          </a:p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Building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a CNN using TensorFlow/Keras with convolutional, pooling, and dense layers.</a:t>
            </a:r>
          </a:p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Training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Trained on Google Colab with GPU using categorical cross-entropy and Adam optimizer.</a:t>
            </a:r>
          </a:p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Evaluation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Tested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accuracy and confusion matrix; performed hyperparameter tuning.</a:t>
            </a:r>
          </a:p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 Visualization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Plotted accuracy/loss graphs and tested predictions on sample images.</a:t>
            </a:r>
          </a:p>
          <a:p>
            <a:pPr algn="just" marL="518165" indent="-259082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Attained excellent accuracy, affirming the model's real-time disease detection ability.</a:t>
            </a:r>
          </a:p>
          <a:p>
            <a:pPr algn="just">
              <a:lnSpc>
                <a:spcPts val="336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218872" y="2122149"/>
            <a:ext cx="4870720" cy="7306081"/>
          </a:xfrm>
          <a:custGeom>
            <a:avLst/>
            <a:gdLst/>
            <a:ahLst/>
            <a:cxnLst/>
            <a:rect r="r" b="b" t="t" l="l"/>
            <a:pathLst>
              <a:path h="7306081" w="4870720">
                <a:moveTo>
                  <a:pt x="0" y="0"/>
                </a:moveTo>
                <a:lnTo>
                  <a:pt x="4870721" y="0"/>
                </a:lnTo>
                <a:lnTo>
                  <a:pt x="4870721" y="7306081"/>
                </a:lnTo>
                <a:lnTo>
                  <a:pt x="0" y="7306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Statement: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68392" y="2724708"/>
            <a:ext cx="16390908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ditional farming often faces challenges in the early detection of plant diseases, leading to reduced crop yield, increased pesticide use, and unsustainable practices.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address this, there is a growing need for an AI/ML-based intelligent system that can: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Automatically detect plant diseases from leaf images using deep learning.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 suitable crops and fertilizers by analyzing environmental factors such as soil quality and weather conditions.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Such a system will empower farmers with data-driven decision-making tools, promote precision agriculture, and support sustainable farming practices for enhanced productivity and environmental impact.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Solution: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23461" y="2124633"/>
            <a:ext cx="16952012" cy="788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address the challenges in early plant disease diagnosis and sustainable agriculture, the proposed Machine Learning-based Plant Disease Detection System: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Applies Convolutional Neural Networks (CNN):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Diagnoses diseases directly from images of plant leaves with high accuracy.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image processing libraries (OpenCV, PIL):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Performs efficient preprocessing and feature extraction to improve model performance.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Integrates environmental data (planned/future enhancement):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Considers soil health and climate data to recommend:</a:t>
            </a:r>
          </a:p>
          <a:p>
            <a:pPr algn="l" marL="1619263" indent="-404816" lvl="3">
              <a:lnSpc>
                <a:spcPts val="3500"/>
              </a:lnSpc>
              <a:buFont typeface="Arial"/>
              <a:buChar char="￭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most optimal crops to be planted</a:t>
            </a:r>
          </a:p>
          <a:p>
            <a:pPr algn="l" marL="1619263" indent="-404816" lvl="3">
              <a:lnSpc>
                <a:spcPts val="3500"/>
              </a:lnSpc>
              <a:buFont typeface="Arial"/>
              <a:buChar char="￭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Ideal fertilizers for enhanced soil quality and productivity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Trains models on Google Colab: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Leverages scalable, GPU-based training for faster and more efficient model development.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 simple user interface: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farmers and agronomists to upload leaf images and receive real-time diagnosis and suggestions.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Promotes precision agriculture: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Minimizes human reliance in disease tracking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Encourages sustainable farming practices and improved crop management</a:t>
            </a:r>
          </a:p>
          <a:p>
            <a:pPr algn="l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Output: 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89882" y="4720075"/>
            <a:ext cx="5883341" cy="5206833"/>
          </a:xfrm>
          <a:custGeom>
            <a:avLst/>
            <a:gdLst/>
            <a:ahLst/>
            <a:cxnLst/>
            <a:rect r="r" b="b" t="t" l="l"/>
            <a:pathLst>
              <a:path h="5206833" w="5883341">
                <a:moveTo>
                  <a:pt x="0" y="0"/>
                </a:moveTo>
                <a:lnTo>
                  <a:pt x="5883341" y="0"/>
                </a:lnTo>
                <a:lnTo>
                  <a:pt x="5883341" y="5206833"/>
                </a:lnTo>
                <a:lnTo>
                  <a:pt x="0" y="5206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73223" y="2236655"/>
            <a:ext cx="7239109" cy="6172200"/>
          </a:xfrm>
          <a:custGeom>
            <a:avLst/>
            <a:gdLst/>
            <a:ahLst/>
            <a:cxnLst/>
            <a:rect r="r" b="b" t="t" l="l"/>
            <a:pathLst>
              <a:path h="6172200" w="7239109">
                <a:moveTo>
                  <a:pt x="0" y="0"/>
                </a:moveTo>
                <a:lnTo>
                  <a:pt x="7239109" y="0"/>
                </a:lnTo>
                <a:lnTo>
                  <a:pt x="723910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2656" y="2236655"/>
            <a:ext cx="9890567" cy="2483420"/>
          </a:xfrm>
          <a:custGeom>
            <a:avLst/>
            <a:gdLst/>
            <a:ahLst/>
            <a:cxnLst/>
            <a:rect r="r" b="b" t="t" l="l"/>
            <a:pathLst>
              <a:path h="2483420" w="9890567">
                <a:moveTo>
                  <a:pt x="0" y="0"/>
                </a:moveTo>
                <a:lnTo>
                  <a:pt x="9890567" y="0"/>
                </a:lnTo>
                <a:lnTo>
                  <a:pt x="9890567" y="2483420"/>
                </a:lnTo>
                <a:lnTo>
                  <a:pt x="0" y="24834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3630" y="1482226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Conclusion: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79326" y="2406242"/>
            <a:ext cx="16479974" cy="703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Plant Disease Detection System uses deep learning and computer vision to effectively classify plant leaf diseases from image.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Employing an in-house Convolutional Neural Network (CNN) with a trained model on an enlarged dataset, the model recorded high accuracy, precision, and recall for training and validation sets.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system identifies disease automatically, allowing quicker and more consistent diagnosis than with eye inspection.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Such an approach can assist farmers and agricultural professionals in taking timely measures, possibly minimizing crop losses and enhancing yield.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proves that AI can be effectively applied to agriculture and further strengthened by increasing the dataset, refining the model, and implementing the solution in real-world conditions.</a:t>
            </a:r>
          </a:p>
          <a:p>
            <a:pPr algn="l">
              <a:lnSpc>
                <a:spcPts val="43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DAGnrjTWgxc</dc:identifier>
  <dcterms:modified xsi:type="dcterms:W3CDTF">2011-08-01T06:04:30Z</dcterms:modified>
  <cp:revision>1</cp:revision>
  <dc:title>Week_3_Project_PPT_Template1.pptx</dc:title>
</cp:coreProperties>
</file>