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298" r:id="rId4"/>
    <p:sldId id="299" r:id="rId5"/>
    <p:sldId id="269" r:id="rId6"/>
    <p:sldId id="331" r:id="rId7"/>
    <p:sldId id="333" r:id="rId8"/>
    <p:sldId id="332" r:id="rId9"/>
    <p:sldId id="334" r:id="rId10"/>
    <p:sldId id="335" r:id="rId11"/>
    <p:sldId id="338" r:id="rId12"/>
    <p:sldId id="337" r:id="rId13"/>
    <p:sldId id="339" r:id="rId14"/>
    <p:sldId id="340" r:id="rId15"/>
    <p:sldId id="305" r:id="rId16"/>
    <p:sldId id="306" r:id="rId17"/>
    <p:sldId id="307" r:id="rId18"/>
    <p:sldId id="311" r:id="rId19"/>
    <p:sldId id="312" r:id="rId20"/>
    <p:sldId id="313" r:id="rId21"/>
    <p:sldId id="314" r:id="rId22"/>
    <p:sldId id="316" r:id="rId23"/>
    <p:sldId id="317" r:id="rId24"/>
    <p:sldId id="315" r:id="rId25"/>
    <p:sldId id="318"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45DD-406E-0F41-287D-EB131FAA38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490AB2-2742-6621-86E8-16C6E0CF8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F44314-0DFC-7A96-5E06-2536B2F59CE4}"/>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5" name="Footer Placeholder 4">
            <a:extLst>
              <a:ext uri="{FF2B5EF4-FFF2-40B4-BE49-F238E27FC236}">
                <a16:creationId xmlns:a16="http://schemas.microsoft.com/office/drawing/2014/main" id="{F1C76107-80CE-3AC2-82E7-3A344BF4E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DCB20-C528-CD50-A4C8-0E44F9D94D0E}"/>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255161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E460-DBCC-C037-EEFD-9B83975EE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7BADE-1954-9F3B-47B8-6EFAFAAC41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C0ADE-78A2-0B13-B495-A8C30DC2D05B}"/>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5" name="Footer Placeholder 4">
            <a:extLst>
              <a:ext uri="{FF2B5EF4-FFF2-40B4-BE49-F238E27FC236}">
                <a16:creationId xmlns:a16="http://schemas.microsoft.com/office/drawing/2014/main" id="{385766B8-6D7E-D8F0-1710-5A0CBD1AC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A674E-716C-AE7F-B138-13084432FF78}"/>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357637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60F3E-40EE-A24B-F3E5-232FFC2A89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BC56BB-8878-15F3-CEC6-B8C72F56C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42537-0C02-34DC-F25A-735FC562F435}"/>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5" name="Footer Placeholder 4">
            <a:extLst>
              <a:ext uri="{FF2B5EF4-FFF2-40B4-BE49-F238E27FC236}">
                <a16:creationId xmlns:a16="http://schemas.microsoft.com/office/drawing/2014/main" id="{181A64E3-843F-FA9D-B988-31EB73610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1CA1A-7912-5E89-815A-44978A8419FF}"/>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134190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CF1E-931C-63B5-4BD5-5873F5F35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52C68A-7F74-D450-6F7A-C382F8D9B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647FA-15AE-17FE-F1C3-F017CE64E791}"/>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5" name="Footer Placeholder 4">
            <a:extLst>
              <a:ext uri="{FF2B5EF4-FFF2-40B4-BE49-F238E27FC236}">
                <a16:creationId xmlns:a16="http://schemas.microsoft.com/office/drawing/2014/main" id="{B6C71451-BB3C-CAF7-F2E5-E439B99EB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ADE63-CCF3-860F-43D7-5C9D12A7C8CF}"/>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292246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24DE-0DC5-DF5C-8539-EC6D0E701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7A7201-E6E4-E1D7-FB6F-52DB307BB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48EFA-1B91-635B-77A0-3CEA545997E2}"/>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5" name="Footer Placeholder 4">
            <a:extLst>
              <a:ext uri="{FF2B5EF4-FFF2-40B4-BE49-F238E27FC236}">
                <a16:creationId xmlns:a16="http://schemas.microsoft.com/office/drawing/2014/main" id="{4059B9CA-CE7B-33F4-EC6B-3C098FCD0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7B3AA-92D1-3C9D-134A-B7FC881AA093}"/>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287290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BB45-EB21-4C87-92C4-B70D8AD130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8D52D-4F71-15EE-594E-C60CACB62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76EFD6-36BF-C1CA-C49F-505F852442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ECCAD9-EBFE-FF59-27C0-266A7D32B26E}"/>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6" name="Footer Placeholder 5">
            <a:extLst>
              <a:ext uri="{FF2B5EF4-FFF2-40B4-BE49-F238E27FC236}">
                <a16:creationId xmlns:a16="http://schemas.microsoft.com/office/drawing/2014/main" id="{01B3D385-208A-F0A9-513C-6CA48C305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DEAF67-3620-BDC4-1FAB-D95D713BA700}"/>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269838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95C6-7CC5-D7B0-3428-6C539080C0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A8A93-800D-89F3-CB43-050A0E5C3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03C36-88C8-78B1-41E0-9765521E5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3B603E-A7B0-5757-6F10-48BB3A8DE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FC911-F5C2-63F9-4C97-E168A5A40D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14410-7AB2-5738-6368-5F84DC35D52E}"/>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8" name="Footer Placeholder 7">
            <a:extLst>
              <a:ext uri="{FF2B5EF4-FFF2-40B4-BE49-F238E27FC236}">
                <a16:creationId xmlns:a16="http://schemas.microsoft.com/office/drawing/2014/main" id="{04014990-474C-E0DC-CDA5-81FC6883A1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852D68-9947-6337-E8EC-AD747A18DF05}"/>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188117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17FD-CD5A-0352-A953-CF07CF3DB6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2C5D37-D05D-BEC4-0155-4FEB208A5152}"/>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4" name="Footer Placeholder 3">
            <a:extLst>
              <a:ext uri="{FF2B5EF4-FFF2-40B4-BE49-F238E27FC236}">
                <a16:creationId xmlns:a16="http://schemas.microsoft.com/office/drawing/2014/main" id="{6AF64922-DA52-949A-909F-931C04CE75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1211B6-A72A-B35D-47BC-5BE1A108BA1E}"/>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115302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2BCC3-E229-76C6-1E69-BBB6B46C9F17}"/>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3" name="Footer Placeholder 2">
            <a:extLst>
              <a:ext uri="{FF2B5EF4-FFF2-40B4-BE49-F238E27FC236}">
                <a16:creationId xmlns:a16="http://schemas.microsoft.com/office/drawing/2014/main" id="{5C089D18-BFFA-7145-73E7-0208BD998F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5B5D03-EE06-121E-3070-20C34CC2AD67}"/>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384372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D61F-5BD6-D3E7-A4B4-22A1092B5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D54145-FE5E-CE24-0C4A-A27850703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E78BCF-D781-B3E3-ABB2-F9294F34A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8D50A-FC9A-F4EC-A218-0C0EA12DF528}"/>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6" name="Footer Placeholder 5">
            <a:extLst>
              <a:ext uri="{FF2B5EF4-FFF2-40B4-BE49-F238E27FC236}">
                <a16:creationId xmlns:a16="http://schemas.microsoft.com/office/drawing/2014/main" id="{C993DAD6-A044-8F8D-9CEE-2854FB1ED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F8700-50DB-02E2-3B43-680F0EB0C789}"/>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189297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2A30-62B3-3D12-1836-85C15E649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992C48-AEFC-717F-1CEE-98891DBF3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0709CB-706E-ADF0-52EE-BF2D451D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C0823-4AB1-8F5B-EC2B-56FEC3C6D978}"/>
              </a:ext>
            </a:extLst>
          </p:cNvPr>
          <p:cNvSpPr>
            <a:spLocks noGrp="1"/>
          </p:cNvSpPr>
          <p:nvPr>
            <p:ph type="dt" sz="half" idx="10"/>
          </p:nvPr>
        </p:nvSpPr>
        <p:spPr/>
        <p:txBody>
          <a:bodyPr/>
          <a:lstStyle/>
          <a:p>
            <a:fld id="{8B4824D4-3EE0-483F-B340-DCD7E641E3E7}" type="datetimeFigureOut">
              <a:rPr lang="en-IN" smtClean="0"/>
              <a:t>08-05-2022</a:t>
            </a:fld>
            <a:endParaRPr lang="en-IN"/>
          </a:p>
        </p:txBody>
      </p:sp>
      <p:sp>
        <p:nvSpPr>
          <p:cNvPr id="6" name="Footer Placeholder 5">
            <a:extLst>
              <a:ext uri="{FF2B5EF4-FFF2-40B4-BE49-F238E27FC236}">
                <a16:creationId xmlns:a16="http://schemas.microsoft.com/office/drawing/2014/main" id="{2C2D35D5-AEB4-B964-6ABB-269E71960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15DFB8-893C-2EFA-44B4-1D55C0556148}"/>
              </a:ext>
            </a:extLst>
          </p:cNvPr>
          <p:cNvSpPr>
            <a:spLocks noGrp="1"/>
          </p:cNvSpPr>
          <p:nvPr>
            <p:ph type="sldNum" sz="quarter" idx="12"/>
          </p:nvPr>
        </p:nvSpPr>
        <p:spPr/>
        <p:txBody>
          <a:bodyPr/>
          <a:lstStyle/>
          <a:p>
            <a:fld id="{6DE9F7F3-792E-4FC5-BC83-858B602B65F5}" type="slidenum">
              <a:rPr lang="en-IN" smtClean="0"/>
              <a:t>‹#›</a:t>
            </a:fld>
            <a:endParaRPr lang="en-IN"/>
          </a:p>
        </p:txBody>
      </p:sp>
    </p:spTree>
    <p:extLst>
      <p:ext uri="{BB962C8B-B14F-4D97-AF65-F5344CB8AC3E}">
        <p14:creationId xmlns:p14="http://schemas.microsoft.com/office/powerpoint/2010/main" val="131293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F63C0-7628-95EA-EC82-C41EC2B39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FBAF45-A5DF-7F36-E79A-C976224C6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16616-EBF5-1996-B847-FC043B160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824D4-3EE0-483F-B340-DCD7E641E3E7}" type="datetimeFigureOut">
              <a:rPr lang="en-IN" smtClean="0"/>
              <a:t>08-05-2022</a:t>
            </a:fld>
            <a:endParaRPr lang="en-IN"/>
          </a:p>
        </p:txBody>
      </p:sp>
      <p:sp>
        <p:nvSpPr>
          <p:cNvPr id="5" name="Footer Placeholder 4">
            <a:extLst>
              <a:ext uri="{FF2B5EF4-FFF2-40B4-BE49-F238E27FC236}">
                <a16:creationId xmlns:a16="http://schemas.microsoft.com/office/drawing/2014/main" id="{A6F45894-7BBB-AD20-470F-58F102011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2C9252-5E50-CA89-AD05-16CDAB16A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9F7F3-792E-4FC5-BC83-858B602B65F5}" type="slidenum">
              <a:rPr lang="en-IN" smtClean="0"/>
              <a:t>‹#›</a:t>
            </a:fld>
            <a:endParaRPr lang="en-IN"/>
          </a:p>
        </p:txBody>
      </p:sp>
    </p:spTree>
    <p:extLst>
      <p:ext uri="{BB962C8B-B14F-4D97-AF65-F5344CB8AC3E}">
        <p14:creationId xmlns:p14="http://schemas.microsoft.com/office/powerpoint/2010/main" val="130431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B24A285-053E-4E01-BE69-A33349DE3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882" y="416297"/>
            <a:ext cx="3658952" cy="9361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CB7492-ADCA-4C06-A837-6F4D8EE9BBD2}"/>
              </a:ext>
            </a:extLst>
          </p:cNvPr>
          <p:cNvSpPr txBox="1"/>
          <p:nvPr/>
        </p:nvSpPr>
        <p:spPr>
          <a:xfrm flipH="1">
            <a:off x="-3" y="1590518"/>
            <a:ext cx="12192002" cy="1323439"/>
          </a:xfrm>
          <a:prstGeom prst="rect">
            <a:avLst/>
          </a:prstGeom>
          <a:noFill/>
        </p:spPr>
        <p:txBody>
          <a:bodyPr wrap="square" rtlCol="0">
            <a:spAutoFit/>
          </a:bodyPr>
          <a:lstStyle/>
          <a:p>
            <a:pPr algn="ctr"/>
            <a:r>
              <a:rPr lang="en-US" sz="8000" b="1" dirty="0">
                <a:latin typeface="Times New Roman" panose="02020603050405020304" pitchFamily="18" charset="0"/>
                <a:cs typeface="Times New Roman" panose="02020603050405020304" pitchFamily="18" charset="0"/>
              </a:rPr>
              <a:t>Project Work - II</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2E4439-DC99-4A82-97D1-5D7F16F82B4E}"/>
              </a:ext>
            </a:extLst>
          </p:cNvPr>
          <p:cNvSpPr txBox="1"/>
          <p:nvPr/>
        </p:nvSpPr>
        <p:spPr>
          <a:xfrm flipH="1">
            <a:off x="0" y="2909869"/>
            <a:ext cx="12192001" cy="523220"/>
          </a:xfrm>
          <a:prstGeom prst="rect">
            <a:avLst/>
          </a:prstGeom>
          <a:noFill/>
        </p:spPr>
        <p:txBody>
          <a:bodyPr wrap="square" rtlCol="0">
            <a:spAutoFit/>
          </a:bodyPr>
          <a:lstStyle/>
          <a:p>
            <a:pPr algn="ctr"/>
            <a:r>
              <a:rPr lang="en-US" sz="2800" dirty="0"/>
              <a:t>Department of Computer Science and Engineering</a:t>
            </a:r>
            <a:endParaRPr lang="en-IN" sz="2800" dirty="0"/>
          </a:p>
        </p:txBody>
      </p:sp>
      <p:sp>
        <p:nvSpPr>
          <p:cNvPr id="5" name="TextBox 4">
            <a:extLst>
              <a:ext uri="{FF2B5EF4-FFF2-40B4-BE49-F238E27FC236}">
                <a16:creationId xmlns:a16="http://schemas.microsoft.com/office/drawing/2014/main" id="{A187C6B8-1F4D-4775-AEBC-DAD8273C224A}"/>
              </a:ext>
            </a:extLst>
          </p:cNvPr>
          <p:cNvSpPr txBox="1"/>
          <p:nvPr/>
        </p:nvSpPr>
        <p:spPr>
          <a:xfrm>
            <a:off x="0" y="5567082"/>
            <a:ext cx="12192000" cy="954107"/>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    Submitted To: 									Submitted By:</a:t>
            </a:r>
          </a:p>
          <a:p>
            <a:r>
              <a:rPr lang="en-US" dirty="0"/>
              <a:t>     Dr. Kailash </a:t>
            </a:r>
            <a:r>
              <a:rPr lang="en-US" dirty="0" err="1"/>
              <a:t>Bandhu</a:t>
            </a:r>
            <a:r>
              <a:rPr lang="en-US" dirty="0"/>
              <a:t>									Pragya Sardar </a:t>
            </a:r>
          </a:p>
          <a:p>
            <a:r>
              <a:rPr lang="en-US" dirty="0"/>
              <a:t>     Mr. Binod K Mishra									EN18CS301171</a:t>
            </a:r>
            <a:endParaRPr lang="en-IN" dirty="0"/>
          </a:p>
        </p:txBody>
      </p:sp>
      <p:sp>
        <p:nvSpPr>
          <p:cNvPr id="6" name="TextBox 5">
            <a:extLst>
              <a:ext uri="{FF2B5EF4-FFF2-40B4-BE49-F238E27FC236}">
                <a16:creationId xmlns:a16="http://schemas.microsoft.com/office/drawing/2014/main" id="{288A83E6-98D6-45CD-980C-723FC228E2F4}"/>
              </a:ext>
            </a:extLst>
          </p:cNvPr>
          <p:cNvSpPr txBox="1"/>
          <p:nvPr/>
        </p:nvSpPr>
        <p:spPr>
          <a:xfrm>
            <a:off x="-3" y="3671133"/>
            <a:ext cx="12191999" cy="1323439"/>
          </a:xfrm>
          <a:prstGeom prst="rect">
            <a:avLst/>
          </a:prstGeom>
          <a:noFill/>
        </p:spPr>
        <p:txBody>
          <a:bodyPr wrap="square" rtlCol="0">
            <a:spAutoFit/>
          </a:bodyPr>
          <a:lstStyle/>
          <a:p>
            <a:pPr algn="ctr"/>
            <a:r>
              <a:rPr lang="en-US" sz="2800" b="1" dirty="0"/>
              <a:t>OFF - CAMPUS Internship</a:t>
            </a:r>
          </a:p>
          <a:p>
            <a:pPr algn="ctr"/>
            <a:r>
              <a:rPr lang="en-US" sz="2000" b="1" dirty="0"/>
              <a:t>from</a:t>
            </a:r>
          </a:p>
          <a:p>
            <a:pPr algn="ctr"/>
            <a:r>
              <a:rPr lang="en-US" sz="3200" b="1" dirty="0">
                <a:solidFill>
                  <a:srgbClr val="0070C0"/>
                </a:solidFill>
                <a:latin typeface="Bahnschrift SemiBold Condensed" panose="020B0502040204020203" pitchFamily="34" charset="0"/>
                <a:cs typeface="Arial" panose="020B0604020202020204" pitchFamily="34" charset="0"/>
              </a:rPr>
              <a:t>“ </a:t>
            </a:r>
            <a:r>
              <a:rPr lang="en-US" sz="3200" b="1" dirty="0">
                <a:solidFill>
                  <a:srgbClr val="0070C0"/>
                </a:solidFill>
                <a:latin typeface="Bahnschrift SemiBold Condensed" panose="020B0502040204020203" pitchFamily="34" charset="0"/>
              </a:rPr>
              <a:t>RWS Moravia India Private Limited </a:t>
            </a:r>
            <a:r>
              <a:rPr lang="en-US" sz="3200" b="1" dirty="0">
                <a:solidFill>
                  <a:srgbClr val="0070C0"/>
                </a:solidFill>
                <a:latin typeface="Bahnschrift SemiBold Condensed" panose="020B0502040204020203" pitchFamily="34" charset="0"/>
                <a:cs typeface="Arial" panose="020B0604020202020204" pitchFamily="34" charset="0"/>
              </a:rPr>
              <a:t>”</a:t>
            </a:r>
            <a:endParaRPr lang="en-IN" sz="3200" b="1" dirty="0">
              <a:solidFill>
                <a:srgbClr val="0070C0"/>
              </a:solidFill>
              <a:latin typeface="Bahnschrift SemiBold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35059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Algorithms Used</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754874"/>
          </a:xfrm>
          <a:prstGeom prst="rect">
            <a:avLst/>
          </a:prstGeom>
          <a:noFill/>
        </p:spPr>
        <p:txBody>
          <a:bodyPr wrap="square" rtlCol="0">
            <a:spAutoFit/>
          </a:bodyPr>
          <a:lstStyle/>
          <a:p>
            <a:pPr marL="1371600" lvl="2" indent="-457200" algn="just">
              <a:buFont typeface="+mj-lt"/>
              <a:buAutoNum type="arabicPeriod"/>
            </a:pPr>
            <a:r>
              <a:rPr lang="en-US" sz="2000" b="1" dirty="0">
                <a:solidFill>
                  <a:srgbClr val="00000A"/>
                </a:solidFill>
                <a:effectLst/>
                <a:latin typeface="Bahnschrift SemiCondensed" panose="020B0502040204020203" pitchFamily="34" charset="0"/>
                <a:ea typeface="Droid Sans Fallback"/>
              </a:rPr>
              <a:t>JACCARD SIMILARITY: </a:t>
            </a:r>
            <a:r>
              <a:rPr lang="en-IN" sz="2000" spc="25" dirty="0">
                <a:solidFill>
                  <a:srgbClr val="00000A"/>
                </a:solidFill>
                <a:effectLst/>
                <a:latin typeface="Bahnschrift SemiCondensed" panose="020B0502040204020203" pitchFamily="34" charset="0"/>
                <a:ea typeface="Times New Roman" panose="02020603050405020304" pitchFamily="18" charset="0"/>
              </a:rPr>
              <a:t>Jaccard Similarity is used to </a:t>
            </a:r>
            <a:r>
              <a:rPr lang="en-US" sz="2000" spc="25" dirty="0">
                <a:solidFill>
                  <a:srgbClr val="00000A"/>
                </a:solidFill>
                <a:effectLst/>
                <a:latin typeface="Bahnschrift SemiCondensed" panose="020B0502040204020203" pitchFamily="34" charset="0"/>
                <a:ea typeface="Droid Sans Fallback"/>
              </a:rPr>
              <a:t>measures the similarity between two sets of data to see which members are shared and distinct. </a:t>
            </a:r>
          </a:p>
          <a:p>
            <a:pPr marL="1371600" lvl="2" indent="-457200" algn="just">
              <a:buFont typeface="+mj-lt"/>
              <a:buAutoNum type="arabicPeriod"/>
            </a:pPr>
            <a:endParaRPr lang="en-US" sz="2000" b="1" spc="25" dirty="0">
              <a:solidFill>
                <a:srgbClr val="00000A"/>
              </a:solidFill>
              <a:latin typeface="Bahnschrift SemiCondensed" panose="020B0502040204020203" pitchFamily="34" charset="0"/>
              <a:ea typeface="Droid Sans Fallback"/>
            </a:endParaRPr>
          </a:p>
          <a:p>
            <a:pPr marL="1371600" lvl="2" indent="-457200" algn="just">
              <a:buFont typeface="+mj-lt"/>
              <a:buAutoNum type="arabicPeriod"/>
            </a:pPr>
            <a:endParaRPr lang="en-US" sz="2000" b="1" spc="25" dirty="0">
              <a:solidFill>
                <a:srgbClr val="00000A"/>
              </a:solidFill>
              <a:effectLst/>
              <a:latin typeface="Bahnschrift SemiCondensed" panose="020B0502040204020203" pitchFamily="34" charset="0"/>
              <a:ea typeface="Droid Sans Fallback"/>
            </a:endParaRPr>
          </a:p>
          <a:p>
            <a:pPr marL="1371600" lvl="2" indent="-457200" algn="just">
              <a:buFont typeface="+mj-lt"/>
              <a:buAutoNum type="arabicPeriod"/>
            </a:pPr>
            <a:r>
              <a:rPr lang="en-US" sz="2000" b="1" dirty="0">
                <a:solidFill>
                  <a:srgbClr val="00000A"/>
                </a:solidFill>
                <a:effectLst/>
                <a:latin typeface="Bahnschrift SemiCondensed" panose="020B0502040204020203" pitchFamily="34" charset="0"/>
                <a:ea typeface="Droid Sans Fallback"/>
              </a:rPr>
              <a:t>JARO – WINKLER</a:t>
            </a:r>
            <a:r>
              <a:rPr lang="en-IN" sz="2000" b="1" dirty="0">
                <a:solidFill>
                  <a:srgbClr val="00000A"/>
                </a:solidFill>
                <a:latin typeface="Bahnschrift SemiCondensed" panose="020B0502040204020203" pitchFamily="34" charset="0"/>
                <a:ea typeface="Droid Sans Fallback"/>
              </a:rPr>
              <a:t>: </a:t>
            </a:r>
            <a:r>
              <a:rPr lang="en-US" sz="2000" dirty="0">
                <a:solidFill>
                  <a:srgbClr val="00000A"/>
                </a:solidFill>
                <a:effectLst/>
                <a:latin typeface="Bahnschrift SemiCondensed" panose="020B0502040204020203" pitchFamily="34" charset="0"/>
                <a:ea typeface="Droid Sans Fallback"/>
              </a:rPr>
              <a:t>The </a:t>
            </a:r>
            <a:r>
              <a:rPr lang="en-US" sz="2000" spc="-5" dirty="0">
                <a:solidFill>
                  <a:srgbClr val="292929"/>
                </a:solidFill>
                <a:effectLst/>
                <a:latin typeface="Bahnschrift SemiCondensed" panose="020B0502040204020203" pitchFamily="34" charset="0"/>
                <a:ea typeface="Droid Sans Fallback"/>
              </a:rPr>
              <a:t>Jaro - Winkler distance</a:t>
            </a:r>
            <a:r>
              <a:rPr lang="en-US" sz="2000" dirty="0">
                <a:solidFill>
                  <a:srgbClr val="00000A"/>
                </a:solidFill>
                <a:effectLst/>
                <a:latin typeface="Bahnschrift SemiCondensed" panose="020B0502040204020203" pitchFamily="34" charset="0"/>
                <a:ea typeface="Droid Sans Fallback"/>
              </a:rPr>
              <a:t> is a string metric measuring an edit distance between two sequences. </a:t>
            </a:r>
            <a:endParaRPr lang="en-IN" sz="2000" dirty="0">
              <a:solidFill>
                <a:srgbClr val="00000A"/>
              </a:solidFill>
              <a:effectLst/>
              <a:latin typeface="Bahnschrift SemiCondensed" panose="020B0502040204020203" pitchFamily="34" charset="0"/>
              <a:ea typeface="Droid Sans Fallback"/>
            </a:endParaRPr>
          </a:p>
          <a:p>
            <a:pPr marL="457200" algn="just">
              <a:lnSpc>
                <a:spcPct val="115000"/>
              </a:lnSpc>
              <a:spcAft>
                <a:spcPts val="1000"/>
              </a:spcAft>
            </a:pPr>
            <a:endParaRPr lang="en-US" sz="2000" b="1" i="1" dirty="0">
              <a:solidFill>
                <a:srgbClr val="00000A"/>
              </a:solidFill>
              <a:effectLst/>
              <a:latin typeface="Bahnschrift SemiCondensed" panose="020B0502040204020203" pitchFamily="34" charset="0"/>
              <a:ea typeface="Droid Sans Fallback"/>
            </a:endParaRPr>
          </a:p>
          <a:p>
            <a:pPr marL="1714500" lvl="2" indent="-342900" algn="just">
              <a:lnSpc>
                <a:spcPct val="115000"/>
              </a:lnSpc>
              <a:spcAft>
                <a:spcPts val="1000"/>
              </a:spcAf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The lower the Jaro - Winkler distance for two strings is, the more similar the strings are. </a:t>
            </a:r>
            <a:endParaRPr lang="en-IN" sz="2000" dirty="0">
              <a:solidFill>
                <a:srgbClr val="00000A"/>
              </a:solidFill>
              <a:latin typeface="Bahnschrift SemiCondensed" panose="020B0502040204020203" pitchFamily="34" charset="0"/>
              <a:ea typeface="Droid Sans Fallback"/>
            </a:endParaRPr>
          </a:p>
          <a:p>
            <a:pPr marL="1714500" lvl="2" indent="-342900" algn="just">
              <a:lnSpc>
                <a:spcPct val="115000"/>
              </a:lnSpc>
              <a:spcAft>
                <a:spcPts val="1000"/>
              </a:spcAf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The score is normalized such that 0 means an exact match and 1 means there is no similarity.</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4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249343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Proposed Work</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477875"/>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1: </a:t>
            </a:r>
            <a:r>
              <a:rPr lang="en-US" sz="2000" dirty="0">
                <a:solidFill>
                  <a:srgbClr val="00000A"/>
                </a:solidFill>
                <a:effectLst/>
                <a:latin typeface="Bahnschrift SemiCondensed" panose="020B0502040204020203" pitchFamily="34" charset="0"/>
                <a:ea typeface="Droid Sans Fallback"/>
              </a:rPr>
              <a:t>First step in the DATA MIGRATION project is analysis of the data that is received. This data is first categorized as structured or unstructured data and the whole process is first documented.</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2: </a:t>
            </a:r>
            <a:r>
              <a:rPr lang="en-US" sz="2000" dirty="0">
                <a:solidFill>
                  <a:srgbClr val="00000A"/>
                </a:solidFill>
                <a:effectLst/>
                <a:latin typeface="Bahnschrift SemiCondensed" panose="020B0502040204020203" pitchFamily="34" charset="0"/>
                <a:ea typeface="Droid Sans Fallback"/>
              </a:rPr>
              <a:t>Once the analysis of the data is completed and validated, we extract the useful and meaningful data by cleaning it, that includes removing the blank spaces, extra commas, hyphens, or fixing duplicate, inappropriate or corrupted data.   </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3: </a:t>
            </a:r>
            <a:r>
              <a:rPr lang="en-US" sz="2000" dirty="0">
                <a:solidFill>
                  <a:srgbClr val="00000A"/>
                </a:solidFill>
                <a:effectLst/>
                <a:latin typeface="Bahnschrift SemiCondensed" panose="020B0502040204020203" pitchFamily="34" charset="0"/>
                <a:ea typeface="Droid Sans Fallback"/>
              </a:rPr>
              <a:t>After the validation of the whole cleansing process, next step was to map the records that seemed similar. For comparing the different records, we used 2 algorithms: Jaccard Similarity and Jaro - Winkler. </a:t>
            </a: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101409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Proposed Work (Cont.)</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785652"/>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4: </a:t>
            </a:r>
            <a:r>
              <a:rPr lang="en-US" sz="2000" dirty="0">
                <a:solidFill>
                  <a:srgbClr val="00000A"/>
                </a:solidFill>
                <a:effectLst/>
                <a:latin typeface="Bahnschrift SemiCondensed" panose="020B0502040204020203" pitchFamily="34" charset="0"/>
                <a:ea typeface="Droid Sans Fallback"/>
              </a:rPr>
              <a:t>Next step was to load or migrate the mapped data into the target system for that we then identified which all attributes are necessary for the analysis or deduplication. We created a GLOBAL ENTITY table for that. </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5: </a:t>
            </a:r>
            <a:r>
              <a:rPr lang="en-US" sz="2000" dirty="0">
                <a:solidFill>
                  <a:srgbClr val="00000A"/>
                </a:solidFill>
                <a:effectLst/>
                <a:latin typeface="Bahnschrift SemiCondensed" panose="020B0502040204020203" pitchFamily="34" charset="0"/>
                <a:ea typeface="Droid Sans Fallback"/>
              </a:rPr>
              <a:t>Once the data is loaded into the target system it requires two validations:</a:t>
            </a:r>
            <a:r>
              <a:rPr lang="en-US" sz="2000" b="1" dirty="0">
                <a:solidFill>
                  <a:srgbClr val="00000A"/>
                </a:solidFill>
                <a:effectLst/>
                <a:latin typeface="Bahnschrift SemiCondensed" panose="020B0502040204020203" pitchFamily="34" charset="0"/>
                <a:ea typeface="Droid Sans Fallback"/>
              </a:rPr>
              <a:t> </a:t>
            </a:r>
          </a:p>
          <a:p>
            <a:pPr marL="1371600" lvl="2" indent="-457200" algn="just">
              <a:buFont typeface="Arial" panose="020B0604020202020204" pitchFamily="34" charset="0"/>
              <a:buChar char="•"/>
            </a:pPr>
            <a:endParaRPr lang="en-US" sz="2000" b="1" dirty="0">
              <a:solidFill>
                <a:srgbClr val="00000A"/>
              </a:solidFill>
              <a:effectLst/>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Technical Validation</a:t>
            </a: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Business Validation</a:t>
            </a:r>
            <a:r>
              <a:rPr lang="en-IN" sz="2000" dirty="0">
                <a:solidFill>
                  <a:srgbClr val="00000A"/>
                </a:solidFill>
                <a:latin typeface="Bahnschrift SemiCondensed" panose="020B0502040204020203" pitchFamily="34" charset="0"/>
                <a:ea typeface="Droid Sans Fallback"/>
              </a:rPr>
              <a:t>.</a:t>
            </a: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STEP 6: </a:t>
            </a:r>
            <a:r>
              <a:rPr lang="en-US" sz="2000" dirty="0">
                <a:solidFill>
                  <a:srgbClr val="00000A"/>
                </a:solidFill>
                <a:effectLst/>
                <a:latin typeface="Bahnschrift SemiCondensed" panose="020B0502040204020203" pitchFamily="34" charset="0"/>
                <a:ea typeface="Droid Sans Fallback"/>
              </a:rPr>
              <a:t>After all these steps the data gets ready for the business insights.</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349911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System Requirements</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4375557"/>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SOFTWARE REQUIREMENTS</a:t>
            </a:r>
          </a:p>
          <a:p>
            <a:pPr marL="1371600" lvl="2" indent="-457200" algn="just">
              <a:buFont typeface="Arial" panose="020B0604020202020204" pitchFamily="34" charset="0"/>
              <a:buChar char="•"/>
            </a:pPr>
            <a:endParaRPr lang="en-US" sz="2000" b="1" dirty="0">
              <a:solidFill>
                <a:srgbClr val="00000A"/>
              </a:solidFill>
              <a:effectLst/>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Scala IDE</a:t>
            </a: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Apache Spark</a:t>
            </a:r>
            <a:endParaRPr lang="en-IN" sz="2000" dirty="0">
              <a:solidFill>
                <a:srgbClr val="00000A"/>
              </a:solidFill>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b="1"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b="1" dirty="0">
                <a:solidFill>
                  <a:srgbClr val="00000A"/>
                </a:solidFill>
                <a:effectLst/>
                <a:latin typeface="Bahnschrift SemiCondensed" panose="020B0502040204020203" pitchFamily="34" charset="0"/>
                <a:ea typeface="Droid Sans Fallback"/>
              </a:rPr>
              <a:t>HARDWARE REQUIREMENTS</a:t>
            </a:r>
          </a:p>
          <a:p>
            <a:pPr lvl="2" algn="just"/>
            <a:r>
              <a:rPr lang="en-US" sz="2000" b="1" dirty="0">
                <a:solidFill>
                  <a:srgbClr val="00000A"/>
                </a:solidFill>
                <a:effectLst/>
                <a:latin typeface="Bahnschrift SemiCondensed" panose="020B0502040204020203" pitchFamily="34" charset="0"/>
                <a:ea typeface="Droid Sans Fallback"/>
              </a:rPr>
              <a:t>	</a:t>
            </a:r>
            <a:endParaRPr lang="en-IN" sz="2000" b="1" dirty="0">
              <a:solidFill>
                <a:srgbClr val="00000A"/>
              </a:solidFill>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RAM – 8.00 GB</a:t>
            </a:r>
            <a:endParaRPr lang="en-IN" sz="2000" dirty="0">
              <a:solidFill>
                <a:srgbClr val="00000A"/>
              </a:solidFill>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Processor – i5 11</a:t>
            </a:r>
            <a:r>
              <a:rPr lang="en-US" sz="2000" baseline="30000" dirty="0">
                <a:solidFill>
                  <a:srgbClr val="00000A"/>
                </a:solidFill>
                <a:effectLst/>
                <a:latin typeface="Bahnschrift SemiCondensed" panose="020B0502040204020203" pitchFamily="34" charset="0"/>
                <a:ea typeface="Droid Sans Fallback"/>
              </a:rPr>
              <a:t>th</a:t>
            </a:r>
            <a:r>
              <a:rPr lang="en-US" sz="2000" dirty="0">
                <a:solidFill>
                  <a:srgbClr val="00000A"/>
                </a:solidFill>
                <a:effectLst/>
                <a:latin typeface="Bahnschrift SemiCondensed" panose="020B0502040204020203" pitchFamily="34" charset="0"/>
                <a:ea typeface="Droid Sans Fallback"/>
              </a:rPr>
              <a:t> Gen Intel Core Processor</a:t>
            </a:r>
            <a:endParaRPr lang="en-IN" sz="2000" dirty="0">
              <a:solidFill>
                <a:srgbClr val="00000A"/>
              </a:solidFill>
              <a:latin typeface="Bahnschrift SemiCondensed" panose="020B0502040204020203" pitchFamily="34" charset="0"/>
              <a:ea typeface="Droid Sans Fallback"/>
            </a:endParaRPr>
          </a:p>
          <a:p>
            <a:pPr marL="1828800" lvl="3" indent="-457200" algn="just">
              <a:buFont typeface="+mj-lt"/>
              <a:buAutoNum type="arabicPeriod"/>
            </a:pPr>
            <a:r>
              <a:rPr lang="en-US" sz="2000" dirty="0">
                <a:solidFill>
                  <a:srgbClr val="00000A"/>
                </a:solidFill>
                <a:effectLst/>
                <a:latin typeface="Bahnschrift SemiCondensed" panose="020B0502040204020203" pitchFamily="34" charset="0"/>
                <a:ea typeface="Droid Sans Fallback"/>
              </a:rPr>
              <a:t>Hard Drive Space – 1TB 256 GB SSD</a:t>
            </a:r>
            <a:endParaRPr lang="en-IN" sz="2000" dirty="0">
              <a:solidFill>
                <a:srgbClr val="00000A"/>
              </a:solidFill>
              <a:effectLst/>
              <a:latin typeface="Bahnschrift SemiCondensed" panose="020B0502040204020203" pitchFamily="34" charset="0"/>
              <a:ea typeface="Droid Sans Fallback"/>
            </a:endParaRPr>
          </a:p>
          <a:p>
            <a:pPr>
              <a:lnSpc>
                <a:spcPct val="150000"/>
              </a:lnSpc>
              <a:spcAft>
                <a:spcPts val="1000"/>
              </a:spcAft>
              <a:tabLst>
                <a:tab pos="2828925" algn="l"/>
              </a:tabLst>
            </a:pPr>
            <a:r>
              <a:rPr lang="en-US" sz="2000" b="1" dirty="0">
                <a:solidFill>
                  <a:srgbClr val="00000A"/>
                </a:solidFill>
                <a:effectLst/>
                <a:latin typeface="Bahnschrift SemiCondensed" panose="020B0502040204020203" pitchFamily="34" charset="0"/>
                <a:ea typeface="Times New Roman" panose="02020603050405020304" pitchFamily="18" charset="0"/>
              </a:rPr>
              <a:t> </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123741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IN" sz="4800" b="1" dirty="0">
                <a:solidFill>
                  <a:srgbClr val="0070C0"/>
                </a:solidFill>
                <a:latin typeface="Times New Roman" panose="02020603050405020304" pitchFamily="18" charset="0"/>
                <a:cs typeface="Times New Roman" panose="02020603050405020304" pitchFamily="18" charset="0"/>
              </a:rPr>
              <a:t>Technologies Used</a:t>
            </a: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707886"/>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Scala IDE</a:t>
            </a:r>
          </a:p>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Apache Spark</a:t>
            </a:r>
            <a:endParaRPr lang="en-IN" sz="2000" dirty="0">
              <a:solidFill>
                <a:srgbClr val="00000A"/>
              </a:solidFill>
              <a:latin typeface="Bahnschrift SemiCondensed" panose="020B0502040204020203" pitchFamily="34" charset="0"/>
              <a:ea typeface="Droid Sans Fallback"/>
            </a:endParaRPr>
          </a:p>
        </p:txBody>
      </p:sp>
      <p:pic>
        <p:nvPicPr>
          <p:cNvPr id="5" name="Picture 8" descr="Scala (programming language) - Wikipedia">
            <a:extLst>
              <a:ext uri="{FF2B5EF4-FFF2-40B4-BE49-F238E27FC236}">
                <a16:creationId xmlns:a16="http://schemas.microsoft.com/office/drawing/2014/main" id="{A7B7B703-0E13-5C55-4925-F31552D16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282" y="4160768"/>
            <a:ext cx="4269157" cy="19190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a:extLst>
              <a:ext uri="{FF2B5EF4-FFF2-40B4-BE49-F238E27FC236}">
                <a16:creationId xmlns:a16="http://schemas.microsoft.com/office/drawing/2014/main" id="{75166F73-104E-14DE-0345-45CDDF978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007" y="2108052"/>
            <a:ext cx="3901957" cy="202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7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323242"/>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Scala - Scalable Language</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1449772"/>
            <a:ext cx="11170025" cy="4708981"/>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0" i="0" dirty="0">
                <a:effectLst/>
                <a:latin typeface="Bahnschrift SemiCondensed" panose="020B0502040204020203" pitchFamily="34" charset="0"/>
              </a:rPr>
              <a:t>Scala combines object-oriented and functional programming in one concise, high-level language.</a:t>
            </a:r>
          </a:p>
          <a:p>
            <a:pPr lvl="2" algn="just"/>
            <a:endParaRPr lang="en-US" sz="2000" b="0" i="0" dirty="0">
              <a:effectLst/>
              <a:latin typeface="Bahnschrift SemiCondensed" panose="020B0502040204020203" pitchFamily="34" charset="0"/>
            </a:endParaRPr>
          </a:p>
          <a:p>
            <a:pPr marL="1371600" lvl="2" indent="-457200" algn="just">
              <a:buFont typeface="Arial" panose="020B0604020202020204" pitchFamily="34" charset="0"/>
              <a:buChar char="•"/>
            </a:pPr>
            <a:r>
              <a:rPr lang="en-US" sz="2000" b="0" i="0" dirty="0">
                <a:solidFill>
                  <a:srgbClr val="000000"/>
                </a:solidFill>
                <a:effectLst/>
                <a:latin typeface="Bahnschrift SemiCondensed" panose="020B0502040204020203" pitchFamily="34" charset="0"/>
              </a:rPr>
              <a:t>Scala has been created by Martin </a:t>
            </a:r>
            <a:r>
              <a:rPr lang="en-US" sz="2000" b="0" i="0" dirty="0" err="1">
                <a:solidFill>
                  <a:srgbClr val="000000"/>
                </a:solidFill>
                <a:effectLst/>
                <a:latin typeface="Bahnschrift SemiCondensed" panose="020B0502040204020203" pitchFamily="34" charset="0"/>
              </a:rPr>
              <a:t>Odersky</a:t>
            </a:r>
            <a:r>
              <a:rPr lang="en-US" sz="2000" b="0" i="0" dirty="0">
                <a:solidFill>
                  <a:srgbClr val="000000"/>
                </a:solidFill>
                <a:effectLst/>
                <a:latin typeface="Bahnschrift SemiCondensed" panose="020B0502040204020203" pitchFamily="34" charset="0"/>
              </a:rPr>
              <a:t> and he released the first version in 2003.</a:t>
            </a:r>
            <a:r>
              <a:rPr lang="en-US" sz="2000" b="0" i="0" dirty="0">
                <a:effectLst/>
                <a:latin typeface="Bahnschrift SemiCondensed" panose="020B0502040204020203" pitchFamily="34" charset="0"/>
              </a:rPr>
              <a:t> </a:t>
            </a:r>
          </a:p>
          <a:p>
            <a:pPr marL="1371600" lvl="2" indent="-457200" algn="just">
              <a:buFont typeface="Arial" panose="020B0604020202020204" pitchFamily="34" charset="0"/>
              <a:buChar char="•"/>
            </a:pPr>
            <a:endParaRPr lang="en-US" sz="2000" dirty="0">
              <a:latin typeface="Bahnschrift SemiCondensed" panose="020B0502040204020203" pitchFamily="34" charset="0"/>
            </a:endParaRPr>
          </a:p>
          <a:p>
            <a:pPr marL="1371600" lvl="2" indent="-457200" algn="just">
              <a:buFont typeface="Arial" panose="020B0604020202020204" pitchFamily="34" charset="0"/>
              <a:buChar char="•"/>
            </a:pPr>
            <a:r>
              <a:rPr lang="en-US" sz="2000" b="0" i="0" dirty="0">
                <a:effectLst/>
                <a:latin typeface="Bahnschrift SemiCondensed" panose="020B0502040204020203" pitchFamily="34" charset="0"/>
              </a:rPr>
              <a:t>Scala's static types help avoid bugs in complex applications, and its JVM and JavaScript runtimes let you build high-performance systems with easy access to huge ecosystems of libraries.</a:t>
            </a:r>
          </a:p>
          <a:p>
            <a:pPr marL="1371600" lvl="2" indent="-457200" algn="just">
              <a:buFont typeface="Arial" panose="020B0604020202020204" pitchFamily="34" charset="0"/>
              <a:buChar char="•"/>
            </a:pPr>
            <a:endParaRPr lang="en-US" sz="2000" dirty="0">
              <a:latin typeface="Bahnschrift SemiCondensed" panose="020B0502040204020203" pitchFamily="34" charset="0"/>
            </a:endParaRPr>
          </a:p>
          <a:p>
            <a:pPr marL="1371600" lvl="2" indent="-457200" algn="just">
              <a:buFont typeface="Arial" panose="020B0604020202020204" pitchFamily="34" charset="0"/>
              <a:buChar char="•"/>
            </a:pPr>
            <a:r>
              <a:rPr lang="en-US" sz="2000" b="0" i="0" dirty="0">
                <a:effectLst/>
                <a:latin typeface="Bahnschrift SemiCondensed" panose="020B0502040204020203" pitchFamily="34" charset="0"/>
              </a:rPr>
              <a:t>FEATURES</a:t>
            </a:r>
          </a:p>
          <a:p>
            <a:pPr lvl="2" algn="just"/>
            <a:endParaRPr lang="en-US" sz="2000" b="0" i="0" dirty="0">
              <a:effectLst/>
              <a:latin typeface="Bahnschrift SemiCondensed" panose="020B0502040204020203" pitchFamily="34" charset="0"/>
            </a:endParaRPr>
          </a:p>
          <a:p>
            <a:pPr marL="1828800" lvl="3" indent="-457200" algn="just">
              <a:buFont typeface="+mj-lt"/>
              <a:buAutoNum type="romanLcPeriod"/>
            </a:pPr>
            <a:r>
              <a:rPr lang="en-US" sz="1600" dirty="0">
                <a:latin typeface="Bahnschrift SemiCondensed" panose="020B0502040204020203" pitchFamily="34" charset="0"/>
              </a:rPr>
              <a:t>Object Oriented Language</a:t>
            </a:r>
          </a:p>
          <a:p>
            <a:pPr marL="1828800" lvl="3" indent="-457200" algn="just">
              <a:buFont typeface="+mj-lt"/>
              <a:buAutoNum type="romanLcPeriod"/>
            </a:pPr>
            <a:r>
              <a:rPr lang="en-US" sz="1600" b="0" i="0" dirty="0">
                <a:effectLst/>
                <a:latin typeface="Bahnschrift SemiCondensed" panose="020B0502040204020203" pitchFamily="34" charset="0"/>
              </a:rPr>
              <a:t>Statically Typed</a:t>
            </a:r>
          </a:p>
          <a:p>
            <a:pPr marL="1828800" lvl="3" indent="-457200" algn="just">
              <a:buFont typeface="+mj-lt"/>
              <a:buAutoNum type="romanLcPeriod"/>
            </a:pPr>
            <a:r>
              <a:rPr lang="en-US" sz="1600" dirty="0">
                <a:latin typeface="Bahnschrift SemiCondensed" panose="020B0502040204020203" pitchFamily="34" charset="0"/>
              </a:rPr>
              <a:t>Run on JVM</a:t>
            </a:r>
          </a:p>
          <a:p>
            <a:pPr marL="1828800" lvl="3" indent="-457200" algn="just">
              <a:buFont typeface="+mj-lt"/>
              <a:buAutoNum type="romanLcPeriod"/>
            </a:pPr>
            <a:r>
              <a:rPr lang="en-US" sz="1600" b="0" i="0" dirty="0">
                <a:effectLst/>
                <a:latin typeface="Bahnschrift SemiCondensed" panose="020B0502040204020203" pitchFamily="34" charset="0"/>
              </a:rPr>
              <a:t>Functional</a:t>
            </a:r>
          </a:p>
          <a:p>
            <a:pPr marL="1828800" lvl="3" indent="-457200" algn="just">
              <a:buFont typeface="+mj-lt"/>
              <a:buAutoNum type="romanLcPeriod"/>
            </a:pPr>
            <a:endParaRPr lang="en-US" sz="1600" b="0" i="0" dirty="0">
              <a:effectLst/>
              <a:latin typeface="Bahnschrift SemiCondensed" panose="020B0502040204020203" pitchFamily="34" charset="0"/>
            </a:endParaRPr>
          </a:p>
        </p:txBody>
      </p:sp>
      <p:pic>
        <p:nvPicPr>
          <p:cNvPr id="7" name="Picture 8" descr="Scala (programming language) - Wikipedia">
            <a:extLst>
              <a:ext uri="{FF2B5EF4-FFF2-40B4-BE49-F238E27FC236}">
                <a16:creationId xmlns:a16="http://schemas.microsoft.com/office/drawing/2014/main" id="{2D9ADA2D-7C4A-43AE-987E-E3148CA23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3303" y="5467036"/>
            <a:ext cx="1872794" cy="8418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A87AB9E-7413-7145-1AA7-1B1F091DC7C1}"/>
              </a:ext>
            </a:extLst>
          </p:cNvPr>
          <p:cNvPicPr>
            <a:picLocks noChangeAspect="1"/>
          </p:cNvPicPr>
          <p:nvPr/>
        </p:nvPicPr>
        <p:blipFill>
          <a:blip r:embed="rId3"/>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1293499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256101"/>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Scala Code</a:t>
            </a:r>
            <a:endParaRPr lang="en-IN" sz="4800" b="1" dirty="0">
              <a:solidFill>
                <a:srgbClr val="0070C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A26A39E-9A35-4197-8832-808ED48D7DA8}"/>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r="21220"/>
          <a:stretch/>
        </p:blipFill>
        <p:spPr>
          <a:xfrm>
            <a:off x="963500" y="3705519"/>
            <a:ext cx="4724809" cy="617273"/>
          </a:xfrm>
          <a:prstGeom prst="rect">
            <a:avLst/>
          </a:prstGeom>
        </p:spPr>
      </p:pic>
      <p:pic>
        <p:nvPicPr>
          <p:cNvPr id="13" name="Picture 12">
            <a:extLst>
              <a:ext uri="{FF2B5EF4-FFF2-40B4-BE49-F238E27FC236}">
                <a16:creationId xmlns:a16="http://schemas.microsoft.com/office/drawing/2014/main" id="{D617D623-4902-4D59-AC65-D351ED7E8CF0}"/>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Lst>
          </a:blip>
          <a:srcRect r="18206"/>
          <a:stretch/>
        </p:blipFill>
        <p:spPr>
          <a:xfrm>
            <a:off x="963499" y="4954563"/>
            <a:ext cx="4724809" cy="396274"/>
          </a:xfrm>
          <a:prstGeom prst="rect">
            <a:avLst/>
          </a:prstGeom>
        </p:spPr>
      </p:pic>
      <p:sp>
        <p:nvSpPr>
          <p:cNvPr id="14" name="TextBox 13">
            <a:extLst>
              <a:ext uri="{FF2B5EF4-FFF2-40B4-BE49-F238E27FC236}">
                <a16:creationId xmlns:a16="http://schemas.microsoft.com/office/drawing/2014/main" id="{F5B26208-C75E-4D6E-9E47-71788276EB0E}"/>
              </a:ext>
            </a:extLst>
          </p:cNvPr>
          <p:cNvSpPr txBox="1"/>
          <p:nvPr/>
        </p:nvSpPr>
        <p:spPr>
          <a:xfrm>
            <a:off x="6253089" y="3785290"/>
            <a:ext cx="4975411" cy="400110"/>
          </a:xfrm>
          <a:prstGeom prst="rect">
            <a:avLst/>
          </a:prstGeom>
          <a:noFill/>
        </p:spPr>
        <p:txBody>
          <a:bodyPr wrap="square" rtlCol="0">
            <a:spAutoFit/>
          </a:bodyPr>
          <a:lstStyle/>
          <a:p>
            <a:r>
              <a:rPr lang="en-US" sz="2000" dirty="0">
                <a:solidFill>
                  <a:srgbClr val="000000"/>
                </a:solidFill>
                <a:latin typeface="Bahnschrift SemiCondensed" panose="020B0502040204020203" pitchFamily="34" charset="0"/>
              </a:rPr>
              <a:t>C</a:t>
            </a:r>
            <a:r>
              <a:rPr lang="en-US" sz="2000" b="0" i="0" dirty="0">
                <a:solidFill>
                  <a:srgbClr val="000000"/>
                </a:solidFill>
                <a:effectLst/>
                <a:latin typeface="Bahnschrift SemiCondensed" panose="020B0502040204020203" pitchFamily="34" charset="0"/>
              </a:rPr>
              <a:t>ompile and execute the Scala program</a:t>
            </a:r>
            <a:endParaRPr lang="en-IN" sz="2000" dirty="0">
              <a:latin typeface="Bahnschrift SemiCondensed" panose="020B0502040204020203" pitchFamily="34" charset="0"/>
            </a:endParaRPr>
          </a:p>
        </p:txBody>
      </p:sp>
      <p:sp>
        <p:nvSpPr>
          <p:cNvPr id="16" name="TextBox 15">
            <a:extLst>
              <a:ext uri="{FF2B5EF4-FFF2-40B4-BE49-F238E27FC236}">
                <a16:creationId xmlns:a16="http://schemas.microsoft.com/office/drawing/2014/main" id="{78DF24B8-B8EC-4376-A78A-2BB56FB9B33E}"/>
              </a:ext>
            </a:extLst>
          </p:cNvPr>
          <p:cNvSpPr txBox="1"/>
          <p:nvPr/>
        </p:nvSpPr>
        <p:spPr>
          <a:xfrm>
            <a:off x="6259257" y="2193748"/>
            <a:ext cx="3872753" cy="400110"/>
          </a:xfrm>
          <a:prstGeom prst="rect">
            <a:avLst/>
          </a:prstGeom>
          <a:noFill/>
        </p:spPr>
        <p:txBody>
          <a:bodyPr wrap="square" rtlCol="0">
            <a:spAutoFit/>
          </a:bodyPr>
          <a:lstStyle/>
          <a:p>
            <a:r>
              <a:rPr lang="en-US" sz="2000" dirty="0">
                <a:latin typeface="Bahnschrift SemiCondensed" panose="020B0502040204020203" pitchFamily="34" charset="0"/>
              </a:rPr>
              <a:t>Scala Program Example</a:t>
            </a:r>
            <a:endParaRPr lang="en-IN" sz="2000" dirty="0">
              <a:latin typeface="Bahnschrift SemiCondensed" panose="020B0502040204020203" pitchFamily="34" charset="0"/>
            </a:endParaRPr>
          </a:p>
        </p:txBody>
      </p:sp>
      <p:sp>
        <p:nvSpPr>
          <p:cNvPr id="17" name="TextBox 16">
            <a:extLst>
              <a:ext uri="{FF2B5EF4-FFF2-40B4-BE49-F238E27FC236}">
                <a16:creationId xmlns:a16="http://schemas.microsoft.com/office/drawing/2014/main" id="{D6DC600F-240F-4D3D-9D9D-6C1E643C4E62}"/>
              </a:ext>
            </a:extLst>
          </p:cNvPr>
          <p:cNvSpPr txBox="1"/>
          <p:nvPr/>
        </p:nvSpPr>
        <p:spPr>
          <a:xfrm>
            <a:off x="6253089" y="4929630"/>
            <a:ext cx="1344706" cy="400110"/>
          </a:xfrm>
          <a:prstGeom prst="rect">
            <a:avLst/>
          </a:prstGeom>
          <a:noFill/>
        </p:spPr>
        <p:txBody>
          <a:bodyPr wrap="square" rtlCol="0">
            <a:spAutoFit/>
          </a:bodyPr>
          <a:lstStyle/>
          <a:p>
            <a:r>
              <a:rPr lang="en-US" sz="2000" dirty="0">
                <a:latin typeface="Bahnschrift SemiCondensed" panose="020B0502040204020203" pitchFamily="34" charset="0"/>
              </a:rPr>
              <a:t>OUTPUT</a:t>
            </a:r>
            <a:endParaRPr lang="en-IN" sz="2000" dirty="0">
              <a:latin typeface="Bahnschrift SemiCondensed" panose="020B0502040204020203" pitchFamily="34" charset="0"/>
            </a:endParaRPr>
          </a:p>
        </p:txBody>
      </p:sp>
      <p:pic>
        <p:nvPicPr>
          <p:cNvPr id="9" name="Picture 8">
            <a:extLst>
              <a:ext uri="{FF2B5EF4-FFF2-40B4-BE49-F238E27FC236}">
                <a16:creationId xmlns:a16="http://schemas.microsoft.com/office/drawing/2014/main" id="{3BD98CC0-5600-9179-1F04-9DA855BB428A}"/>
              </a:ext>
            </a:extLst>
          </p:cNvPr>
          <p:cNvPicPr>
            <a:picLocks noChangeAspect="1"/>
          </p:cNvPicPr>
          <p:nvPr/>
        </p:nvPicPr>
        <p:blipFill>
          <a:blip r:embed="rId6"/>
          <a:stretch>
            <a:fillRect/>
          </a:stretch>
        </p:blipFill>
        <p:spPr>
          <a:xfrm>
            <a:off x="412377" y="6158753"/>
            <a:ext cx="11421036" cy="406564"/>
          </a:xfrm>
          <a:prstGeom prst="rect">
            <a:avLst/>
          </a:prstGeom>
        </p:spPr>
      </p:pic>
      <p:pic>
        <p:nvPicPr>
          <p:cNvPr id="10" name="Picture 9">
            <a:extLst>
              <a:ext uri="{FF2B5EF4-FFF2-40B4-BE49-F238E27FC236}">
                <a16:creationId xmlns:a16="http://schemas.microsoft.com/office/drawing/2014/main" id="{D1767C00-AC92-FE44-49E5-3A455FAA4D30}"/>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963501" y="1647895"/>
            <a:ext cx="4724808" cy="1504587"/>
          </a:xfrm>
          <a:prstGeom prst="rect">
            <a:avLst/>
          </a:prstGeom>
        </p:spPr>
      </p:pic>
    </p:spTree>
    <p:extLst>
      <p:ext uri="{BB962C8B-B14F-4D97-AF65-F5344CB8AC3E}">
        <p14:creationId xmlns:p14="http://schemas.microsoft.com/office/powerpoint/2010/main" val="366752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Apache Spark</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1837748"/>
            <a:ext cx="11170025" cy="4462760"/>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0" i="0" dirty="0">
                <a:solidFill>
                  <a:srgbClr val="232F3E"/>
                </a:solidFill>
                <a:effectLst/>
                <a:latin typeface="Bahnschrift SemiCondensed" panose="020B0502040204020203" pitchFamily="34" charset="0"/>
              </a:rPr>
              <a:t>Apache Spark is an open-source, distributed processing system used for big data workloads. </a:t>
            </a:r>
          </a:p>
          <a:p>
            <a:pPr marL="1371600" lvl="2" indent="-457200" algn="just">
              <a:buFont typeface="Arial" panose="020B0604020202020204" pitchFamily="34" charset="0"/>
              <a:buChar char="•"/>
            </a:pPr>
            <a:endParaRPr lang="en-US" sz="2000" b="0" i="0" dirty="0">
              <a:solidFill>
                <a:srgbClr val="232F3E"/>
              </a:solidFill>
              <a:effectLst/>
              <a:latin typeface="Bahnschrift SemiCondensed" panose="020B0502040204020203" pitchFamily="34" charset="0"/>
            </a:endParaRPr>
          </a:p>
          <a:p>
            <a:pPr marL="1371600" lvl="2" indent="-457200" algn="just">
              <a:buFont typeface="Arial" panose="020B0604020202020204" pitchFamily="34" charset="0"/>
              <a:buChar char="•"/>
            </a:pPr>
            <a:r>
              <a:rPr lang="en-US" sz="2000" b="0" i="0" dirty="0">
                <a:solidFill>
                  <a:srgbClr val="232F3E"/>
                </a:solidFill>
                <a:effectLst/>
                <a:latin typeface="Bahnschrift SemiCondensed" panose="020B0502040204020203" pitchFamily="34" charset="0"/>
              </a:rPr>
              <a:t>It provides development APIs in Java, Scala, Python and R, and supports code reuse across multiple workloads—batch processing, interactive queries, real-time analytics, machine learning, and graph processing. </a:t>
            </a:r>
          </a:p>
          <a:p>
            <a:pPr marL="1371600" lvl="2" indent="-457200" algn="just">
              <a:buFont typeface="Arial" panose="020B0604020202020204" pitchFamily="34" charset="0"/>
              <a:buChar char="•"/>
            </a:pPr>
            <a:endParaRPr lang="en-US" sz="2000" dirty="0">
              <a:solidFill>
                <a:srgbClr val="232F3E"/>
              </a:solidFill>
              <a:latin typeface="Bahnschrift SemiCondensed" panose="020B0502040204020203" pitchFamily="34" charset="0"/>
            </a:endParaRPr>
          </a:p>
          <a:p>
            <a:pPr marL="1371600" lvl="2" indent="-457200" algn="just">
              <a:buFont typeface="Arial" panose="020B0604020202020204" pitchFamily="34" charset="0"/>
              <a:buChar char="•"/>
            </a:pPr>
            <a:r>
              <a:rPr lang="en-US" sz="2000" dirty="0">
                <a:solidFill>
                  <a:srgbClr val="3D3D3D"/>
                </a:solidFill>
                <a:latin typeface="Bahnschrift SemiCondensed" panose="020B0502040204020203" pitchFamily="34" charset="0"/>
              </a:rPr>
              <a:t>FEATURES:</a:t>
            </a:r>
            <a:endParaRPr lang="en-US" sz="2000" b="0" i="0" dirty="0">
              <a:solidFill>
                <a:srgbClr val="3D3D3D"/>
              </a:solidFill>
              <a:effectLst/>
              <a:latin typeface="Bahnschrift SemiCondensed" panose="020B0502040204020203" pitchFamily="34" charset="0"/>
            </a:endParaRPr>
          </a:p>
          <a:p>
            <a:pPr marL="1371600" lvl="2" indent="-457200" algn="just">
              <a:buFont typeface="Arial" panose="020B0604020202020204" pitchFamily="34" charset="0"/>
              <a:buChar char="•"/>
            </a:pPr>
            <a:endParaRPr lang="en-US" sz="1600" b="0" i="0" dirty="0">
              <a:solidFill>
                <a:srgbClr val="3D3D3D"/>
              </a:solidFill>
              <a:effectLst/>
              <a:latin typeface="Bahnschrift SemiCondensed" panose="020B0502040204020203" pitchFamily="34" charset="0"/>
            </a:endParaRPr>
          </a:p>
          <a:p>
            <a:pPr marL="1885950" lvl="3" indent="-514350" fontAlgn="base">
              <a:buFont typeface="+mj-lt"/>
              <a:buAutoNum type="romanLcPeriod"/>
            </a:pPr>
            <a:r>
              <a:rPr lang="en-US" dirty="0">
                <a:latin typeface="Bahnschrift SemiCondensed" panose="020B0502040204020203" pitchFamily="34" charset="0"/>
              </a:rPr>
              <a:t>Fast Processing</a:t>
            </a:r>
          </a:p>
          <a:p>
            <a:pPr marL="1885950" lvl="3" indent="-514350" fontAlgn="base">
              <a:buFont typeface="+mj-lt"/>
              <a:buAutoNum type="romanLcPeriod"/>
            </a:pPr>
            <a:r>
              <a:rPr lang="en-US" dirty="0">
                <a:latin typeface="Bahnschrift SemiCondensed" panose="020B0502040204020203" pitchFamily="34" charset="0"/>
              </a:rPr>
              <a:t>Flexibility</a:t>
            </a:r>
          </a:p>
          <a:p>
            <a:pPr marL="1885950" lvl="3" indent="-514350" fontAlgn="base">
              <a:buFont typeface="+mj-lt"/>
              <a:buAutoNum type="romanLcPeriod"/>
            </a:pPr>
            <a:r>
              <a:rPr lang="en-US" dirty="0">
                <a:latin typeface="Bahnschrift SemiCondensed" panose="020B0502040204020203" pitchFamily="34" charset="0"/>
              </a:rPr>
              <a:t>In-memory computation</a:t>
            </a:r>
          </a:p>
          <a:p>
            <a:pPr marL="1885950" lvl="3" indent="-514350" fontAlgn="base">
              <a:buFont typeface="+mj-lt"/>
              <a:buAutoNum type="romanLcPeriod"/>
            </a:pPr>
            <a:r>
              <a:rPr lang="en-US" dirty="0">
                <a:latin typeface="Bahnschrift SemiCondensed" panose="020B0502040204020203" pitchFamily="34" charset="0"/>
              </a:rPr>
              <a:t>Real Time Processing </a:t>
            </a:r>
          </a:p>
          <a:p>
            <a:pPr marL="1885950" lvl="3" indent="-514350" fontAlgn="base">
              <a:buFont typeface="+mj-lt"/>
              <a:buAutoNum type="romanLcPeriod"/>
            </a:pPr>
            <a:r>
              <a:rPr lang="en-US" dirty="0">
                <a:latin typeface="Bahnschrift SemiCondensed" panose="020B0502040204020203" pitchFamily="34" charset="0"/>
              </a:rPr>
              <a:t>Fault Tolerance in Spark </a:t>
            </a:r>
          </a:p>
          <a:p>
            <a:pPr marL="1885950" lvl="3" indent="-514350" fontAlgn="base">
              <a:buFont typeface="+mj-lt"/>
              <a:buAutoNum type="romanLcPeriod"/>
            </a:pPr>
            <a:r>
              <a:rPr lang="en-US" dirty="0">
                <a:latin typeface="Bahnschrift SemiCondensed" panose="020B0502040204020203" pitchFamily="34" charset="0"/>
              </a:rPr>
              <a:t>Advance Analytics</a:t>
            </a:r>
            <a:endParaRPr lang="en-US" sz="2000" b="0" i="0" dirty="0">
              <a:solidFill>
                <a:srgbClr val="232F3E"/>
              </a:solidFill>
              <a:effectLst/>
              <a:latin typeface="Bahnschrift SemiCondensed" panose="020B0502040204020203" pitchFamily="34" charset="0"/>
            </a:endParaRPr>
          </a:p>
          <a:p>
            <a:pPr marL="1371600" lvl="2" indent="-457200" algn="just">
              <a:buFont typeface="Arial" panose="020B0604020202020204" pitchFamily="34" charset="0"/>
              <a:buChar char="•"/>
            </a:pPr>
            <a:endParaRPr lang="en-US" sz="2000" dirty="0">
              <a:solidFill>
                <a:srgbClr val="232F3E"/>
              </a:solidFill>
              <a:latin typeface="Bahnschrift SemiCondensed" panose="020B0502040204020203" pitchFamily="34" charset="0"/>
            </a:endParaRPr>
          </a:p>
        </p:txBody>
      </p:sp>
      <p:pic>
        <p:nvPicPr>
          <p:cNvPr id="6" name="Picture 5">
            <a:extLst>
              <a:ext uri="{FF2B5EF4-FFF2-40B4-BE49-F238E27FC236}">
                <a16:creationId xmlns:a16="http://schemas.microsoft.com/office/drawing/2014/main" id="{EBAB9B7F-18EA-857B-A9C9-77110A4A340D}"/>
              </a:ext>
            </a:extLst>
          </p:cNvPr>
          <p:cNvPicPr>
            <a:picLocks noChangeAspect="1"/>
          </p:cNvPicPr>
          <p:nvPr/>
        </p:nvPicPr>
        <p:blipFill>
          <a:blip r:embed="rId2"/>
          <a:stretch>
            <a:fillRect/>
          </a:stretch>
        </p:blipFill>
        <p:spPr>
          <a:xfrm>
            <a:off x="412377" y="6158753"/>
            <a:ext cx="11421036" cy="406564"/>
          </a:xfrm>
          <a:prstGeom prst="rect">
            <a:avLst/>
          </a:prstGeom>
        </p:spPr>
      </p:pic>
      <p:pic>
        <p:nvPicPr>
          <p:cNvPr id="7" name="Picture 10">
            <a:extLst>
              <a:ext uri="{FF2B5EF4-FFF2-40B4-BE49-F238E27FC236}">
                <a16:creationId xmlns:a16="http://schemas.microsoft.com/office/drawing/2014/main" id="{FE7229C2-9CC7-4A64-A109-9F92F1A77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1177" y="5265150"/>
            <a:ext cx="1721225" cy="8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271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Apache Spark VS Apache Hadoop</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1837748"/>
            <a:ext cx="11170025" cy="1938992"/>
          </a:xfrm>
          <a:prstGeom prst="rect">
            <a:avLst/>
          </a:prstGeom>
          <a:noFill/>
        </p:spPr>
        <p:txBody>
          <a:bodyPr wrap="square" rtlCol="0">
            <a:spAutoFit/>
          </a:bodyPr>
          <a:lstStyle/>
          <a:p>
            <a:pPr marL="1371600" lvl="2" indent="-457200" algn="just">
              <a:buFont typeface="Arial" panose="020B0604020202020204" pitchFamily="34" charset="0"/>
              <a:buChar char="•"/>
            </a:pPr>
            <a:r>
              <a:rPr lang="en-IN" sz="2000" dirty="0">
                <a:solidFill>
                  <a:srgbClr val="3D3D3D"/>
                </a:solidFill>
                <a:effectLst/>
                <a:latin typeface="Bahnschrift SemiCondensed" panose="020B0502040204020203" pitchFamily="34" charset="0"/>
                <a:ea typeface="Times New Roman" panose="02020603050405020304" pitchFamily="18" charset="0"/>
                <a:cs typeface="Times New Roman" panose="02020603050405020304" pitchFamily="18" charset="0"/>
              </a:rPr>
              <a:t>Performance</a:t>
            </a:r>
          </a:p>
          <a:p>
            <a:pPr marL="1371600" lvl="2" indent="-457200" algn="just">
              <a:buFont typeface="Arial" panose="020B0604020202020204" pitchFamily="34" charset="0"/>
              <a:buChar char="•"/>
            </a:pPr>
            <a:r>
              <a:rPr lang="en-IN" sz="2000" dirty="0">
                <a:solidFill>
                  <a:srgbClr val="3D3D3D"/>
                </a:solidFill>
                <a:effectLst/>
                <a:latin typeface="Bahnschrift SemiCondensed" panose="020B0502040204020203" pitchFamily="34" charset="0"/>
                <a:ea typeface="Times New Roman" panose="02020603050405020304" pitchFamily="18" charset="0"/>
                <a:cs typeface="Times New Roman" panose="02020603050405020304" pitchFamily="18" charset="0"/>
              </a:rPr>
              <a:t>Cost</a:t>
            </a:r>
          </a:p>
          <a:p>
            <a:pPr marL="1371600" lvl="2" indent="-457200" algn="just">
              <a:buFont typeface="Arial" panose="020B0604020202020204" pitchFamily="34" charset="0"/>
              <a:buChar char="•"/>
            </a:pPr>
            <a:r>
              <a:rPr lang="en-IN" sz="2000" dirty="0">
                <a:solidFill>
                  <a:srgbClr val="3D3D3D"/>
                </a:solidFill>
                <a:effectLst/>
                <a:latin typeface="Bahnschrift SemiCondensed" panose="020B0502040204020203" pitchFamily="34" charset="0"/>
                <a:ea typeface="Times New Roman" panose="02020603050405020304" pitchFamily="18" charset="0"/>
                <a:cs typeface="Times New Roman" panose="02020603050405020304" pitchFamily="18" charset="0"/>
              </a:rPr>
              <a:t>Processing</a:t>
            </a:r>
          </a:p>
          <a:p>
            <a:pPr marL="1371600" lvl="2" indent="-457200" algn="just">
              <a:buFont typeface="Arial" panose="020B0604020202020204" pitchFamily="34" charset="0"/>
              <a:buChar char="•"/>
            </a:pPr>
            <a:r>
              <a:rPr lang="en-IN" sz="2000" dirty="0">
                <a:solidFill>
                  <a:srgbClr val="3D3D3D"/>
                </a:solidFill>
                <a:effectLst/>
                <a:latin typeface="Bahnschrift SemiCondensed" panose="020B0502040204020203" pitchFamily="34" charset="0"/>
                <a:ea typeface="Times New Roman" panose="02020603050405020304" pitchFamily="18" charset="0"/>
                <a:cs typeface="Times New Roman" panose="02020603050405020304" pitchFamily="18" charset="0"/>
              </a:rPr>
              <a:t>Scalability</a:t>
            </a:r>
          </a:p>
          <a:p>
            <a:pPr marL="1371600" lvl="2" indent="-457200" algn="just">
              <a:buFont typeface="Arial" panose="020B0604020202020204" pitchFamily="34" charset="0"/>
              <a:buChar char="•"/>
            </a:pPr>
            <a:r>
              <a:rPr lang="en-IN" sz="2000" dirty="0">
                <a:solidFill>
                  <a:srgbClr val="3D3D3D"/>
                </a:solidFill>
                <a:effectLst/>
                <a:latin typeface="Bahnschrift SemiCondensed" panose="020B0502040204020203" pitchFamily="34" charset="0"/>
                <a:ea typeface="Times New Roman" panose="02020603050405020304" pitchFamily="18" charset="0"/>
                <a:cs typeface="Times New Roman" panose="02020603050405020304" pitchFamily="18" charset="0"/>
              </a:rPr>
              <a:t>Security</a:t>
            </a:r>
            <a:endParaRPr lang="en-IN" sz="2000" dirty="0">
              <a:solidFill>
                <a:srgbClr val="3D3D3D"/>
              </a:solidFill>
              <a:latin typeface="Bahnschrift SemiCondensed" panose="020B0502040204020203" pitchFamily="34" charset="0"/>
              <a:ea typeface="Times New Roman" panose="02020603050405020304" pitchFamily="18" charset="0"/>
              <a:cs typeface="Times New Roman" panose="02020603050405020304" pitchFamily="18" charset="0"/>
            </a:endParaRPr>
          </a:p>
          <a:p>
            <a:pPr marL="1371600" lvl="2" indent="-457200" algn="just">
              <a:buFont typeface="Arial" panose="020B0604020202020204" pitchFamily="34" charset="0"/>
              <a:buChar char="•"/>
            </a:pPr>
            <a:r>
              <a:rPr lang="en-IN" sz="2000" dirty="0">
                <a:solidFill>
                  <a:srgbClr val="3D3D3D"/>
                </a:solidFill>
                <a:effectLst/>
                <a:latin typeface="Bahnschrift SemiCondensed" panose="020B0502040204020203" pitchFamily="34" charset="0"/>
                <a:ea typeface="Times New Roman" panose="02020603050405020304" pitchFamily="18" charset="0"/>
                <a:cs typeface="Times New Roman" panose="02020603050405020304" pitchFamily="18" charset="0"/>
              </a:rPr>
              <a:t>Machine learning (ML)</a:t>
            </a:r>
            <a:endParaRPr lang="en-IN" sz="2000" dirty="0">
              <a:solidFill>
                <a:srgbClr val="3D3D3D"/>
              </a:solidFill>
              <a:effectLst/>
              <a:latin typeface="Bahnschrift SemiCondensed" panose="020B0502040204020203" pitchFamily="34" charset="0"/>
              <a:ea typeface="Calibri" panose="020F0502020204030204" pitchFamily="34" charset="0"/>
              <a:cs typeface="Times New Roman" panose="02020603050405020304" pitchFamily="18" charset="0"/>
            </a:endParaRPr>
          </a:p>
        </p:txBody>
      </p:sp>
      <p:pic>
        <p:nvPicPr>
          <p:cNvPr id="7170" name="Picture 2" descr="Phân biệt Apache Hadoop và Apache Spark | CloudFun">
            <a:extLst>
              <a:ext uri="{FF2B5EF4-FFF2-40B4-BE49-F238E27FC236}">
                <a16:creationId xmlns:a16="http://schemas.microsoft.com/office/drawing/2014/main" id="{D200CD5C-9A88-46FD-B58B-028E51EFE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435" y="2202371"/>
            <a:ext cx="6831105" cy="4002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7860D35-F305-41A5-6AEE-9996B4CFE6EC}"/>
              </a:ext>
            </a:extLst>
          </p:cNvPr>
          <p:cNvPicPr>
            <a:picLocks noChangeAspect="1"/>
          </p:cNvPicPr>
          <p:nvPr/>
        </p:nvPicPr>
        <p:blipFill>
          <a:blip r:embed="rId3"/>
          <a:stretch>
            <a:fillRect/>
          </a:stretch>
        </p:blipFill>
        <p:spPr>
          <a:xfrm>
            <a:off x="412377" y="6168180"/>
            <a:ext cx="11421036" cy="406564"/>
          </a:xfrm>
          <a:prstGeom prst="rect">
            <a:avLst/>
          </a:prstGeom>
        </p:spPr>
      </p:pic>
    </p:spTree>
    <p:extLst>
      <p:ext uri="{BB962C8B-B14F-4D97-AF65-F5344CB8AC3E}">
        <p14:creationId xmlns:p14="http://schemas.microsoft.com/office/powerpoint/2010/main" val="272012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Apache Spark Components</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1837748"/>
            <a:ext cx="11170025" cy="707886"/>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latin typeface="Bahnschrift SemiCondensed" panose="020B0502040204020203" pitchFamily="34" charset="0"/>
              </a:rPr>
              <a:t>The Spark project consists of different types of tightly integrated components. At its core, Spark is a computational engine that can schedule, distribute and monitor multiple applications.</a:t>
            </a:r>
            <a:endParaRPr lang="en-US" sz="2000" b="0" i="0" dirty="0">
              <a:solidFill>
                <a:srgbClr val="232F3E"/>
              </a:solidFill>
              <a:effectLst/>
              <a:latin typeface="Bahnschrift SemiCondensed" panose="020B0502040204020203" pitchFamily="34" charset="0"/>
            </a:endParaRPr>
          </a:p>
        </p:txBody>
      </p:sp>
      <p:pic>
        <p:nvPicPr>
          <p:cNvPr id="6" name="Picture 2" descr="Apache Spark Components - Diego Calvo">
            <a:extLst>
              <a:ext uri="{FF2B5EF4-FFF2-40B4-BE49-F238E27FC236}">
                <a16:creationId xmlns:a16="http://schemas.microsoft.com/office/drawing/2014/main" id="{34509A81-A57D-4EEC-8788-3FC6EEDF9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215" y="3041059"/>
            <a:ext cx="6409570" cy="2523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33455CB-4DFF-735C-4FED-56C55DB9B5AF}"/>
              </a:ext>
            </a:extLst>
          </p:cNvPr>
          <p:cNvPicPr>
            <a:picLocks noChangeAspect="1"/>
          </p:cNvPicPr>
          <p:nvPr/>
        </p:nvPicPr>
        <p:blipFill>
          <a:blip r:embed="rId3"/>
          <a:stretch>
            <a:fillRect/>
          </a:stretch>
        </p:blipFill>
        <p:spPr>
          <a:xfrm>
            <a:off x="412377" y="6158753"/>
            <a:ext cx="11421036" cy="406564"/>
          </a:xfrm>
          <a:prstGeom prst="rect">
            <a:avLst/>
          </a:prstGeom>
        </p:spPr>
      </p:pic>
      <p:pic>
        <p:nvPicPr>
          <p:cNvPr id="11" name="Picture 10">
            <a:extLst>
              <a:ext uri="{FF2B5EF4-FFF2-40B4-BE49-F238E27FC236}">
                <a16:creationId xmlns:a16="http://schemas.microsoft.com/office/drawing/2014/main" id="{843471D5-902A-CFF5-6CD3-F3709C84A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177" y="5265150"/>
            <a:ext cx="1721225" cy="8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35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09BF93-E3FB-43CC-8E1C-B41A4FDA2D5B}"/>
              </a:ext>
            </a:extLst>
          </p:cNvPr>
          <p:cNvPicPr>
            <a:picLocks noChangeAspect="1"/>
          </p:cNvPicPr>
          <p:nvPr/>
        </p:nvPicPr>
        <p:blipFill>
          <a:blip r:embed="rId2"/>
          <a:stretch>
            <a:fillRect/>
          </a:stretch>
        </p:blipFill>
        <p:spPr>
          <a:xfrm>
            <a:off x="4284156" y="0"/>
            <a:ext cx="7708484" cy="6858000"/>
          </a:xfrm>
          <a:prstGeom prst="rect">
            <a:avLst/>
          </a:prstGeom>
        </p:spPr>
      </p:pic>
      <p:sp>
        <p:nvSpPr>
          <p:cNvPr id="4" name="TextBox 3">
            <a:extLst>
              <a:ext uri="{FF2B5EF4-FFF2-40B4-BE49-F238E27FC236}">
                <a16:creationId xmlns:a16="http://schemas.microsoft.com/office/drawing/2014/main" id="{431D2BFA-EAFF-4D16-A27A-9A202EAE94D4}"/>
              </a:ext>
            </a:extLst>
          </p:cNvPr>
          <p:cNvSpPr txBox="1"/>
          <p:nvPr/>
        </p:nvSpPr>
        <p:spPr>
          <a:xfrm>
            <a:off x="0" y="2967335"/>
            <a:ext cx="4284156"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Offer Letter</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50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96AC7D-C08B-4B3F-B0E5-65BF9ADEE130}"/>
              </a:ext>
            </a:extLst>
          </p:cNvPr>
          <p:cNvPicPr>
            <a:picLocks noChangeAspect="1"/>
          </p:cNvPicPr>
          <p:nvPr/>
        </p:nvPicPr>
        <p:blipFill rotWithShape="1">
          <a:blip r:embed="rId2"/>
          <a:srcRect l="5648" t="5978" r="5354" b="5713"/>
          <a:stretch/>
        </p:blipFill>
        <p:spPr>
          <a:xfrm>
            <a:off x="690283" y="3591015"/>
            <a:ext cx="5432612" cy="2166983"/>
          </a:xfrm>
          <a:prstGeom prst="rect">
            <a:avLst/>
          </a:prstGeom>
        </p:spPr>
      </p:pic>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Apache Spark Architecture</a:t>
            </a:r>
            <a:endParaRPr lang="en-IN" sz="4800" b="1"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F6B791-3A8E-4A8A-89C3-3B7B12FF317D}"/>
              </a:ext>
            </a:extLst>
          </p:cNvPr>
          <p:cNvPicPr>
            <a:picLocks noChangeAspect="1"/>
          </p:cNvPicPr>
          <p:nvPr/>
        </p:nvPicPr>
        <p:blipFill rotWithShape="1">
          <a:blip r:embed="rId3"/>
          <a:srcRect l="5673" t="12544" r="6067" b="9489"/>
          <a:stretch/>
        </p:blipFill>
        <p:spPr>
          <a:xfrm>
            <a:off x="5195046" y="1630009"/>
            <a:ext cx="6033247" cy="2453853"/>
          </a:xfrm>
          <a:prstGeom prst="rect">
            <a:avLst/>
          </a:prstGeom>
        </p:spPr>
      </p:pic>
      <p:pic>
        <p:nvPicPr>
          <p:cNvPr id="6" name="Picture 5">
            <a:extLst>
              <a:ext uri="{FF2B5EF4-FFF2-40B4-BE49-F238E27FC236}">
                <a16:creationId xmlns:a16="http://schemas.microsoft.com/office/drawing/2014/main" id="{09E5B4EF-E628-27FD-654E-34CBB504AFE8}"/>
              </a:ext>
            </a:extLst>
          </p:cNvPr>
          <p:cNvPicPr>
            <a:picLocks noChangeAspect="1"/>
          </p:cNvPicPr>
          <p:nvPr/>
        </p:nvPicPr>
        <p:blipFill>
          <a:blip r:embed="rId4"/>
          <a:stretch>
            <a:fillRect/>
          </a:stretch>
        </p:blipFill>
        <p:spPr>
          <a:xfrm>
            <a:off x="412377" y="6158753"/>
            <a:ext cx="11421036" cy="406564"/>
          </a:xfrm>
          <a:prstGeom prst="rect">
            <a:avLst/>
          </a:prstGeom>
        </p:spPr>
      </p:pic>
      <p:pic>
        <p:nvPicPr>
          <p:cNvPr id="8" name="Picture 10">
            <a:extLst>
              <a:ext uri="{FF2B5EF4-FFF2-40B4-BE49-F238E27FC236}">
                <a16:creationId xmlns:a16="http://schemas.microsoft.com/office/drawing/2014/main" id="{AB648595-FE50-2F6C-7224-958B3A984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1177" y="5265150"/>
            <a:ext cx="1721225" cy="8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3FE85-69DD-4E91-A6BF-5453F943D435}"/>
              </a:ext>
            </a:extLst>
          </p:cNvPr>
          <p:cNvPicPr>
            <a:picLocks noChangeAspect="1"/>
          </p:cNvPicPr>
          <p:nvPr/>
        </p:nvPicPr>
        <p:blipFill>
          <a:blip r:embed="rId2"/>
          <a:stretch>
            <a:fillRect/>
          </a:stretch>
        </p:blipFill>
        <p:spPr>
          <a:xfrm>
            <a:off x="4861411" y="3162368"/>
            <a:ext cx="4618120" cy="2872989"/>
          </a:xfrm>
          <a:prstGeom prst="rect">
            <a:avLst/>
          </a:prstGeom>
        </p:spPr>
      </p:pic>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Spark RDD - Resilient Distributed Dataset</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1837748"/>
            <a:ext cx="11170025" cy="3570208"/>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latin typeface="Bahnschrift SemiCondensed" panose="020B0502040204020203" pitchFamily="34" charset="0"/>
              </a:rPr>
              <a:t>Resilient Distributed Datasets (RDD) is a fundamental data structure of Spark. </a:t>
            </a:r>
          </a:p>
          <a:p>
            <a:pPr marL="1371600" lvl="2" indent="-457200" algn="just">
              <a:buFont typeface="Arial" panose="020B0604020202020204" pitchFamily="34" charset="0"/>
              <a:buChar char="•"/>
            </a:pPr>
            <a:endParaRPr lang="en-US" sz="2000" dirty="0">
              <a:latin typeface="Bahnschrift SemiCondensed" panose="020B0502040204020203" pitchFamily="34" charset="0"/>
            </a:endParaRPr>
          </a:p>
          <a:p>
            <a:pPr marL="1371600" lvl="2" indent="-457200" algn="just">
              <a:buFont typeface="Arial" panose="020B0604020202020204" pitchFamily="34" charset="0"/>
              <a:buChar char="•"/>
            </a:pPr>
            <a:r>
              <a:rPr lang="en-US" sz="2000" dirty="0">
                <a:latin typeface="Bahnschrift SemiCondensed" panose="020B0502040204020203" pitchFamily="34" charset="0"/>
              </a:rPr>
              <a:t>It is an immutable distributed collection of objects. Each RDD is divided into logical partitions, which may be computed on different nodes of the cluster.</a:t>
            </a:r>
          </a:p>
          <a:p>
            <a:pPr marL="1371600" lvl="2" indent="-457200" algn="just">
              <a:buFont typeface="Arial" panose="020B0604020202020204" pitchFamily="34" charset="0"/>
              <a:buChar char="•"/>
            </a:pPr>
            <a:endParaRPr lang="en-US" sz="2000" b="0" i="0" dirty="0">
              <a:solidFill>
                <a:srgbClr val="232F3E"/>
              </a:solidFill>
              <a:effectLst/>
              <a:latin typeface="Bahnschrift SemiCondensed" panose="020B0502040204020203" pitchFamily="34" charset="0"/>
            </a:endParaRPr>
          </a:p>
          <a:p>
            <a:pPr marL="1371600" lvl="2" indent="-457200" algn="just">
              <a:buFont typeface="Arial" panose="020B0604020202020204" pitchFamily="34" charset="0"/>
              <a:buChar char="•"/>
            </a:pPr>
            <a:r>
              <a:rPr lang="en-US" sz="2000" dirty="0">
                <a:latin typeface="Bahnschrift SemiCondensed" panose="020B0502040204020203" pitchFamily="34" charset="0"/>
              </a:rPr>
              <a:t>FEATURES:</a:t>
            </a:r>
            <a:endParaRPr lang="en-US" sz="2000" b="0" i="0" dirty="0">
              <a:effectLst/>
              <a:latin typeface="Bahnschrift SemiCondensed" panose="020B0502040204020203" pitchFamily="34" charset="0"/>
            </a:endParaRPr>
          </a:p>
          <a:p>
            <a:pPr marL="1371600" lvl="2" indent="-457200" algn="just">
              <a:buFont typeface="Arial" panose="020B0604020202020204" pitchFamily="34" charset="0"/>
              <a:buChar char="•"/>
            </a:pPr>
            <a:endParaRPr lang="en-US" sz="1600" b="0" i="0" dirty="0">
              <a:effectLst/>
              <a:latin typeface="Bahnschrift SemiCondensed" panose="020B0502040204020203" pitchFamily="34" charset="0"/>
            </a:endParaRPr>
          </a:p>
          <a:p>
            <a:pPr marL="1885950" lvl="3" indent="-514350" fontAlgn="base">
              <a:buFont typeface="+mj-lt"/>
              <a:buAutoNum type="romanLcPeriod"/>
            </a:pPr>
            <a:r>
              <a:rPr lang="en-US" dirty="0">
                <a:latin typeface="Bahnschrift SemiCondensed" panose="020B0502040204020203" pitchFamily="34" charset="0"/>
              </a:rPr>
              <a:t>Immutable</a:t>
            </a:r>
          </a:p>
          <a:p>
            <a:pPr marL="1885950" lvl="3" indent="-514350" fontAlgn="base">
              <a:buFont typeface="+mj-lt"/>
              <a:buAutoNum type="romanLcPeriod"/>
            </a:pPr>
            <a:r>
              <a:rPr lang="en-US" dirty="0">
                <a:latin typeface="Bahnschrift SemiCondensed" panose="020B0502040204020203" pitchFamily="34" charset="0"/>
              </a:rPr>
              <a:t>Performs Lazy Evaluation</a:t>
            </a:r>
          </a:p>
          <a:p>
            <a:pPr marL="1885950" lvl="3" indent="-514350" fontAlgn="base">
              <a:buFont typeface="+mj-lt"/>
              <a:buAutoNum type="romanLcPeriod"/>
            </a:pPr>
            <a:r>
              <a:rPr lang="en-US" dirty="0">
                <a:latin typeface="Bahnschrift SemiCondensed" panose="020B0502040204020203" pitchFamily="34" charset="0"/>
              </a:rPr>
              <a:t>In-memory computation</a:t>
            </a:r>
          </a:p>
          <a:p>
            <a:pPr marL="1885950" lvl="3" indent="-514350" fontAlgn="base">
              <a:buFont typeface="+mj-lt"/>
              <a:buAutoNum type="romanLcPeriod"/>
            </a:pPr>
            <a:r>
              <a:rPr lang="en-US" dirty="0">
                <a:latin typeface="Bahnschrift SemiCondensed" panose="020B0502040204020203" pitchFamily="34" charset="0"/>
              </a:rPr>
              <a:t>Real Time Processing </a:t>
            </a:r>
          </a:p>
          <a:p>
            <a:pPr marL="1885950" lvl="3" indent="-514350" fontAlgn="base">
              <a:buFont typeface="+mj-lt"/>
              <a:buAutoNum type="romanLcPeriod"/>
            </a:pPr>
            <a:r>
              <a:rPr lang="en-US" dirty="0">
                <a:latin typeface="Bahnschrift SemiCondensed" panose="020B0502040204020203" pitchFamily="34" charset="0"/>
              </a:rPr>
              <a:t>Fault Tolerance in Spark </a:t>
            </a:r>
          </a:p>
        </p:txBody>
      </p:sp>
      <p:pic>
        <p:nvPicPr>
          <p:cNvPr id="6" name="Picture 5">
            <a:extLst>
              <a:ext uri="{FF2B5EF4-FFF2-40B4-BE49-F238E27FC236}">
                <a16:creationId xmlns:a16="http://schemas.microsoft.com/office/drawing/2014/main" id="{5D08C810-BE8A-79A6-B00A-1FD296A7D82E}"/>
              </a:ext>
            </a:extLst>
          </p:cNvPr>
          <p:cNvPicPr>
            <a:picLocks noChangeAspect="1"/>
          </p:cNvPicPr>
          <p:nvPr/>
        </p:nvPicPr>
        <p:blipFill>
          <a:blip r:embed="rId3"/>
          <a:stretch>
            <a:fillRect/>
          </a:stretch>
        </p:blipFill>
        <p:spPr>
          <a:xfrm>
            <a:off x="412377" y="6158753"/>
            <a:ext cx="11421036" cy="406564"/>
          </a:xfrm>
          <a:prstGeom prst="rect">
            <a:avLst/>
          </a:prstGeom>
        </p:spPr>
      </p:pic>
      <p:pic>
        <p:nvPicPr>
          <p:cNvPr id="8" name="Picture 10">
            <a:extLst>
              <a:ext uri="{FF2B5EF4-FFF2-40B4-BE49-F238E27FC236}">
                <a16:creationId xmlns:a16="http://schemas.microsoft.com/office/drawing/2014/main" id="{C318E9B5-89B1-8E8E-1B8D-91540DB0F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177" y="5265150"/>
            <a:ext cx="1721225" cy="8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53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Apache Spark Data Frames</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1837748"/>
            <a:ext cx="11170025" cy="2554545"/>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latin typeface="Bahnschrift SemiCondensed" panose="020B0502040204020203" pitchFamily="34" charset="0"/>
              </a:rPr>
              <a:t>A Data Frame is a distributed collection of data, which is organized into named columns.</a:t>
            </a:r>
          </a:p>
          <a:p>
            <a:pPr marL="1371600" lvl="2" indent="-457200" algn="just">
              <a:buFont typeface="Arial" panose="020B0604020202020204" pitchFamily="34" charset="0"/>
              <a:buChar char="•"/>
            </a:pPr>
            <a:endParaRPr lang="en-US" sz="2000" dirty="0">
              <a:latin typeface="Bahnschrift SemiCondensed" panose="020B0502040204020203" pitchFamily="34" charset="0"/>
            </a:endParaRPr>
          </a:p>
          <a:p>
            <a:pPr marL="1371600" lvl="2" indent="-457200" algn="just">
              <a:buFont typeface="Arial" panose="020B0604020202020204" pitchFamily="34" charset="0"/>
              <a:buChar char="•"/>
            </a:pPr>
            <a:r>
              <a:rPr lang="en-US" sz="2000" dirty="0">
                <a:latin typeface="Bahnschrift SemiCondensed" panose="020B0502040204020203" pitchFamily="34" charset="0"/>
              </a:rPr>
              <a:t>Conceptually, it is equivalent to relational tables with good optimization techniques. A Data Frame can be constructed from an array of different sources such as Hive tables, Structured Data files, external databases, or existing RDDs. </a:t>
            </a:r>
          </a:p>
          <a:p>
            <a:pPr marL="1371600" lvl="2" indent="-457200" algn="just">
              <a:buFont typeface="Arial" panose="020B0604020202020204" pitchFamily="34" charset="0"/>
              <a:buChar char="•"/>
            </a:pPr>
            <a:endParaRPr lang="en-US" sz="2000" dirty="0">
              <a:latin typeface="Bahnschrift SemiCondensed" panose="020B0502040204020203" pitchFamily="34" charset="0"/>
            </a:endParaRPr>
          </a:p>
          <a:p>
            <a:pPr marL="1371600" lvl="2" indent="-457200" algn="just">
              <a:buFont typeface="Arial" panose="020B0604020202020204" pitchFamily="34" charset="0"/>
              <a:buChar char="•"/>
            </a:pPr>
            <a:r>
              <a:rPr lang="en-US" sz="2000" dirty="0">
                <a:latin typeface="Bahnschrift SemiCondensed" panose="020B0502040204020203" pitchFamily="34" charset="0"/>
              </a:rPr>
              <a:t>This API was designed for modern Big Data and data science applications taking inspiration from Data Frame in R Programming and Pandas in Python</a:t>
            </a:r>
          </a:p>
        </p:txBody>
      </p:sp>
      <p:pic>
        <p:nvPicPr>
          <p:cNvPr id="6" name="Picture 5">
            <a:extLst>
              <a:ext uri="{FF2B5EF4-FFF2-40B4-BE49-F238E27FC236}">
                <a16:creationId xmlns:a16="http://schemas.microsoft.com/office/drawing/2014/main" id="{548EF580-38F9-445F-AC02-9833F0984327}"/>
              </a:ext>
            </a:extLst>
          </p:cNvPr>
          <p:cNvPicPr>
            <a:picLocks noChangeAspect="1"/>
          </p:cNvPicPr>
          <p:nvPr/>
        </p:nvPicPr>
        <p:blipFill>
          <a:blip r:embed="rId2"/>
          <a:stretch>
            <a:fillRect/>
          </a:stretch>
        </p:blipFill>
        <p:spPr>
          <a:xfrm>
            <a:off x="944327" y="4588041"/>
            <a:ext cx="6901613" cy="1570712"/>
          </a:xfrm>
          <a:prstGeom prst="rect">
            <a:avLst/>
          </a:prstGeom>
        </p:spPr>
      </p:pic>
      <p:pic>
        <p:nvPicPr>
          <p:cNvPr id="8" name="Picture 7">
            <a:extLst>
              <a:ext uri="{FF2B5EF4-FFF2-40B4-BE49-F238E27FC236}">
                <a16:creationId xmlns:a16="http://schemas.microsoft.com/office/drawing/2014/main" id="{D90BB9A6-FD43-C49E-83B7-DE08569AD26F}"/>
              </a:ext>
            </a:extLst>
          </p:cNvPr>
          <p:cNvPicPr>
            <a:picLocks noChangeAspect="1"/>
          </p:cNvPicPr>
          <p:nvPr/>
        </p:nvPicPr>
        <p:blipFill>
          <a:blip r:embed="rId3"/>
          <a:stretch>
            <a:fillRect/>
          </a:stretch>
        </p:blipFill>
        <p:spPr>
          <a:xfrm>
            <a:off x="412377" y="6158753"/>
            <a:ext cx="11421036" cy="406564"/>
          </a:xfrm>
          <a:prstGeom prst="rect">
            <a:avLst/>
          </a:prstGeom>
        </p:spPr>
      </p:pic>
      <p:pic>
        <p:nvPicPr>
          <p:cNvPr id="9" name="Picture 10">
            <a:extLst>
              <a:ext uri="{FF2B5EF4-FFF2-40B4-BE49-F238E27FC236}">
                <a16:creationId xmlns:a16="http://schemas.microsoft.com/office/drawing/2014/main" id="{F5526D6F-AFF8-EEFA-CE70-CAAF7C99D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1177" y="5265150"/>
            <a:ext cx="1721225" cy="8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56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66194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Apache Spark Data Frames</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2097724"/>
            <a:ext cx="11170025" cy="2031325"/>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latin typeface="Bahnschrift SemiCondensed" panose="020B0502040204020203" pitchFamily="34" charset="0"/>
              </a:rPr>
              <a:t>FEATURES:</a:t>
            </a:r>
            <a:endParaRPr lang="en-US" sz="2000" b="0" i="0" dirty="0">
              <a:effectLst/>
              <a:latin typeface="Bahnschrift SemiCondensed" panose="020B0502040204020203" pitchFamily="34" charset="0"/>
            </a:endParaRPr>
          </a:p>
          <a:p>
            <a:pPr marL="1371600" lvl="2" indent="-457200" algn="just">
              <a:buFont typeface="Arial" panose="020B0604020202020204" pitchFamily="34" charset="0"/>
              <a:buChar char="•"/>
            </a:pPr>
            <a:endParaRPr lang="en-US" sz="1600" b="0" i="0" dirty="0">
              <a:effectLst/>
              <a:latin typeface="Bahnschrift SemiCondensed" panose="020B0502040204020203" pitchFamily="34" charset="0"/>
            </a:endParaRPr>
          </a:p>
          <a:p>
            <a:pPr marL="1885950" lvl="3" indent="-514350" fontAlgn="base">
              <a:buFont typeface="+mj-lt"/>
              <a:buAutoNum type="romanLcPeriod"/>
            </a:pPr>
            <a:r>
              <a:rPr lang="en-US" dirty="0">
                <a:latin typeface="Bahnschrift SemiCondensed" panose="020B0502040204020203" pitchFamily="34" charset="0"/>
              </a:rPr>
              <a:t>Use of Input Optimization Engine</a:t>
            </a:r>
          </a:p>
          <a:p>
            <a:pPr marL="1885950" lvl="3" indent="-514350" fontAlgn="base">
              <a:buFont typeface="+mj-lt"/>
              <a:buAutoNum type="romanLcPeriod"/>
            </a:pPr>
            <a:r>
              <a:rPr lang="en-IN" dirty="0">
                <a:latin typeface="Bahnschrift SemiCondensed" panose="020B0502040204020203" pitchFamily="34" charset="0"/>
              </a:rPr>
              <a:t>Handling of Structured Data</a:t>
            </a:r>
          </a:p>
          <a:p>
            <a:pPr marL="1885950" lvl="3" indent="-514350" fontAlgn="base">
              <a:buFont typeface="+mj-lt"/>
              <a:buAutoNum type="romanLcPeriod"/>
            </a:pPr>
            <a:r>
              <a:rPr lang="en-IN" dirty="0">
                <a:latin typeface="Bahnschrift SemiCondensed" panose="020B0502040204020203" pitchFamily="34" charset="0"/>
              </a:rPr>
              <a:t>Custom Memory Management</a:t>
            </a:r>
          </a:p>
          <a:p>
            <a:pPr marL="1885950" lvl="3" indent="-514350" fontAlgn="base">
              <a:buFont typeface="+mj-lt"/>
              <a:buAutoNum type="romanLcPeriod"/>
            </a:pPr>
            <a:r>
              <a:rPr lang="en-IN" dirty="0">
                <a:latin typeface="Bahnschrift SemiCondensed" panose="020B0502040204020203" pitchFamily="34" charset="0"/>
              </a:rPr>
              <a:t>Flexibility</a:t>
            </a:r>
          </a:p>
          <a:p>
            <a:pPr marL="1885950" lvl="3" indent="-514350" fontAlgn="base">
              <a:buFont typeface="+mj-lt"/>
              <a:buAutoNum type="romanLcPeriod"/>
            </a:pPr>
            <a:r>
              <a:rPr lang="en-IN" dirty="0">
                <a:latin typeface="Bahnschrift SemiCondensed" panose="020B0502040204020203" pitchFamily="34" charset="0"/>
              </a:rPr>
              <a:t>Scalability</a:t>
            </a:r>
          </a:p>
        </p:txBody>
      </p:sp>
      <p:pic>
        <p:nvPicPr>
          <p:cNvPr id="6" name="Picture 5">
            <a:extLst>
              <a:ext uri="{FF2B5EF4-FFF2-40B4-BE49-F238E27FC236}">
                <a16:creationId xmlns:a16="http://schemas.microsoft.com/office/drawing/2014/main" id="{2DB29B55-5076-4DF4-FD0E-A2D99F3E3F03}"/>
              </a:ext>
            </a:extLst>
          </p:cNvPr>
          <p:cNvPicPr>
            <a:picLocks noChangeAspect="1"/>
          </p:cNvPicPr>
          <p:nvPr/>
        </p:nvPicPr>
        <p:blipFill>
          <a:blip r:embed="rId2"/>
          <a:stretch>
            <a:fillRect/>
          </a:stretch>
        </p:blipFill>
        <p:spPr>
          <a:xfrm>
            <a:off x="412377" y="6158753"/>
            <a:ext cx="11421036" cy="406564"/>
          </a:xfrm>
          <a:prstGeom prst="rect">
            <a:avLst/>
          </a:prstGeom>
        </p:spPr>
      </p:pic>
      <p:pic>
        <p:nvPicPr>
          <p:cNvPr id="8" name="Picture 10">
            <a:extLst>
              <a:ext uri="{FF2B5EF4-FFF2-40B4-BE49-F238E27FC236}">
                <a16:creationId xmlns:a16="http://schemas.microsoft.com/office/drawing/2014/main" id="{575579E4-6325-D42D-9C6F-90AFFB6E1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1177" y="5265150"/>
            <a:ext cx="1721225" cy="89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6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Spark Installation</a:t>
            </a:r>
            <a:endParaRPr lang="en-IN" sz="4800" b="1" dirty="0">
              <a:solidFill>
                <a:srgbClr val="0070C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060BF9D-8D4B-42A6-A197-422CF702AF3B}"/>
              </a:ext>
            </a:extLst>
          </p:cNvPr>
          <p:cNvPicPr>
            <a:picLocks noChangeAspect="1"/>
          </p:cNvPicPr>
          <p:nvPr/>
        </p:nvPicPr>
        <p:blipFill rotWithShape="1">
          <a:blip r:embed="rId2"/>
          <a:srcRect t="3922" b="5826"/>
          <a:stretch/>
        </p:blipFill>
        <p:spPr>
          <a:xfrm>
            <a:off x="1377370" y="1555678"/>
            <a:ext cx="9437259" cy="4790996"/>
          </a:xfrm>
          <a:prstGeom prst="rect">
            <a:avLst/>
          </a:prstGeom>
          <a:ln w="3175">
            <a:solidFill>
              <a:schemeClr val="tx1"/>
            </a:solidFill>
          </a:ln>
        </p:spPr>
      </p:pic>
    </p:spTree>
    <p:extLst>
      <p:ext uri="{BB962C8B-B14F-4D97-AF65-F5344CB8AC3E}">
        <p14:creationId xmlns:p14="http://schemas.microsoft.com/office/powerpoint/2010/main" val="2098982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3F6BA-FF58-41E3-87CC-755EDC4611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31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2BEDC-769D-4C66-8AEB-BD7A8681189F}"/>
              </a:ext>
            </a:extLst>
          </p:cNvPr>
          <p:cNvSpPr txBox="1"/>
          <p:nvPr/>
        </p:nvSpPr>
        <p:spPr>
          <a:xfrm>
            <a:off x="0" y="2705725"/>
            <a:ext cx="12192000" cy="1446550"/>
          </a:xfrm>
          <a:prstGeom prst="rect">
            <a:avLst/>
          </a:prstGeom>
          <a:noFill/>
        </p:spPr>
        <p:txBody>
          <a:bodyPr wrap="square" rtlCol="0">
            <a:spAutoFit/>
          </a:bodyPr>
          <a:lstStyle/>
          <a:p>
            <a:pPr algn="ctr"/>
            <a:r>
              <a:rPr lang="en-US" sz="8800" b="1" dirty="0">
                <a:solidFill>
                  <a:srgbClr val="0070C0"/>
                </a:solidFill>
                <a:latin typeface="Times New Roman" panose="02020603050405020304" pitchFamily="18" charset="0"/>
                <a:cs typeface="Times New Roman" panose="02020603050405020304" pitchFamily="18" charset="0"/>
              </a:rPr>
              <a:t>Thank You!</a:t>
            </a:r>
            <a:endParaRPr lang="en-IN" sz="8800" b="1"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423772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1D2BFA-EAFF-4D16-A27A-9A202EAE94D4}"/>
              </a:ext>
            </a:extLst>
          </p:cNvPr>
          <p:cNvSpPr txBox="1"/>
          <p:nvPr/>
        </p:nvSpPr>
        <p:spPr>
          <a:xfrm>
            <a:off x="-1" y="2967335"/>
            <a:ext cx="6931843"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Internship Certificate</a:t>
            </a:r>
            <a:endParaRPr lang="en-IN" sz="4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22071A-E316-3EDD-E441-F7A4D176BAA2}"/>
              </a:ext>
            </a:extLst>
          </p:cNvPr>
          <p:cNvPicPr>
            <a:picLocks noChangeAspect="1"/>
          </p:cNvPicPr>
          <p:nvPr/>
        </p:nvPicPr>
        <p:blipFill rotWithShape="1">
          <a:blip r:embed="rId2">
            <a:extLst>
              <a:ext uri="{28A0092B-C50C-407E-A947-70E740481C1C}">
                <a14:useLocalDpi xmlns:a14="http://schemas.microsoft.com/office/drawing/2010/main" val="0"/>
              </a:ext>
            </a:extLst>
          </a:blip>
          <a:srcRect l="2491" t="7960" r="2883" b="4940"/>
          <a:stretch/>
        </p:blipFill>
        <p:spPr>
          <a:xfrm>
            <a:off x="6853287" y="176954"/>
            <a:ext cx="5338714" cy="6681045"/>
          </a:xfrm>
          <a:prstGeom prst="rect">
            <a:avLst/>
          </a:prstGeom>
        </p:spPr>
      </p:pic>
      <p:pic>
        <p:nvPicPr>
          <p:cNvPr id="9" name="Picture 8">
            <a:extLst>
              <a:ext uri="{FF2B5EF4-FFF2-40B4-BE49-F238E27FC236}">
                <a16:creationId xmlns:a16="http://schemas.microsoft.com/office/drawing/2014/main" id="{B12EBE3A-762E-B8E6-BD1A-7FEE6DC0902D}"/>
              </a:ext>
            </a:extLst>
          </p:cNvPr>
          <p:cNvPicPr>
            <a:picLocks noChangeAspect="1"/>
          </p:cNvPicPr>
          <p:nvPr/>
        </p:nvPicPr>
        <p:blipFill>
          <a:blip r:embed="rId3"/>
          <a:stretch>
            <a:fillRect/>
          </a:stretch>
        </p:blipFill>
        <p:spPr>
          <a:xfrm>
            <a:off x="10677918" y="63631"/>
            <a:ext cx="1356478" cy="556308"/>
          </a:xfrm>
          <a:prstGeom prst="rect">
            <a:avLst/>
          </a:prstGeom>
        </p:spPr>
      </p:pic>
    </p:spTree>
    <p:extLst>
      <p:ext uri="{BB962C8B-B14F-4D97-AF65-F5344CB8AC3E}">
        <p14:creationId xmlns:p14="http://schemas.microsoft.com/office/powerpoint/2010/main" val="320753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2A89F-AF96-4148-ACF1-C3A2B6C02B9D}"/>
              </a:ext>
            </a:extLst>
          </p:cNvPr>
          <p:cNvSpPr txBox="1"/>
          <p:nvPr/>
        </p:nvSpPr>
        <p:spPr>
          <a:xfrm>
            <a:off x="0" y="447564"/>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Contents</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A38E00-3209-451F-B58B-6F6461B5A7DB}"/>
              </a:ext>
            </a:extLst>
          </p:cNvPr>
          <p:cNvSpPr txBox="1"/>
          <p:nvPr/>
        </p:nvSpPr>
        <p:spPr>
          <a:xfrm flipH="1">
            <a:off x="1" y="1830896"/>
            <a:ext cx="12191999" cy="3775521"/>
          </a:xfrm>
          <a:prstGeom prst="rect">
            <a:avLst/>
          </a:prstGeom>
          <a:noFill/>
        </p:spPr>
        <p:txBody>
          <a:bodyPr wrap="square" rtlCol="0">
            <a:spAutoFit/>
          </a:bodyPr>
          <a:lstStyle/>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Company Profile				</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Data Migration</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Introduction</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Problem Statement</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Objective</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System Requirements</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Algorithms Used</a:t>
            </a:r>
          </a:p>
          <a:p>
            <a:pPr marL="1200150" lvl="2" indent="-285750">
              <a:lnSpc>
                <a:spcPct val="150000"/>
              </a:lnSpc>
              <a:buFont typeface="Arial" panose="020B0604020202020204" pitchFamily="34" charset="0"/>
              <a:buChar char="•"/>
            </a:pPr>
            <a:r>
              <a:rPr lang="en-US" b="1" dirty="0">
                <a:latin typeface="Bahnschrift SemiCondensed" panose="020B0502040204020203" pitchFamily="34" charset="0"/>
              </a:rPr>
              <a:t>Proposed Work</a:t>
            </a:r>
          </a:p>
          <a:p>
            <a:pPr marL="1200150" lvl="2" indent="-285750">
              <a:lnSpc>
                <a:spcPct val="150000"/>
              </a:lnSpc>
              <a:buFont typeface="Arial" panose="020B0604020202020204" pitchFamily="34" charset="0"/>
              <a:buChar char="•"/>
            </a:pPr>
            <a:endParaRPr lang="en-US" b="1" dirty="0">
              <a:latin typeface="Bahnschrift SemiCondensed" panose="020B0502040204020203" pitchFamily="34" charset="0"/>
            </a:endParaRPr>
          </a:p>
        </p:txBody>
      </p:sp>
      <p:pic>
        <p:nvPicPr>
          <p:cNvPr id="4" name="Picture 3">
            <a:extLst>
              <a:ext uri="{FF2B5EF4-FFF2-40B4-BE49-F238E27FC236}">
                <a16:creationId xmlns:a16="http://schemas.microsoft.com/office/drawing/2014/main" id="{ED7BD025-9A94-4F07-98C9-40EE00A0DB40}"/>
              </a:ext>
            </a:extLst>
          </p:cNvPr>
          <p:cNvPicPr>
            <a:picLocks noChangeAspect="1"/>
          </p:cNvPicPr>
          <p:nvPr/>
        </p:nvPicPr>
        <p:blipFill>
          <a:blip r:embed="rId2"/>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366243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20AF5-3E7A-4C4B-B971-9B74C0D5EDA0}"/>
              </a:ext>
            </a:extLst>
          </p:cNvPr>
          <p:cNvSpPr txBox="1"/>
          <p:nvPr/>
        </p:nvSpPr>
        <p:spPr>
          <a:xfrm>
            <a:off x="0" y="815788"/>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About RWS MORAVIA</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E53A4DF-F1EF-4491-8171-46C756BAE508}"/>
              </a:ext>
            </a:extLst>
          </p:cNvPr>
          <p:cNvSpPr txBox="1"/>
          <p:nvPr/>
        </p:nvSpPr>
        <p:spPr>
          <a:xfrm flipH="1">
            <a:off x="0" y="2253246"/>
            <a:ext cx="11170025" cy="2862322"/>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b="0" i="0" dirty="0">
                <a:solidFill>
                  <a:srgbClr val="000000"/>
                </a:solidFill>
                <a:effectLst/>
                <a:latin typeface="Bahnschrift SemiCondensed" panose="020B0502040204020203" pitchFamily="34" charset="0"/>
              </a:rPr>
              <a:t>RWS Moravia is a leading globalization solutions provider, enabling companies in the IT, consumer electronics, retail, media and entertainment, and travel and hospitality industries to enter global markets with high-quality multilingual products and services. </a:t>
            </a:r>
          </a:p>
          <a:p>
            <a:pPr marL="1371600" lvl="2" indent="-457200" algn="just">
              <a:buFont typeface="Arial" panose="020B0604020202020204" pitchFamily="34" charset="0"/>
              <a:buChar char="•"/>
            </a:pPr>
            <a:endParaRPr lang="en-US" sz="2000" dirty="0">
              <a:solidFill>
                <a:srgbClr val="000000"/>
              </a:solidFill>
              <a:latin typeface="Bahnschrift SemiCondensed" panose="020B0502040204020203" pitchFamily="34" charset="0"/>
            </a:endParaRPr>
          </a:p>
          <a:p>
            <a:pPr marL="1371600" lvl="2" indent="-457200" algn="just">
              <a:buFont typeface="Arial" panose="020B0604020202020204" pitchFamily="34" charset="0"/>
              <a:buChar char="•"/>
            </a:pPr>
            <a:r>
              <a:rPr lang="en-US" sz="2000" b="0" i="0" dirty="0">
                <a:solidFill>
                  <a:srgbClr val="000000"/>
                </a:solidFill>
                <a:effectLst/>
                <a:latin typeface="Bahnschrift SemiCondensed" panose="020B0502040204020203" pitchFamily="34" charset="0"/>
              </a:rPr>
              <a:t>RWS Moravia’s solutions include localization, testing, content creation, machine translation implementations, technology consulting, and global digital marketing services. </a:t>
            </a:r>
          </a:p>
          <a:p>
            <a:pPr marL="1371600" lvl="2" indent="-457200" algn="just">
              <a:buFont typeface="Arial" panose="020B0604020202020204" pitchFamily="34" charset="0"/>
              <a:buChar char="•"/>
            </a:pPr>
            <a:endParaRPr lang="en-US" sz="2000" dirty="0">
              <a:solidFill>
                <a:srgbClr val="000000"/>
              </a:solidFill>
              <a:latin typeface="Bahnschrift SemiCondensed" panose="020B0502040204020203" pitchFamily="34" charset="0"/>
              <a:ea typeface="+mn-lt"/>
              <a:cs typeface="+mn-lt"/>
            </a:endParaRPr>
          </a:p>
          <a:p>
            <a:pPr marL="1371600" lvl="2" indent="-457200" algn="just">
              <a:buFont typeface="Arial" panose="020B0604020202020204" pitchFamily="34" charset="0"/>
              <a:buChar char="•"/>
            </a:pPr>
            <a:r>
              <a:rPr lang="en-US" sz="2000" dirty="0">
                <a:solidFill>
                  <a:srgbClr val="000000"/>
                </a:solidFill>
                <a:latin typeface="Bahnschrift SemiCondensed" panose="020B0502040204020203" pitchFamily="34" charset="0"/>
                <a:ea typeface="+mn-lt"/>
                <a:cs typeface="+mn-lt"/>
              </a:rPr>
              <a:t>Website : </a:t>
            </a:r>
            <a:r>
              <a:rPr lang="en-US" sz="1600" u="sng" dirty="0">
                <a:solidFill>
                  <a:schemeClr val="accent1">
                    <a:lumMod val="75000"/>
                  </a:schemeClr>
                </a:solidFill>
                <a:latin typeface="Bahnschrift SemiCondensed" panose="020B0502040204020203" pitchFamily="34" charset="0"/>
                <a:ea typeface="+mn-lt"/>
                <a:cs typeface="+mn-lt"/>
              </a:rPr>
              <a:t>https://www.rws.com/</a:t>
            </a:r>
            <a:endParaRPr lang="en-US" sz="2000" u="sng" dirty="0">
              <a:solidFill>
                <a:schemeClr val="accent1">
                  <a:lumMod val="75000"/>
                </a:schemeClr>
              </a:solidFill>
              <a:latin typeface="Times New Roman"/>
              <a:ea typeface="+mn-lt"/>
              <a:cs typeface="+mn-lt"/>
            </a:endParaRPr>
          </a:p>
          <a:p>
            <a:pPr marL="1371600" lvl="2" indent="-457200" algn="just">
              <a:buFont typeface="Arial" panose="020B0604020202020204" pitchFamily="34" charset="0"/>
              <a:buChar char="•"/>
            </a:pPr>
            <a:endParaRPr lang="en-US" sz="2000" b="1" dirty="0">
              <a:latin typeface="Bahnschrift SemiCondensed" panose="020B0502040204020203" pitchFamily="34" charset="0"/>
            </a:endParaRPr>
          </a:p>
        </p:txBody>
      </p:sp>
      <p:pic>
        <p:nvPicPr>
          <p:cNvPr id="1026" name="Picture 2" descr="Sign In">
            <a:extLst>
              <a:ext uri="{FF2B5EF4-FFF2-40B4-BE49-F238E27FC236}">
                <a16:creationId xmlns:a16="http://schemas.microsoft.com/office/drawing/2014/main" id="{EC7AE683-7765-4EBF-B4FB-C871EACFD9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17" r="23268" b="21261"/>
          <a:stretch/>
        </p:blipFill>
        <p:spPr bwMode="auto">
          <a:xfrm>
            <a:off x="9229248" y="5448970"/>
            <a:ext cx="2470337" cy="8309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330E61-09B9-42F8-9875-043FCB3B4153}"/>
              </a:ext>
            </a:extLst>
          </p:cNvPr>
          <p:cNvPicPr>
            <a:picLocks noChangeAspect="1"/>
          </p:cNvPicPr>
          <p:nvPr/>
        </p:nvPicPr>
        <p:blipFill>
          <a:blip r:embed="rId3"/>
          <a:stretch>
            <a:fillRect/>
          </a:stretch>
        </p:blipFill>
        <p:spPr>
          <a:xfrm>
            <a:off x="412377" y="6158753"/>
            <a:ext cx="11421036" cy="406564"/>
          </a:xfrm>
          <a:prstGeom prst="rect">
            <a:avLst/>
          </a:prstGeom>
        </p:spPr>
      </p:pic>
    </p:spTree>
    <p:extLst>
      <p:ext uri="{BB962C8B-B14F-4D97-AF65-F5344CB8AC3E}">
        <p14:creationId xmlns:p14="http://schemas.microsoft.com/office/powerpoint/2010/main" val="20282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4" name="TextBox 3">
            <a:extLst>
              <a:ext uri="{FF2B5EF4-FFF2-40B4-BE49-F238E27FC236}">
                <a16:creationId xmlns:a16="http://schemas.microsoft.com/office/drawing/2014/main" id="{6A440757-17D8-4F69-98BB-251623C3CA49}"/>
              </a:ext>
            </a:extLst>
          </p:cNvPr>
          <p:cNvSpPr txBox="1"/>
          <p:nvPr/>
        </p:nvSpPr>
        <p:spPr>
          <a:xfrm>
            <a:off x="0" y="815788"/>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Data Migration</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4AD87F-5392-40F1-9C74-E4112EFA6AA2}"/>
              </a:ext>
            </a:extLst>
          </p:cNvPr>
          <p:cNvSpPr txBox="1"/>
          <p:nvPr/>
        </p:nvSpPr>
        <p:spPr>
          <a:xfrm flipH="1">
            <a:off x="0" y="2253246"/>
            <a:ext cx="11170025" cy="1015663"/>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This project involves majorly data extraction, removing redundancy from customer data and entering them in new system after cleansing for business insights as well as to have accurate customer information across whole organization.</a:t>
            </a: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379600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4" name="TextBox 3">
            <a:extLst>
              <a:ext uri="{FF2B5EF4-FFF2-40B4-BE49-F238E27FC236}">
                <a16:creationId xmlns:a16="http://schemas.microsoft.com/office/drawing/2014/main" id="{6A440757-17D8-4F69-98BB-251623C3CA49}"/>
              </a:ext>
            </a:extLst>
          </p:cNvPr>
          <p:cNvSpPr txBox="1"/>
          <p:nvPr/>
        </p:nvSpPr>
        <p:spPr>
          <a:xfrm>
            <a:off x="0" y="403603"/>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Introduction</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4AD87F-5392-40F1-9C74-E4112EFA6AA2}"/>
              </a:ext>
            </a:extLst>
          </p:cNvPr>
          <p:cNvSpPr txBox="1"/>
          <p:nvPr/>
        </p:nvSpPr>
        <p:spPr>
          <a:xfrm flipH="1">
            <a:off x="0" y="1631077"/>
            <a:ext cx="11170025" cy="3785652"/>
          </a:xfrm>
          <a:prstGeom prst="rect">
            <a:avLst/>
          </a:prstGeom>
          <a:noFill/>
        </p:spPr>
        <p:txBody>
          <a:bodyPr wrap="square" rtlCol="0">
            <a:spAutoFit/>
          </a:bodyPr>
          <a:lstStyle/>
          <a:p>
            <a:pPr marL="1371600" lvl="2" indent="-457200" algn="just">
              <a:buFont typeface="Arial" panose="020B0604020202020204" pitchFamily="34" charset="0"/>
              <a:buChar char="•"/>
            </a:pPr>
            <a:r>
              <a:rPr lang="en-IN" sz="2000" dirty="0">
                <a:effectLst/>
                <a:latin typeface="Bahnschrift SemiCondensed" panose="020B0502040204020203" pitchFamily="34" charset="0"/>
                <a:ea typeface="Times New Roman" panose="02020603050405020304" pitchFamily="18" charset="0"/>
              </a:rPr>
              <a:t>A common data quality problem is to have multiple different records that refer to the same entity but no unique identifier that ties these entities together.</a:t>
            </a:r>
          </a:p>
          <a:p>
            <a:pPr marL="1371600" lvl="2" indent="-457200" algn="just">
              <a:buFont typeface="Arial" panose="020B0604020202020204" pitchFamily="34" charset="0"/>
              <a:buChar char="•"/>
            </a:pPr>
            <a:endParaRPr lang="en-IN" sz="2000" dirty="0">
              <a:latin typeface="Bahnschrift SemiCondensed" panose="020B0502040204020203" pitchFamily="34" charset="0"/>
              <a:ea typeface="Times New Roman" panose="02020603050405020304" pitchFamily="18" charset="0"/>
            </a:endParaRPr>
          </a:p>
          <a:p>
            <a:pPr marL="1371600" lvl="2" indent="-457200" algn="just">
              <a:buFont typeface="Arial" panose="020B0604020202020204" pitchFamily="34" charset="0"/>
              <a:buChar char="•"/>
            </a:pPr>
            <a:r>
              <a:rPr lang="en-IN" sz="2000" dirty="0">
                <a:effectLst/>
                <a:latin typeface="Bahnschrift SemiCondensed" panose="020B0502040204020203" pitchFamily="34" charset="0"/>
                <a:ea typeface="Times New Roman" panose="02020603050405020304" pitchFamily="18" charset="0"/>
              </a:rPr>
              <a:t>For instance, customer data may have been entered multiple times in multiple different computer systems, with different spellings of names, different addresses, and other typos. The lack of a unique customer identifier presents challenges at all stages of data analysis - from basic questions such counting the number of unique customers, to feature engineering of customers’ details for machine learning purposes.</a:t>
            </a:r>
          </a:p>
          <a:p>
            <a:pPr marL="1371600" lvl="2" indent="-457200" algn="just">
              <a:buFont typeface="Arial" panose="020B0604020202020204" pitchFamily="34" charset="0"/>
              <a:buChar char="•"/>
            </a:pPr>
            <a:endParaRPr lang="en-IN" sz="2000" dirty="0">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dirty="0">
                <a:effectLst/>
                <a:latin typeface="Bahnschrift SemiCondensed" panose="020B0502040204020203" pitchFamily="34" charset="0"/>
                <a:ea typeface="Droid Sans Fallback"/>
              </a:rPr>
              <a:t>There is a large body of theoretical and empirical work into this problem. The solution usually involves computing a new unique identifier column which allows entities to be linked and grouped, using a process of statistical estimation, machine learning. </a:t>
            </a:r>
            <a:endParaRPr lang="en-IN" sz="2400" dirty="0">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191680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Problem Statement</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1631216"/>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One of the main challenges for the transformation program is to be able to identify, evaluate and process existing Customer Data located in different systems that are also geographically dispersed. The data needs to be identified, quantified, and evaluated for processing. If data is to be transformed this data needs to be extracted, deduplicated and transformed which includes cleansing, matching and merging processes, ready to populate new systems.</a:t>
            </a: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299302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5E037-6181-4A67-B9A0-BCD27F335A86}"/>
              </a:ext>
            </a:extLst>
          </p:cNvPr>
          <p:cNvPicPr>
            <a:picLocks noChangeAspect="1"/>
          </p:cNvPicPr>
          <p:nvPr/>
        </p:nvPicPr>
        <p:blipFill>
          <a:blip r:embed="rId2"/>
          <a:stretch>
            <a:fillRect/>
          </a:stretch>
        </p:blipFill>
        <p:spPr>
          <a:xfrm>
            <a:off x="412377" y="6158753"/>
            <a:ext cx="11421036" cy="406564"/>
          </a:xfrm>
          <a:prstGeom prst="rect">
            <a:avLst/>
          </a:prstGeom>
        </p:spPr>
      </p:pic>
      <p:sp>
        <p:nvSpPr>
          <p:cNvPr id="6" name="TextBox 5">
            <a:extLst>
              <a:ext uri="{FF2B5EF4-FFF2-40B4-BE49-F238E27FC236}">
                <a16:creationId xmlns:a16="http://schemas.microsoft.com/office/drawing/2014/main" id="{6532761B-4A8A-44B8-B1C3-BA17D6D2C2A8}"/>
              </a:ext>
            </a:extLst>
          </p:cNvPr>
          <p:cNvSpPr txBox="1"/>
          <p:nvPr/>
        </p:nvSpPr>
        <p:spPr>
          <a:xfrm>
            <a:off x="0" y="511326"/>
            <a:ext cx="12192000" cy="830997"/>
          </a:xfrm>
          <a:prstGeom prst="rect">
            <a:avLst/>
          </a:prstGeom>
          <a:noFill/>
        </p:spPr>
        <p:txBody>
          <a:bodyPr wrap="square" rtlCol="0">
            <a:spAutoFit/>
          </a:bodyPr>
          <a:lstStyle/>
          <a:p>
            <a:pPr algn="ctr"/>
            <a:r>
              <a:rPr lang="en-US" sz="4800" b="1" dirty="0">
                <a:solidFill>
                  <a:srgbClr val="0070C0"/>
                </a:solidFill>
                <a:latin typeface="Times New Roman" panose="02020603050405020304" pitchFamily="18" charset="0"/>
                <a:cs typeface="Times New Roman" panose="02020603050405020304" pitchFamily="18" charset="0"/>
              </a:rPr>
              <a:t>Objective</a:t>
            </a:r>
            <a:endParaRPr lang="en-IN" sz="4800" b="1"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143F0C-4339-42E3-8F3C-989AA743033F}"/>
              </a:ext>
            </a:extLst>
          </p:cNvPr>
          <p:cNvSpPr txBox="1"/>
          <p:nvPr/>
        </p:nvSpPr>
        <p:spPr>
          <a:xfrm flipH="1">
            <a:off x="0" y="1837748"/>
            <a:ext cx="11170025" cy="3170099"/>
          </a:xfrm>
          <a:prstGeom prst="rect">
            <a:avLst/>
          </a:prstGeom>
          <a:noFill/>
        </p:spPr>
        <p:txBody>
          <a:bodyPr wrap="square" rtlCol="0">
            <a:spAutoFit/>
          </a:bodyPr>
          <a:lstStyle/>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The data needs to be identified, quantified, and evaluated for processing. If data is to be transformed this data needs to be extracted, deduplicated and transformed which includes cleansing, matching and merging processes, ready to populate new systems.</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US"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r>
              <a:rPr lang="en-US" sz="2000" dirty="0">
                <a:solidFill>
                  <a:srgbClr val="00000A"/>
                </a:solidFill>
                <a:effectLst/>
                <a:latin typeface="Bahnschrift SemiCondensed" panose="020B0502040204020203" pitchFamily="34" charset="0"/>
                <a:ea typeface="Droid Sans Fallback"/>
              </a:rPr>
              <a:t>Record Linkage, Entity Resolution or Entity Matching is a crucial step in data cleaning which aims to find records (i.e., database tuples) that refer to the same real-world entity. Record Linkage is an expensive process that could take many hours or even days. The situation become more complicated especially for large datasets as it compares a pair of records using one or more similarity measures.</a:t>
            </a:r>
            <a:endParaRPr lang="en-IN" sz="2000" dirty="0">
              <a:solidFill>
                <a:srgbClr val="00000A"/>
              </a:solidFill>
              <a:effectLst/>
              <a:latin typeface="Bahnschrift SemiCondensed" panose="020B0502040204020203" pitchFamily="34" charset="0"/>
              <a:ea typeface="Droid Sans Fallback"/>
            </a:endParaRPr>
          </a:p>
          <a:p>
            <a:pPr marL="1371600" lvl="2" indent="-457200" algn="just">
              <a:buFont typeface="Arial" panose="020B0604020202020204" pitchFamily="34" charset="0"/>
              <a:buChar char="•"/>
            </a:pPr>
            <a:endParaRPr lang="en-IN" sz="2000" dirty="0">
              <a:solidFill>
                <a:srgbClr val="00000A"/>
              </a:solidFill>
              <a:effectLst/>
              <a:latin typeface="Bahnschrift SemiCondensed" panose="020B0502040204020203" pitchFamily="34" charset="0"/>
              <a:ea typeface="Droid Sans Fallback"/>
            </a:endParaRPr>
          </a:p>
        </p:txBody>
      </p:sp>
    </p:spTree>
    <p:extLst>
      <p:ext uri="{BB962C8B-B14F-4D97-AF65-F5344CB8AC3E}">
        <p14:creationId xmlns:p14="http://schemas.microsoft.com/office/powerpoint/2010/main" val="4239075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1262</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Bahnschrift SemiBold Condensed</vt:lpstr>
      <vt:lpstr>Bahnschrift SemiCondensed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Pragya Sardar</dc:creator>
  <cp:lastModifiedBy>Pragya Sardar</cp:lastModifiedBy>
  <cp:revision>1</cp:revision>
  <dcterms:created xsi:type="dcterms:W3CDTF">2022-05-08T17:53:55Z</dcterms:created>
  <dcterms:modified xsi:type="dcterms:W3CDTF">2022-05-08T18:16:50Z</dcterms:modified>
</cp:coreProperties>
</file>