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69" r:id="rId5"/>
    <p:sldId id="29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1" r:id="rId14"/>
    <p:sldId id="293" r:id="rId15"/>
    <p:sldId id="309" r:id="rId16"/>
    <p:sldId id="295" r:id="rId17"/>
    <p:sldId id="31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C81F-944A-43A7-99DB-DDFC94134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12E5-D36A-4DF1-9666-1E8695AD0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D829-BBA3-4244-84D0-3DCFFCAF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9945-89D5-472A-A987-3905C4E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7709-A896-4123-B3EE-8E4122C3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ABE6-CC44-4730-82B1-9A696C6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B30BA-7DEF-4C05-B588-B2055E2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0B59-88E8-4A20-8A55-01F49AAE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8810-28BE-4B72-8208-54914615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37A3-7AEB-4110-AD0D-2B1331E1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4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2A8C9-0123-4347-BCEF-1923D9898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5A00-F4C4-450C-90AA-3485AC3F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2873-CAF1-4CDE-A91F-767EC69C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3107-FCDE-4001-8D16-5FED514F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2EE5-0E71-464E-92BB-D51D40AD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7362-8B38-4009-8D41-FF05D9D3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4219-8597-401B-A4AF-2223759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D206-12B9-49D7-AC37-CAD4B13B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9B3E-6C73-4BB8-88AC-874FF507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547D-7C7A-470E-AC70-DE48CBD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7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F375-1376-452D-935C-C5CCF674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BA1C-0104-4E17-89E4-443F9249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FE31-1850-4457-918F-89E4640D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48B5-ABAC-4C2D-9EE8-4EFDBBE2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CD21-185F-4311-A452-2C407ADE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7D89-8409-4665-9865-C89EF6BF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6F9D-00D3-4812-8923-AF372656C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4DC25-825B-4B79-9E12-AD28E22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E1AAC-5875-47CD-94DA-FE6F63A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8C6A-3715-4BCA-8828-B9CC43FA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2A432-E7C9-44B5-BF6A-20C96E5D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6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956D-0CE3-46D3-912B-D2A28279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2BD4-0412-42A7-A6AC-592D78DE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13818-6D39-40A8-8CC6-F84C019AB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2665E-EDFE-45F8-953D-E102AF5D6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016EB-B550-4D71-B360-FE8F89AD9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1FF27-E8AF-4633-A177-577E3FA3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EDC20-1688-4555-AD6C-8AED21BD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9AD66-F915-4195-840A-FC7D1981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3A61-1A35-40D2-A077-D090BCCD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DC22D-2881-42C7-A3DB-496003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CD8A7-C714-470F-A1A1-FC569502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D16F0-2227-4657-91BC-A35660AA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9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C0CC0-B6A1-4211-B95C-938ECC97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F2AE7-5FA4-4356-A7BC-9919175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F697-2AD8-4273-AA54-F2F5BD4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2D45-A22E-4C77-9036-101C7218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BF1F-1096-4866-9EB6-B7CEE373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65FAA-1A4D-45C2-AF8B-3242A0DC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038D4-733F-4043-A8F5-D45D4CA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5490-F4EA-4455-B476-C865947B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9488-5986-4C57-B83D-8080A76F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3BF-3950-4575-87DD-6B15A864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9516E-62CD-49C0-BB96-6227200D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75C5-4087-4DBE-A608-07E906A3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C81E-0F4D-4499-9A91-E384ABCD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45289-6690-4D56-A561-634F8694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A687-2DF6-4284-9B5E-B27628CF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FF7DC-5D0B-4E58-85D9-F53CFF23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99F2-EA4B-4A0F-9768-5D4861CB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C9A1-5480-4B56-BC9B-F6CF42CA2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55B2-85FE-4ED6-8299-57D6BAEC528C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221C-AE80-4559-BFCF-4DF1AE985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8B12-1327-4BBE-A0D7-33C45BB3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36A4-E789-4501-AC6F-836C798B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1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spark/about" TargetMode="External"/><Relationship Id="rId2" Type="http://schemas.openxmlformats.org/officeDocument/2006/relationships/hyperlink" Target="https://www.ibm.com/cloud/learn/machine-learn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as.com/en_us/insights/big-data/what-is-big-data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as.com/en_us/insights/analytics/what-is-artificial-intelligenc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24A285-053E-4E01-BE69-A33349DE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2" y="416297"/>
            <a:ext cx="3658952" cy="9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B7492-ADCA-4C06-A837-6F4D8EE9BBD2}"/>
              </a:ext>
            </a:extLst>
          </p:cNvPr>
          <p:cNvSpPr txBox="1"/>
          <p:nvPr/>
        </p:nvSpPr>
        <p:spPr>
          <a:xfrm flipH="1">
            <a:off x="-3" y="1590518"/>
            <a:ext cx="12192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- II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4439-DC99-4A82-97D1-5D7F16F82B4E}"/>
              </a:ext>
            </a:extLst>
          </p:cNvPr>
          <p:cNvSpPr txBox="1"/>
          <p:nvPr/>
        </p:nvSpPr>
        <p:spPr>
          <a:xfrm flipH="1">
            <a:off x="0" y="2909869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Department of Computer Science and Engineering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7C6B8-1F4D-4775-AEBC-DAD8273C224A}"/>
              </a:ext>
            </a:extLst>
          </p:cNvPr>
          <p:cNvSpPr txBox="1"/>
          <p:nvPr/>
        </p:nvSpPr>
        <p:spPr>
          <a:xfrm>
            <a:off x="0" y="556708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Submitted To: 									Submitted By:</a:t>
            </a:r>
          </a:p>
          <a:p>
            <a:r>
              <a:rPr lang="en-US" dirty="0"/>
              <a:t>     Dr. Kailash Chandra </a:t>
            </a:r>
            <a:r>
              <a:rPr lang="en-US" dirty="0" err="1"/>
              <a:t>Bandhu</a:t>
            </a:r>
            <a:r>
              <a:rPr lang="en-US" dirty="0"/>
              <a:t>								Pragya Sardar </a:t>
            </a:r>
          </a:p>
          <a:p>
            <a:r>
              <a:rPr lang="en-US" dirty="0"/>
              <a:t>											EN18CS301171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A83E6-98D6-45CD-980C-723FC228E2F4}"/>
              </a:ext>
            </a:extLst>
          </p:cNvPr>
          <p:cNvSpPr txBox="1"/>
          <p:nvPr/>
        </p:nvSpPr>
        <p:spPr>
          <a:xfrm>
            <a:off x="-3" y="3671133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OFF - CAMPUS Internship</a:t>
            </a:r>
          </a:p>
          <a:p>
            <a:pPr algn="ctr"/>
            <a:r>
              <a:rPr lang="en-US" sz="2000" b="1" dirty="0"/>
              <a:t>from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“ </a:t>
            </a:r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RWS Moravia India Private Limited</a:t>
            </a:r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”</a:t>
            </a:r>
            <a:endParaRPr lang="en-IN" sz="3200" b="1" dirty="0">
              <a:solidFill>
                <a:srgbClr val="0070C0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1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 Code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8972D-9CA1-4D98-84B8-95D0C5FD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01" y="1767696"/>
            <a:ext cx="4724809" cy="1661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A39E-9A35-4197-8832-808ED48D7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20"/>
          <a:stretch/>
        </p:blipFill>
        <p:spPr>
          <a:xfrm>
            <a:off x="963501" y="4321633"/>
            <a:ext cx="4724809" cy="617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7D623-4902-4D59-AC65-D351ED7E8C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06"/>
          <a:stretch/>
        </p:blipFill>
        <p:spPr>
          <a:xfrm>
            <a:off x="963501" y="5853527"/>
            <a:ext cx="4724809" cy="396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B26208-C75E-4D6E-9E47-71788276EB0E}"/>
              </a:ext>
            </a:extLst>
          </p:cNvPr>
          <p:cNvSpPr txBox="1"/>
          <p:nvPr/>
        </p:nvSpPr>
        <p:spPr>
          <a:xfrm>
            <a:off x="6253088" y="4397447"/>
            <a:ext cx="497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ompile and execute the Scala program.</a:t>
            </a:r>
            <a:endParaRPr lang="en-IN" sz="2000" dirty="0">
              <a:latin typeface="Bahnschrift Semi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F24B8-B8EC-4376-A78A-2BB56FB9B33E}"/>
              </a:ext>
            </a:extLst>
          </p:cNvPr>
          <p:cNvSpPr txBox="1"/>
          <p:nvPr/>
        </p:nvSpPr>
        <p:spPr>
          <a:xfrm>
            <a:off x="6284257" y="2398293"/>
            <a:ext cx="387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Scala Program Example</a:t>
            </a:r>
            <a:endParaRPr lang="en-IN" sz="2000" dirty="0">
              <a:latin typeface="Bahnschrif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C600F-240F-4D3D-9D9D-6C1E643C4E62}"/>
              </a:ext>
            </a:extLst>
          </p:cNvPr>
          <p:cNvSpPr txBox="1"/>
          <p:nvPr/>
        </p:nvSpPr>
        <p:spPr>
          <a:xfrm>
            <a:off x="6284257" y="5853527"/>
            <a:ext cx="134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OUTPUT</a:t>
            </a:r>
            <a:endParaRPr lang="en-IN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1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F3E"/>
                </a:solidFill>
                <a:effectLst/>
                <a:latin typeface="Bahnschrift SemiCondensed" panose="020B0502040204020203" pitchFamily="34" charset="0"/>
              </a:rPr>
              <a:t>Apache Spark is an open-source, distributed processing system used for big data workloads.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2F3E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F3E"/>
                </a:solidFill>
                <a:effectLst/>
                <a:latin typeface="Bahnschrift SemiCondensed" panose="020B0502040204020203" pitchFamily="34" charset="0"/>
              </a:rPr>
              <a:t>It provides development APIs in Java, Scala, Python and R, and supports code reuse across multiple workloads—batch processing, interactive queries, real-time analytics, machine learning, and graph processing.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32F3E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</a:rPr>
              <a:t>BENEFITS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D3D3D"/>
              </a:solidFill>
              <a:effectLst/>
              <a:latin typeface="Bahnschrift SemiCondensed" panose="020B0502040204020203" pitchFamily="34" charset="0"/>
            </a:endParaRPr>
          </a:p>
          <a:p>
            <a:pPr marL="1885950" lvl="3" indent="-514350" fontAlgn="base">
              <a:buFont typeface="+mj-lt"/>
              <a:buAutoNum type="romanLcPeriod"/>
            </a:pPr>
            <a:r>
              <a:rPr lang="en-US" sz="1600" b="0" i="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</a:rPr>
              <a:t>A unified engine that supports SQL queries, streaming data, </a:t>
            </a:r>
            <a:r>
              <a:rPr lang="en-US" sz="1600" b="0" i="0" u="none" strike="noStrike" dirty="0">
                <a:solidFill>
                  <a:srgbClr val="0062FF"/>
                </a:solidFill>
                <a:effectLst/>
                <a:latin typeface="Bahnschrift SemiCondensed" panose="020B0502040204020203" pitchFamily="34" charset="0"/>
                <a:hlinkClick r:id="rId2"/>
              </a:rPr>
              <a:t>machine learning (ML)</a:t>
            </a:r>
            <a:r>
              <a:rPr lang="en-US" sz="1600" b="0" i="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</a:rPr>
              <a:t> and graph processing.</a:t>
            </a:r>
          </a:p>
          <a:p>
            <a:pPr marL="1885950" lvl="3" indent="-514350" fontAlgn="base">
              <a:buFont typeface="+mj-lt"/>
              <a:buAutoNum type="romanLcPeriod"/>
            </a:pPr>
            <a:endParaRPr lang="en-US" sz="1600" b="0" i="0" dirty="0">
              <a:solidFill>
                <a:srgbClr val="3D3D3D"/>
              </a:solidFill>
              <a:effectLst/>
              <a:latin typeface="Bahnschrift SemiCondensed" panose="020B0502040204020203" pitchFamily="34" charset="0"/>
            </a:endParaRPr>
          </a:p>
          <a:p>
            <a:pPr marL="1885950" lvl="3" indent="-514350" fontAlgn="base">
              <a:buFont typeface="+mj-lt"/>
              <a:buAutoNum type="romanLcPeriod"/>
            </a:pPr>
            <a:r>
              <a:rPr lang="en-US" sz="1600" b="0" i="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</a:rPr>
              <a:t>Can be </a:t>
            </a:r>
            <a:r>
              <a:rPr lang="en-US" sz="1600" b="0" i="0" u="none" strike="noStrike" dirty="0">
                <a:solidFill>
                  <a:srgbClr val="0062FF"/>
                </a:solidFill>
                <a:effectLst/>
                <a:latin typeface="Bahnschrift SemiCondensed" panose="020B0502040204020203" pitchFamily="34" charset="0"/>
                <a:hlinkClick r:id="rId3"/>
              </a:rPr>
              <a:t>100x faster than Hadoop for smaller workloads</a:t>
            </a:r>
            <a:r>
              <a:rPr lang="en-US" sz="1600" b="0" i="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</a:rPr>
              <a:t> via in-memory processing, disk data storage, etc.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7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VS Apache Hadoop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2000" dirty="0">
              <a:solidFill>
                <a:srgbClr val="3D3D3D"/>
              </a:solidFill>
              <a:latin typeface="Bahnschrif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endParaRPr lang="en-IN" sz="2000" dirty="0">
              <a:solidFill>
                <a:srgbClr val="3D3D3D"/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Phân biệt Apache Hadoop và Apache Spark | CloudFun">
            <a:extLst>
              <a:ext uri="{FF2B5EF4-FFF2-40B4-BE49-F238E27FC236}">
                <a16:creationId xmlns:a16="http://schemas.microsoft.com/office/drawing/2014/main" id="{D200CD5C-9A88-46FD-B58B-028E51EF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35" y="2202371"/>
            <a:ext cx="6831105" cy="40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4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VS Apache Hadoop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2000" dirty="0">
              <a:solidFill>
                <a:srgbClr val="3D3D3D"/>
              </a:solidFill>
              <a:latin typeface="Bahnschrif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endParaRPr lang="en-IN" sz="2000" dirty="0">
              <a:solidFill>
                <a:srgbClr val="3D3D3D"/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Phân biệt Apache Hadoop và Apache Spark | CloudFun">
            <a:extLst>
              <a:ext uri="{FF2B5EF4-FFF2-40B4-BE49-F238E27FC236}">
                <a16:creationId xmlns:a16="http://schemas.microsoft.com/office/drawing/2014/main" id="{D200CD5C-9A88-46FD-B58B-028E51EF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35" y="2202371"/>
            <a:ext cx="6831105" cy="40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2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Project Title:</a:t>
            </a: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 Link Prediction for Social Networking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Technologies Used: </a:t>
            </a: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Hadoop, Big Data &amp; Machine Learning</a:t>
            </a:r>
            <a:r>
              <a:rPr lang="en-US" sz="2000" b="1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60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The objective of link prediction is to identify pairs of nodes that will either form a link or not in the future.</a:t>
            </a: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14A18B98-356B-46A7-A4D6-02808906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71" y="3576685"/>
            <a:ext cx="3890683" cy="29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6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Proposed Project 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Link prediction has a ton of use in real-world applications. Here are some of the important use cases of link prediction: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Bahnschrift SemiCondensed" panose="020B0502040204020203" pitchFamily="34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Predict which customers are likely to buy what products on online marketplaces like Amazon. It can help in making better product recommendations.</a:t>
            </a:r>
          </a:p>
          <a:p>
            <a:pPr marL="1828800" lvl="3" indent="-457200">
              <a:buFont typeface="+mj-lt"/>
              <a:buAutoNum type="arabicPeriod"/>
            </a:pPr>
            <a:endParaRPr lang="en-US" sz="2000" b="0" i="0" dirty="0">
              <a:solidFill>
                <a:srgbClr val="222222"/>
              </a:solidFill>
              <a:effectLst/>
              <a:latin typeface="Bahnschrift SemiCondensed" panose="020B0502040204020203" pitchFamily="34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Suggest interactions or collaborations between employees in an organization.</a:t>
            </a:r>
          </a:p>
          <a:p>
            <a:pPr marL="1828800" lvl="3" indent="-457200">
              <a:buFont typeface="+mj-lt"/>
              <a:buAutoNum type="arabicPeriod"/>
            </a:pPr>
            <a:endParaRPr lang="en-US" sz="2000" dirty="0">
              <a:solidFill>
                <a:srgbClr val="222222"/>
              </a:solidFill>
              <a:latin typeface="Bahnschrift SemiCondensed" panose="020B0502040204020203" pitchFamily="34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Extract vital insights from terrorist networks.</a:t>
            </a:r>
          </a:p>
        </p:txBody>
      </p:sp>
    </p:spTree>
    <p:extLst>
      <p:ext uri="{BB962C8B-B14F-4D97-AF65-F5344CB8AC3E}">
        <p14:creationId xmlns:p14="http://schemas.microsoft.com/office/powerpoint/2010/main" val="101848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Link prediction and entity resolution are two ways to identify missing information in networks.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Link prediction helps identify edges that are likely to appear in the future, if they do not exist already. </a:t>
            </a:r>
          </a:p>
          <a:p>
            <a:pPr lvl="2" algn="just"/>
            <a:endParaRPr lang="en-US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7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2BEDC-769D-4C66-8AEB-BD7A8681189F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8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5E037-6181-4A67-B9A0-BCD27F3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6158753"/>
            <a:ext cx="11421036" cy="4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BF93-E3FB-43CC-8E1C-B41A4FD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56" y="0"/>
            <a:ext cx="77084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D2BFA-EAFF-4D16-A27A-9A202EAE94D4}"/>
              </a:ext>
            </a:extLst>
          </p:cNvPr>
          <p:cNvSpPr txBox="1"/>
          <p:nvPr/>
        </p:nvSpPr>
        <p:spPr>
          <a:xfrm>
            <a:off x="0" y="2967335"/>
            <a:ext cx="428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Letter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2A89F-AF96-4148-ACF1-C3A2B6C02B9D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38E00-3209-451F-B58B-6F6461B5A7DB}"/>
              </a:ext>
            </a:extLst>
          </p:cNvPr>
          <p:cNvSpPr txBox="1"/>
          <p:nvPr/>
        </p:nvSpPr>
        <p:spPr>
          <a:xfrm flipH="1">
            <a:off x="1" y="2039451"/>
            <a:ext cx="12191999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Company Profile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Technology You are working on /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Proposed Project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Objective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Scope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Conclusion</a:t>
            </a:r>
            <a:endParaRPr lang="en-IN" b="1" dirty="0">
              <a:latin typeface="Bahnschrift SemiCondensed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RWS MORAVIA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RWS Moravia is a leading globalization solutions provider, enabling companies in the IT, consumer electronics, retail, media and entertainment, and travel and hospitality industries to enter global markets with high-quality multilingual products and services.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RWS Moravia’s solutions include localization, testing, content creation, machine translation implementations, technology consulting, and global digital marketing services. 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Website : 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https://www.rws.com/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1026" name="Picture 2" descr="Sign In">
            <a:extLst>
              <a:ext uri="{FF2B5EF4-FFF2-40B4-BE49-F238E27FC236}">
                <a16:creationId xmlns:a16="http://schemas.microsoft.com/office/drawing/2014/main" id="{EC7AE683-7765-4EBF-B4FB-C871EACFD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7" r="23268" b="21261"/>
          <a:stretch/>
        </p:blipFill>
        <p:spPr bwMode="auto">
          <a:xfrm>
            <a:off x="9398934" y="5910880"/>
            <a:ext cx="247033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4589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3E9-9F8B-4143-80E2-3F6D8770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4" y="1751519"/>
            <a:ext cx="4020670" cy="10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big data analytics is transforming telecommunication? | ICT Innovations">
            <a:extLst>
              <a:ext uri="{FF2B5EF4-FFF2-40B4-BE49-F238E27FC236}">
                <a16:creationId xmlns:a16="http://schemas.microsoft.com/office/drawing/2014/main" id="{815A4E1A-A5DF-46BB-BDD2-BD38742C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56" y="4298857"/>
            <a:ext cx="3728644" cy="255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ala (programming language) - Wikipedia">
            <a:extLst>
              <a:ext uri="{FF2B5EF4-FFF2-40B4-BE49-F238E27FC236}">
                <a16:creationId xmlns:a16="http://schemas.microsoft.com/office/drawing/2014/main" id="{54AA01FA-3913-4DD5-9E77-85293C00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64" y="3022453"/>
            <a:ext cx="2353235" cy="107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02D000D-CBFB-41BB-8EFE-1732BDCF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95" y="3896638"/>
            <a:ext cx="2057399" cy="106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6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Big data is a term that describes large, hard-to-manage volumes of data – both structured and unstructured – that inundate businesses on a day-to-day basis.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Big data can be analyzed for insights that improve decisions and give confidence for making strategic business moves.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5 V’s of BIG DATA </a:t>
            </a:r>
          </a:p>
          <a:p>
            <a:pPr lvl="2" algn="just"/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Volume</a:t>
            </a: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Variety</a:t>
            </a: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Velocity</a:t>
            </a: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Value</a:t>
            </a: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Veracity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IN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6" name="Picture 6" descr="How big data analytics is transforming telecommunication? | ICT Innovations">
            <a:extLst>
              <a:ext uri="{FF2B5EF4-FFF2-40B4-BE49-F238E27FC236}">
                <a16:creationId xmlns:a16="http://schemas.microsoft.com/office/drawing/2014/main" id="{E7ABA2C6-FC12-4FE5-8753-3164B36D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4" y="3660345"/>
            <a:ext cx="3818964" cy="262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9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Big data analytics examines </a:t>
            </a:r>
            <a:r>
              <a:rPr lang="en-US" sz="2000" b="0" i="0" strike="noStrike" dirty="0">
                <a:solidFill>
                  <a:srgbClr val="007BBD"/>
                </a:solidFill>
                <a:effectLst/>
                <a:latin typeface="Bahnschrift SemiCondensed" panose="020B0502040204020203" pitchFamily="34" charset="0"/>
                <a:hlinkClick r:id="rId2"/>
              </a:rPr>
              <a:t>large amounts of data to uncover hidden patterns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, correlations and other insights. </a:t>
            </a:r>
          </a:p>
        </p:txBody>
      </p:sp>
      <p:pic>
        <p:nvPicPr>
          <p:cNvPr id="2050" name="Picture 2" descr="The Importance of Big Data Analytics Graphic">
            <a:extLst>
              <a:ext uri="{FF2B5EF4-FFF2-40B4-BE49-F238E27FC236}">
                <a16:creationId xmlns:a16="http://schemas.microsoft.com/office/drawing/2014/main" id="{7CBEC235-B298-41A1-A05F-5BDE5767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2" y="2429098"/>
            <a:ext cx="4496309" cy="39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0E9B2-A27C-42FD-99A0-F54EA7CC822A}"/>
              </a:ext>
            </a:extLst>
          </p:cNvPr>
          <p:cNvSpPr txBox="1"/>
          <p:nvPr/>
        </p:nvSpPr>
        <p:spPr>
          <a:xfrm>
            <a:off x="0" y="2895106"/>
            <a:ext cx="7933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With today’s technology, it’s possible to analyze your data and </a:t>
            </a:r>
          </a:p>
          <a:p>
            <a:pPr lvl="2" algn="just"/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      get answers from it almost immediately – an effort that’s  </a:t>
            </a:r>
          </a:p>
          <a:p>
            <a:pPr lvl="2" algn="just"/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 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slower and less efficient with more traditional </a:t>
            </a:r>
          </a:p>
          <a:p>
            <a:pPr lvl="2" algn="just"/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      business </a:t>
            </a:r>
            <a:r>
              <a:rPr lang="en-US" sz="2000" b="0" i="0" strike="noStrike" dirty="0">
                <a:solidFill>
                  <a:srgbClr val="007BBD"/>
                </a:solidFill>
                <a:effectLst/>
                <a:latin typeface="Bahnschrift SemiCondensed" panose="020B0502040204020203" pitchFamily="34" charset="0"/>
                <a:hlinkClick r:id="rId4"/>
              </a:rPr>
              <a:t>intelligence solutions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.</a:t>
            </a:r>
            <a:endParaRPr lang="en-IN" sz="2000" dirty="0">
              <a:latin typeface="Bahnschrift SemiCondensed" panose="020B0502040204020203" pitchFamily="34" charset="0"/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551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ahnschrift SemiCondensed" panose="020B0502040204020203" pitchFamily="34" charset="0"/>
              </a:rPr>
              <a:t>Apache Hadoop is an open source, Java-based software platform that manages data processing and storage for big data applications.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ahnschrift SemiCondensed" panose="020B0502040204020203" pitchFamily="34" charset="0"/>
              </a:rPr>
              <a:t>Hadoop works by distributing large data sets and analytics jobs across nodes in a computing cluster, breaking them down into smaller workloads that can be run in parallel.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ahnschrift SemiCondensed" panose="020B0502040204020203" pitchFamily="34" charset="0"/>
              </a:rPr>
              <a:t>Hadoop can process structured and unstructured data and scale up reliably from a single server to thousands of machines.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ahnschrift SemiCondensed" panose="020B0502040204020203" pitchFamily="34" charset="0"/>
              </a:rPr>
              <a:t>COMPONENTS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Bahnschrift SemiCondensed" panose="020B0502040204020203" pitchFamily="34" charset="0"/>
            </a:endParaRP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dirty="0">
                <a:solidFill>
                  <a:srgbClr val="333333"/>
                </a:solidFill>
                <a:latin typeface="Bahnschrift SemiCondensed" panose="020B0502040204020203" pitchFamily="34" charset="0"/>
              </a:rPr>
              <a:t>HDFS – Hadoop Distributed File System</a:t>
            </a: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dirty="0">
                <a:solidFill>
                  <a:srgbClr val="333333"/>
                </a:solidFill>
                <a:latin typeface="Bahnschrift SemiCondensed" panose="020B0502040204020203" pitchFamily="34" charset="0"/>
              </a:rPr>
              <a:t>YARN – Yet Another Resource Negotiator</a:t>
            </a:r>
          </a:p>
          <a:p>
            <a:pPr marL="1885950" lvl="3" indent="-514350" algn="just">
              <a:buFont typeface="+mj-lt"/>
              <a:buAutoNum type="romanL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Bahnschrift SemiCondensed" panose="020B0502040204020203" pitchFamily="34" charset="0"/>
              </a:rPr>
              <a:t>MapReduce</a:t>
            </a:r>
            <a:endParaRPr lang="en-US" sz="1600" b="0" i="0" dirty="0">
              <a:solidFill>
                <a:srgbClr val="000000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5C2027-95C4-4183-9F9C-28EA2357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95" y="5334041"/>
            <a:ext cx="3904130" cy="10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4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 - Scalable Language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Scala combines object-oriented and functional programming in one concise, high-level language.</a:t>
            </a:r>
          </a:p>
          <a:p>
            <a:pPr lvl="2" algn="just"/>
            <a:endParaRPr lang="en-US" sz="2000" b="0" i="0" dirty="0"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Scala has been created by Martin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Odersky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and he released the first version in 2003.</a:t>
            </a: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Scala's static types help avoid bugs in complex applications, and its JVM and JavaScript runtimes let you build high-performance systems with easy access to huge ecosystems of libraries.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FEATURES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Bahnschrift SemiCondensed" panose="020B0502040204020203" pitchFamily="34" charset="0"/>
            </a:endParaRP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dirty="0">
                <a:latin typeface="Bahnschrift SemiCondensed" panose="020B0502040204020203" pitchFamily="34" charset="0"/>
              </a:rPr>
              <a:t>Object Oriented Language</a:t>
            </a: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b="0" i="0" dirty="0">
                <a:effectLst/>
                <a:latin typeface="Bahnschrift SemiCondensed" panose="020B0502040204020203" pitchFamily="34" charset="0"/>
              </a:rPr>
              <a:t>Statically Typed</a:t>
            </a: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dirty="0">
                <a:latin typeface="Bahnschrift SemiCondensed" panose="020B0502040204020203" pitchFamily="34" charset="0"/>
              </a:rPr>
              <a:t>Run on JVM</a:t>
            </a: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b="0" i="0" dirty="0">
                <a:effectLst/>
                <a:latin typeface="Bahnschrift SemiCondensed" panose="020B0502040204020203" pitchFamily="34" charset="0"/>
              </a:rPr>
              <a:t>Functional</a:t>
            </a:r>
          </a:p>
          <a:p>
            <a:pPr marL="1828800" lvl="3" indent="-457200" algn="just">
              <a:buFont typeface="+mj-lt"/>
              <a:buAutoNum type="romanLcPeriod"/>
            </a:pPr>
            <a:endParaRPr lang="en-US" sz="1600" b="0" i="0" dirty="0"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7" name="Picture 8" descr="Scala (programming language) - Wikipedia">
            <a:extLst>
              <a:ext uri="{FF2B5EF4-FFF2-40B4-BE49-F238E27FC236}">
                <a16:creationId xmlns:a16="http://schemas.microsoft.com/office/drawing/2014/main" id="{2D9ADA2D-7C4A-43AE-987E-E3148CA2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09" y="5543548"/>
            <a:ext cx="2433916" cy="100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4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726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Bahnschrift SemiBold Condensed</vt:lpstr>
      <vt:lpstr>Bahnschrift SemiCondensed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Sardar</dc:creator>
  <cp:lastModifiedBy>Pragya Sardar</cp:lastModifiedBy>
  <cp:revision>13</cp:revision>
  <dcterms:created xsi:type="dcterms:W3CDTF">2022-02-22T16:37:26Z</dcterms:created>
  <dcterms:modified xsi:type="dcterms:W3CDTF">2022-04-11T19:08:21Z</dcterms:modified>
</cp:coreProperties>
</file>