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58" r:id="rId4"/>
    <p:sldId id="269" r:id="rId5"/>
    <p:sldId id="307" r:id="rId6"/>
    <p:sldId id="311" r:id="rId7"/>
    <p:sldId id="312" r:id="rId8"/>
    <p:sldId id="313" r:id="rId9"/>
    <p:sldId id="314" r:id="rId10"/>
    <p:sldId id="316" r:id="rId11"/>
    <p:sldId id="317" r:id="rId12"/>
    <p:sldId id="315" r:id="rId13"/>
    <p:sldId id="318" r:id="rId14"/>
    <p:sldId id="305" r:id="rId15"/>
    <p:sldId id="306" r:id="rId16"/>
    <p:sldId id="319" r:id="rId17"/>
    <p:sldId id="321" r:id="rId18"/>
    <p:sldId id="320" r:id="rId19"/>
    <p:sldId id="295" r:id="rId20"/>
    <p:sldId id="31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945B-6E14-48D5-8BBA-6154B29A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DFAE7-6733-43E5-9931-9DA62EBC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891B-AAFE-4126-9BA8-87AE3A9D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F9B0-B8B8-40FD-9368-1BEC2469519E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B02B-56D0-4159-8FBB-13456B19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972BD-C1CE-47A4-AAB7-F9E39D40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D69-20FA-4D22-ADD5-22C6DA02B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1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9E9F-5239-4BA8-BBBC-72841624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13EC3-EF4C-4F8D-B136-BEC78ED8A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89F0-D1D1-4CAF-B7C2-72EC24B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F9B0-B8B8-40FD-9368-1BEC2469519E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482A-0438-4836-BFA5-EA8DB259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665E-545B-4393-9F0D-2B3CC92B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D69-20FA-4D22-ADD5-22C6DA02B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7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2B3D3-6F78-4E7A-99C6-52298117F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8481C-A4E7-4365-9E17-5D2D82F8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9D6F-CCA3-45B1-AB5F-9A706AD8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F9B0-B8B8-40FD-9368-1BEC2469519E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EFA9-B3B8-4BFA-A76C-C08F98A1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BAD4-88B8-46D8-AC11-A8701595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D69-20FA-4D22-ADD5-22C6DA02B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A231-541C-4729-921C-989A161B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F3D7-6407-4813-A19F-01701501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4CD7-EAED-40AF-B2D3-86B3D095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F9B0-B8B8-40FD-9368-1BEC2469519E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9D6F-B3F0-4ECB-810A-AE1B773A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F588-C48B-4C41-A88D-2A6C6F33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D69-20FA-4D22-ADD5-22C6DA02B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53D9-3769-4527-9167-C5FFCC93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D1ECF-CD42-4B43-8045-42725046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957A-C10B-4296-9436-940C64AA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F9B0-B8B8-40FD-9368-1BEC2469519E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115A-5170-49CF-A10B-DD0946D0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BE57E-DE85-43A2-AC64-F1FF2E79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D69-20FA-4D22-ADD5-22C6DA02B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1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F4E0-A3AC-41B5-B146-F03122F1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AE43-0FBB-4C29-BEA4-3F1E992E4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1E610-7409-4BF6-8825-F3AE09381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60E92-3C75-40B0-9380-6D2326B8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F9B0-B8B8-40FD-9368-1BEC2469519E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A6412-E208-4D3C-ABC9-257B9182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4D3CA-94F3-415B-899B-DCEA7E4A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D69-20FA-4D22-ADD5-22C6DA02B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0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6A93-8675-4A71-974C-9E48C42D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5CB50-B9A6-4125-98CA-21E764C2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76F42-333E-49A8-BAB4-53E3DAF8A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66840-03EA-46BE-90D3-451494B9F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BE800-7653-4FB4-874C-D0C1AAA7D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50C81-D3C8-451B-BC72-67838032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F9B0-B8B8-40FD-9368-1BEC2469519E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82AB5-BE84-44CB-985E-A4906385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290C3-68FE-4FD3-95C5-FFBCDA5A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D69-20FA-4D22-ADD5-22C6DA02B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5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DAF8-B22D-4566-92CE-483CE679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89105-1355-457D-AF39-68474A64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F9B0-B8B8-40FD-9368-1BEC2469519E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00AAA-CAE3-4595-9B36-77FB9C42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45228-DF06-49FA-A04E-D38D7AD9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D69-20FA-4D22-ADD5-22C6DA02B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0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5FF6D-285C-4BF7-B6E2-BF9759F7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F9B0-B8B8-40FD-9368-1BEC2469519E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2066D-0277-42F5-9857-D35AA223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58490-D344-4071-8B91-D40EDC3B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D69-20FA-4D22-ADD5-22C6DA02B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CC53-DDFF-4108-A143-A73444BB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6EA7-5DFC-4A13-B0FE-1C687EDD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D91D9-FA25-4195-A51E-BF9A3073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AFA1B-2BD1-476F-B5C2-E7E22A48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F9B0-B8B8-40FD-9368-1BEC2469519E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65994-F73B-42A8-9F89-C615E6F4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99822-81DE-4209-8432-4842F535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D69-20FA-4D22-ADD5-22C6DA02B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39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5A87-B990-435D-8A17-BD8A1EBE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8B32E-AE0E-4D92-8EE1-F4F115369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AC017-2734-438B-AD2E-7F770D126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54F4D-72E8-47A0-87CA-1A918D41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F9B0-B8B8-40FD-9368-1BEC2469519E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B6456-E745-4561-9591-D41BC2D9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E8B2-166E-428A-B757-97C8BEB8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1D69-20FA-4D22-ADD5-22C6DA02B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3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173A3-1E27-4AEF-ACAC-6D25DC8E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3497B-5F00-44FE-906A-C8470ACC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2D7F-3FF9-42A9-906E-2BBF138F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F9B0-B8B8-40FD-9368-1BEC2469519E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ACD72-B848-491F-B52C-557C3CF06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DB839-32AA-4AAD-A129-5A3AE20D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71D69-20FA-4D22-ADD5-22C6DA02B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72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24A285-053E-4E01-BE69-A33349DE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82" y="416297"/>
            <a:ext cx="3658952" cy="93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CB7492-ADCA-4C06-A837-6F4D8EE9BBD2}"/>
              </a:ext>
            </a:extLst>
          </p:cNvPr>
          <p:cNvSpPr txBox="1"/>
          <p:nvPr/>
        </p:nvSpPr>
        <p:spPr>
          <a:xfrm flipH="1">
            <a:off x="-3" y="1590518"/>
            <a:ext cx="12192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- II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E4439-DC99-4A82-97D1-5D7F16F82B4E}"/>
              </a:ext>
            </a:extLst>
          </p:cNvPr>
          <p:cNvSpPr txBox="1"/>
          <p:nvPr/>
        </p:nvSpPr>
        <p:spPr>
          <a:xfrm flipH="1">
            <a:off x="0" y="2909869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Department of Computer Science and Engineering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7C6B8-1F4D-4775-AEBC-DAD8273C224A}"/>
              </a:ext>
            </a:extLst>
          </p:cNvPr>
          <p:cNvSpPr txBox="1"/>
          <p:nvPr/>
        </p:nvSpPr>
        <p:spPr>
          <a:xfrm>
            <a:off x="0" y="556708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Submitted To: 									Submitted By:</a:t>
            </a:r>
          </a:p>
          <a:p>
            <a:r>
              <a:rPr lang="en-US" dirty="0"/>
              <a:t>     Dr. Kailash </a:t>
            </a:r>
            <a:r>
              <a:rPr lang="en-US" dirty="0" err="1"/>
              <a:t>Bandhu</a:t>
            </a:r>
            <a:r>
              <a:rPr lang="en-US" dirty="0"/>
              <a:t>									Pragya Sardar </a:t>
            </a:r>
          </a:p>
          <a:p>
            <a:r>
              <a:rPr lang="en-US" dirty="0"/>
              <a:t>     Mr. Binod K Mishra									EN18CS301171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A83E6-98D6-45CD-980C-723FC228E2F4}"/>
              </a:ext>
            </a:extLst>
          </p:cNvPr>
          <p:cNvSpPr txBox="1"/>
          <p:nvPr/>
        </p:nvSpPr>
        <p:spPr>
          <a:xfrm>
            <a:off x="-3" y="3671133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OFF - CAMPUS Internship</a:t>
            </a:r>
          </a:p>
          <a:p>
            <a:pPr algn="ctr"/>
            <a:r>
              <a:rPr lang="en-US" sz="2000" b="1" dirty="0"/>
              <a:t>from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“ </a:t>
            </a:r>
            <a:r>
              <a:rPr lang="en-US" sz="3200" b="1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RWS Moravia India Private Limited</a:t>
            </a:r>
            <a:r>
              <a:rPr lang="en-US" sz="3200" b="1" dirty="0">
                <a:solidFill>
                  <a:srgbClr val="0070C0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”</a:t>
            </a:r>
            <a:endParaRPr lang="en-IN" sz="3200" b="1" dirty="0">
              <a:solidFill>
                <a:srgbClr val="0070C0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1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Data Frames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A Data Frame is a distributed collection of data, which is organized into named columns.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Conceptually, it is equivalent to relational tables with good optimization techniques. A Data Frame can be constructed from an array of different sources such as Hive tables, Structured Data files, external databases, or existing RDDs.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This API was designed for modern Big Data and data science applications taking inspiration from Data Frame in R Programming and Pandas in Python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FE7229C2-9CC7-4A64-A109-9F92F1A7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247" y="5564827"/>
            <a:ext cx="1721225" cy="89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8EF580-38F9-445F-AC02-9833F0984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00" y="4887718"/>
            <a:ext cx="6901613" cy="15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6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66194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Data Frames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2097724"/>
            <a:ext cx="11170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FEATURES:</a:t>
            </a:r>
            <a:endParaRPr lang="en-US" sz="2000" b="0" i="0" dirty="0">
              <a:effectLst/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Bahnschrift SemiCondensed" panose="020B0502040204020203" pitchFamily="34" charset="0"/>
            </a:endParaRP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Use of Input Optimization Engine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IN" dirty="0">
                <a:latin typeface="Bahnschrift SemiCondensed" panose="020B0502040204020203" pitchFamily="34" charset="0"/>
              </a:rPr>
              <a:t>Handling of Structured Data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IN" dirty="0">
                <a:latin typeface="Bahnschrift SemiCondensed" panose="020B0502040204020203" pitchFamily="34" charset="0"/>
              </a:rPr>
              <a:t>Custom Memory Management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IN" dirty="0">
                <a:latin typeface="Bahnschrift SemiCondensed" panose="020B0502040204020203" pitchFamily="34" charset="0"/>
              </a:rPr>
              <a:t>Flexibility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IN" dirty="0">
                <a:latin typeface="Bahnschrift SemiCondensed" panose="020B0502040204020203" pitchFamily="34" charset="0"/>
              </a:rPr>
              <a:t>Scalability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FE7229C2-9CC7-4A64-A109-9F92F1A7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247" y="5564827"/>
            <a:ext cx="1721225" cy="89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86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Installation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0BF9D-8D4B-42A6-A197-422CF702A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2" b="5826"/>
          <a:stretch/>
        </p:blipFill>
        <p:spPr>
          <a:xfrm>
            <a:off x="1377370" y="1555678"/>
            <a:ext cx="9437259" cy="47909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898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3F6BA-FF58-41E3-87CC-755EDC46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 - Scalable Language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ahnschrift SemiCondensed" panose="020B0502040204020203" pitchFamily="34" charset="0"/>
              </a:rPr>
              <a:t>Scala combines object-oriented and functional programming in one concise, high-level language.</a:t>
            </a:r>
          </a:p>
          <a:p>
            <a:pPr lvl="2" algn="just"/>
            <a:endParaRPr lang="en-US" sz="2000" b="0" i="0" dirty="0">
              <a:effectLst/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Scala has been created by Martin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Odersky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and he released the first version in 2003.</a:t>
            </a:r>
            <a:r>
              <a:rPr lang="en-US" sz="2000" b="0" i="0" dirty="0">
                <a:effectLst/>
                <a:latin typeface="Bahnschrift SemiCondensed" panose="020B0502040204020203" pitchFamily="34" charset="0"/>
              </a:rPr>
              <a:t>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ahnschrift SemiCondensed" panose="020B0502040204020203" pitchFamily="34" charset="0"/>
              </a:rPr>
              <a:t>Scala's static types help avoid bugs in complex applications, and its JVM and JavaScript runtimes let you build high-performance systems with easy access to huge ecosystems of libraries.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ahnschrift SemiCondensed" panose="020B0502040204020203" pitchFamily="34" charset="0"/>
              </a:rPr>
              <a:t>FEATURES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Bahnschrift SemiCondensed" panose="020B0502040204020203" pitchFamily="34" charset="0"/>
            </a:endParaRPr>
          </a:p>
          <a:p>
            <a:pPr marL="1828800" lvl="3" indent="-457200" algn="just">
              <a:buFont typeface="+mj-lt"/>
              <a:buAutoNum type="romanLcPeriod"/>
            </a:pPr>
            <a:r>
              <a:rPr lang="en-US" sz="1600" dirty="0">
                <a:latin typeface="Bahnschrift SemiCondensed" panose="020B0502040204020203" pitchFamily="34" charset="0"/>
              </a:rPr>
              <a:t>Object Oriented Language</a:t>
            </a:r>
          </a:p>
          <a:p>
            <a:pPr marL="1828800" lvl="3" indent="-457200" algn="just">
              <a:buFont typeface="+mj-lt"/>
              <a:buAutoNum type="romanLcPeriod"/>
            </a:pPr>
            <a:r>
              <a:rPr lang="en-US" sz="1600" b="0" i="0" dirty="0">
                <a:effectLst/>
                <a:latin typeface="Bahnschrift SemiCondensed" panose="020B0502040204020203" pitchFamily="34" charset="0"/>
              </a:rPr>
              <a:t>Statically Typed</a:t>
            </a:r>
          </a:p>
          <a:p>
            <a:pPr marL="1828800" lvl="3" indent="-457200" algn="just">
              <a:buFont typeface="+mj-lt"/>
              <a:buAutoNum type="romanLcPeriod"/>
            </a:pPr>
            <a:r>
              <a:rPr lang="en-US" sz="1600" dirty="0">
                <a:latin typeface="Bahnschrift SemiCondensed" panose="020B0502040204020203" pitchFamily="34" charset="0"/>
              </a:rPr>
              <a:t>Run on JVM</a:t>
            </a:r>
          </a:p>
          <a:p>
            <a:pPr marL="1828800" lvl="3" indent="-457200" algn="just">
              <a:buFont typeface="+mj-lt"/>
              <a:buAutoNum type="romanLcPeriod"/>
            </a:pPr>
            <a:r>
              <a:rPr lang="en-US" sz="1600" b="0" i="0" dirty="0">
                <a:effectLst/>
                <a:latin typeface="Bahnschrift SemiCondensed" panose="020B0502040204020203" pitchFamily="34" charset="0"/>
              </a:rPr>
              <a:t>Functional</a:t>
            </a:r>
          </a:p>
          <a:p>
            <a:pPr marL="1828800" lvl="3" indent="-457200" algn="just">
              <a:buFont typeface="+mj-lt"/>
              <a:buAutoNum type="romanLcPeriod"/>
            </a:pPr>
            <a:endParaRPr lang="en-US" sz="1600" b="0" i="0" dirty="0"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7" name="Picture 8" descr="Scala (programming language) - Wikipedia">
            <a:extLst>
              <a:ext uri="{FF2B5EF4-FFF2-40B4-BE49-F238E27FC236}">
                <a16:creationId xmlns:a16="http://schemas.microsoft.com/office/drawing/2014/main" id="{2D9ADA2D-7C4A-43AE-987E-E3148CA23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09" y="5543548"/>
            <a:ext cx="2433916" cy="100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4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 Code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8972D-9CA1-4D98-84B8-95D0C5FD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01" y="1767696"/>
            <a:ext cx="4724809" cy="1661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6A39E-9A35-4197-8832-808ED48D7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20"/>
          <a:stretch/>
        </p:blipFill>
        <p:spPr>
          <a:xfrm>
            <a:off x="963501" y="4321633"/>
            <a:ext cx="4724809" cy="6172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17D623-4902-4D59-AC65-D351ED7E8C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06"/>
          <a:stretch/>
        </p:blipFill>
        <p:spPr>
          <a:xfrm>
            <a:off x="963501" y="5853527"/>
            <a:ext cx="4724809" cy="3962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B26208-C75E-4D6E-9E47-71788276EB0E}"/>
              </a:ext>
            </a:extLst>
          </p:cNvPr>
          <p:cNvSpPr txBox="1"/>
          <p:nvPr/>
        </p:nvSpPr>
        <p:spPr>
          <a:xfrm>
            <a:off x="6253088" y="4397447"/>
            <a:ext cx="4975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ompile and execute the Scala program.</a:t>
            </a:r>
            <a:endParaRPr lang="en-IN" sz="2000" dirty="0">
              <a:latin typeface="Bahnschrift Semi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DF24B8-B8EC-4376-A78A-2BB56FB9B33E}"/>
              </a:ext>
            </a:extLst>
          </p:cNvPr>
          <p:cNvSpPr txBox="1"/>
          <p:nvPr/>
        </p:nvSpPr>
        <p:spPr>
          <a:xfrm>
            <a:off x="6284257" y="2398293"/>
            <a:ext cx="387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Condensed" panose="020B0502040204020203" pitchFamily="34" charset="0"/>
              </a:rPr>
              <a:t>Scala Program Example</a:t>
            </a:r>
            <a:endParaRPr lang="en-IN" sz="2000" dirty="0">
              <a:latin typeface="Bahnschrif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DC600F-240F-4D3D-9D9D-6C1E643C4E62}"/>
              </a:ext>
            </a:extLst>
          </p:cNvPr>
          <p:cNvSpPr txBox="1"/>
          <p:nvPr/>
        </p:nvSpPr>
        <p:spPr>
          <a:xfrm>
            <a:off x="6284257" y="5853527"/>
            <a:ext cx="134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Condensed" panose="020B0502040204020203" pitchFamily="34" charset="0"/>
              </a:rPr>
              <a:t>OUTPUT</a:t>
            </a:r>
            <a:endParaRPr lang="en-IN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6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Project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1E2F7-38C1-4DBC-BA23-39C00369A9B0}"/>
              </a:ext>
            </a:extLst>
          </p:cNvPr>
          <p:cNvSpPr txBox="1"/>
          <p:nvPr/>
        </p:nvSpPr>
        <p:spPr>
          <a:xfrm flipH="1">
            <a:off x="0" y="2253246"/>
            <a:ext cx="11170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Project Title:</a:t>
            </a:r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 Link Prediction for Social Networking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Technologies Used: </a:t>
            </a:r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Apache Spark (</a:t>
            </a:r>
            <a:r>
              <a:rPr lang="en-US" sz="2000" dirty="0" err="1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GraphX</a:t>
            </a:r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)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Language Used: </a:t>
            </a:r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Scala	</a:t>
            </a:r>
          </a:p>
        </p:txBody>
      </p:sp>
    </p:spTree>
    <p:extLst>
      <p:ext uri="{BB962C8B-B14F-4D97-AF65-F5344CB8AC3E}">
        <p14:creationId xmlns:p14="http://schemas.microsoft.com/office/powerpoint/2010/main" val="415006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- </a:t>
            </a:r>
            <a:r>
              <a:rPr lang="en-US" sz="4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GraphX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1E2F7-38C1-4DBC-BA23-39C00369A9B0}"/>
              </a:ext>
            </a:extLst>
          </p:cNvPr>
          <p:cNvSpPr txBox="1"/>
          <p:nvPr/>
        </p:nvSpPr>
        <p:spPr>
          <a:xfrm flipH="1">
            <a:off x="0" y="1760187"/>
            <a:ext cx="11170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hnschrift SemiCondensed" panose="020B0502040204020203" pitchFamily="34" charset="0"/>
              </a:rPr>
              <a:t>GraphX</a:t>
            </a:r>
            <a:r>
              <a:rPr lang="en-US" sz="2000" dirty="0">
                <a:latin typeface="Bahnschrift SemiCondensed" panose="020B0502040204020203" pitchFamily="34" charset="0"/>
              </a:rPr>
              <a:t> is a new component in Spark for graphs and graph-parallel computation.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At a high level, </a:t>
            </a:r>
            <a:r>
              <a:rPr lang="en-US" sz="2000" dirty="0" err="1">
                <a:latin typeface="Bahnschrift SemiCondensed" panose="020B0502040204020203" pitchFamily="34" charset="0"/>
              </a:rPr>
              <a:t>GraphX</a:t>
            </a:r>
            <a:r>
              <a:rPr lang="en-US" sz="2000" dirty="0">
                <a:latin typeface="Bahnschrift SemiCondensed" panose="020B0502040204020203" pitchFamily="34" charset="0"/>
              </a:rPr>
              <a:t> extends the Spark RDD by introducing a new Graph abstraction: a directed multigraph with properties attached to each vertex and edge.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To support graph computation, </a:t>
            </a:r>
            <a:r>
              <a:rPr lang="en-US" sz="2000" dirty="0" err="1">
                <a:latin typeface="Bahnschrift SemiCondensed" panose="020B0502040204020203" pitchFamily="34" charset="0"/>
              </a:rPr>
              <a:t>GraphX</a:t>
            </a:r>
            <a:r>
              <a:rPr lang="en-US" sz="2000" dirty="0">
                <a:latin typeface="Bahnschrift SemiCondensed" panose="020B0502040204020203" pitchFamily="34" charset="0"/>
              </a:rPr>
              <a:t> exposes a set of fundamental operators (e.g., subgraph, </a:t>
            </a:r>
            <a:r>
              <a:rPr lang="en-US" sz="2000" dirty="0" err="1">
                <a:latin typeface="Bahnschrift SemiCondensed" panose="020B0502040204020203" pitchFamily="34" charset="0"/>
              </a:rPr>
              <a:t>joinVertices</a:t>
            </a:r>
            <a:r>
              <a:rPr lang="en-US" sz="2000" dirty="0">
                <a:latin typeface="Bahnschrift SemiCondensed" panose="020B0502040204020203" pitchFamily="34" charset="0"/>
              </a:rPr>
              <a:t>, and </a:t>
            </a:r>
            <a:r>
              <a:rPr lang="en-US" sz="2000" dirty="0" err="1">
                <a:latin typeface="Bahnschrift SemiCondensed" panose="020B0502040204020203" pitchFamily="34" charset="0"/>
              </a:rPr>
              <a:t>aggregateMessages</a:t>
            </a:r>
            <a:r>
              <a:rPr lang="en-US" sz="2000" dirty="0">
                <a:latin typeface="Bahnschrift SemiCondensed" panose="020B0502040204020203" pitchFamily="34" charset="0"/>
              </a:rPr>
              <a:t>) as well as an optimized variant of the Pregel API. In addition, </a:t>
            </a:r>
            <a:r>
              <a:rPr lang="en-US" sz="2000" dirty="0" err="1">
                <a:latin typeface="Bahnschrift SemiCondensed" panose="020B0502040204020203" pitchFamily="34" charset="0"/>
              </a:rPr>
              <a:t>GraphX</a:t>
            </a:r>
            <a:r>
              <a:rPr lang="en-US" sz="2000" dirty="0">
                <a:latin typeface="Bahnschrift SemiCondensed" panose="020B0502040204020203" pitchFamily="34" charset="0"/>
              </a:rPr>
              <a:t> includes a growing collection of graph algorithms and builders to simplify graph analytics tasks.</a:t>
            </a: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09D33-8DFF-417E-8FF4-CF576BD6A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94"/>
          <a:stretch/>
        </p:blipFill>
        <p:spPr>
          <a:xfrm>
            <a:off x="8848165" y="5540491"/>
            <a:ext cx="3137647" cy="10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0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7362E-9E10-40B0-9FE0-8FC462E84204}"/>
              </a:ext>
            </a:extLst>
          </p:cNvPr>
          <p:cNvSpPr txBox="1"/>
          <p:nvPr/>
        </p:nvSpPr>
        <p:spPr>
          <a:xfrm flipH="1">
            <a:off x="0" y="2253246"/>
            <a:ext cx="1117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The objective of link prediction is to identify pairs of nodes that will either form a link or not in the future.</a:t>
            </a: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5F7ECF2-F95C-4827-9799-AA0B5E4B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71" y="3576685"/>
            <a:ext cx="3890683" cy="29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9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8157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Proposed Project 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2253246"/>
            <a:ext cx="11170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Link prediction has a ton of use in real-world applications. Here are some of the important use cases of link prediction: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22222"/>
              </a:solidFill>
              <a:effectLst/>
              <a:latin typeface="Bahnschrift SemiCondensed" panose="020B0502040204020203" pitchFamily="34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Predict which customers are likely to buy what products on online marketplaces like Amazon. It can help in making better product recommendations.</a:t>
            </a:r>
          </a:p>
          <a:p>
            <a:pPr marL="1828800" lvl="3" indent="-457200">
              <a:buFont typeface="+mj-lt"/>
              <a:buAutoNum type="arabicPeriod"/>
            </a:pPr>
            <a:endParaRPr lang="en-US" sz="2000" b="0" i="0" dirty="0">
              <a:solidFill>
                <a:srgbClr val="222222"/>
              </a:solidFill>
              <a:effectLst/>
              <a:latin typeface="Bahnschrift SemiCondensed" panose="020B0502040204020203" pitchFamily="34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Suggest interactions or collaborations between employees in an organization.</a:t>
            </a:r>
          </a:p>
          <a:p>
            <a:pPr marL="1828800" lvl="3" indent="-457200">
              <a:buFont typeface="+mj-lt"/>
              <a:buAutoNum type="arabicPeriod"/>
            </a:pPr>
            <a:endParaRPr lang="en-US" sz="2000" dirty="0">
              <a:solidFill>
                <a:srgbClr val="222222"/>
              </a:solidFill>
              <a:latin typeface="Bahnschrift SemiCondensed" panose="020B0502040204020203" pitchFamily="34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Extract vital insights from terrorist networks.</a:t>
            </a:r>
          </a:p>
        </p:txBody>
      </p:sp>
    </p:spTree>
    <p:extLst>
      <p:ext uri="{BB962C8B-B14F-4D97-AF65-F5344CB8AC3E}">
        <p14:creationId xmlns:p14="http://schemas.microsoft.com/office/powerpoint/2010/main" val="101848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9BF93-E3FB-43CC-8E1C-B41A4FDA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156" y="0"/>
            <a:ext cx="770848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D2BFA-EAFF-4D16-A27A-9A202EAE94D4}"/>
              </a:ext>
            </a:extLst>
          </p:cNvPr>
          <p:cNvSpPr txBox="1"/>
          <p:nvPr/>
        </p:nvSpPr>
        <p:spPr>
          <a:xfrm>
            <a:off x="0" y="2967335"/>
            <a:ext cx="4284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Letter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0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8157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2253246"/>
            <a:ext cx="11170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ahnschrift SemiCondensed" panose="020B0502040204020203" pitchFamily="34" charset="0"/>
              </a:rPr>
              <a:t>Link prediction and entity resolution are two ways to identify missing information in networks.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ahnschrift SemiCondensed" panose="020B0502040204020203" pitchFamily="34" charset="0"/>
              </a:rPr>
              <a:t>Link prediction helps identify edges that are likely to appear in the future, if they do not exist already. </a:t>
            </a:r>
          </a:p>
          <a:p>
            <a:pPr lvl="2" algn="just"/>
            <a:endParaRPr lang="en-US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79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2BEDC-769D-4C66-8AEB-BD7A8681189F}"/>
              </a:ext>
            </a:extLst>
          </p:cNvPr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8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55E037-6181-4A67-B9A0-BCD27F33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7" y="6158753"/>
            <a:ext cx="11421036" cy="4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2A89F-AF96-4148-ACF1-C3A2B6C02B9D}"/>
              </a:ext>
            </a:extLst>
          </p:cNvPr>
          <p:cNvSpPr txBox="1"/>
          <p:nvPr/>
        </p:nvSpPr>
        <p:spPr>
          <a:xfrm>
            <a:off x="0" y="8157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38E00-3209-451F-B58B-6F6461B5A7DB}"/>
              </a:ext>
            </a:extLst>
          </p:cNvPr>
          <p:cNvSpPr txBox="1"/>
          <p:nvPr/>
        </p:nvSpPr>
        <p:spPr>
          <a:xfrm flipH="1">
            <a:off x="1" y="2316542"/>
            <a:ext cx="12191999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Company Profile			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Apache Spark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Apache Spark VS Hadoop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Apache Spark Components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Apache Spark Architecture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Apache Spark RDD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Apache Spark Data Frames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Apache Spark 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C6817-939C-4A76-B8FD-42A3F0FAAFCA}"/>
              </a:ext>
            </a:extLst>
          </p:cNvPr>
          <p:cNvSpPr txBox="1"/>
          <p:nvPr/>
        </p:nvSpPr>
        <p:spPr>
          <a:xfrm>
            <a:off x="6354618" y="2316542"/>
            <a:ext cx="536632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Scala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Proposed Project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Objective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Scope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Condensed" panose="020B0502040204020203" pitchFamily="34" charset="0"/>
              </a:rPr>
              <a:t>Conclusion</a:t>
            </a:r>
            <a:endParaRPr lang="en-IN" b="1" dirty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43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8157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RWS MORAVIA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2253246"/>
            <a:ext cx="11170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RWS Moravia is a leading globalization solutions provider, enabling companies in the IT, consumer electronics, retail, media and entertainment, and travel and hospitality industries to enter global markets with high-quality multilingual products and services.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RWS Moravia’s solutions include localization, testing, content creation, machine translation implementations, technology consulting, and global digital marketing services. 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Bahnschrift SemiCondensed" panose="020B0502040204020203" pitchFamily="34" charset="0"/>
              <a:ea typeface="+mn-lt"/>
              <a:cs typeface="+mn-lt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Website : </a:t>
            </a: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  <a:ea typeface="+mn-lt"/>
                <a:cs typeface="+mn-lt"/>
              </a:rPr>
              <a:t>https://www.rws.com/</a:t>
            </a:r>
            <a:endParaRPr lang="en-US" sz="2000" u="sng" dirty="0">
              <a:solidFill>
                <a:schemeClr val="accent1">
                  <a:lumMod val="7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1026" name="Picture 2" descr="Sign In">
            <a:extLst>
              <a:ext uri="{FF2B5EF4-FFF2-40B4-BE49-F238E27FC236}">
                <a16:creationId xmlns:a16="http://schemas.microsoft.com/office/drawing/2014/main" id="{EC7AE683-7765-4EBF-B4FB-C871EACFD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7" r="23268" b="21261"/>
          <a:stretch/>
        </p:blipFill>
        <p:spPr bwMode="auto">
          <a:xfrm>
            <a:off x="9398934" y="5910880"/>
            <a:ext cx="247033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8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32F3E"/>
                </a:solidFill>
                <a:effectLst/>
                <a:latin typeface="Bahnschrift SemiCondensed" panose="020B0502040204020203" pitchFamily="34" charset="0"/>
              </a:rPr>
              <a:t>Apache Spark is an open-source, distributed processing system used for big data workloads.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32F3E"/>
              </a:solidFill>
              <a:effectLst/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32F3E"/>
                </a:solidFill>
                <a:effectLst/>
                <a:latin typeface="Bahnschrift SemiCondensed" panose="020B0502040204020203" pitchFamily="34" charset="0"/>
              </a:rPr>
              <a:t>It provides development APIs in Java, Scala, Python and R, and supports code reuse across multiple workloads—batch processing, interactive queries, real-time analytics, machine learning, and graph processing.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32F3E"/>
              </a:solidFill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D3D3D"/>
                </a:solidFill>
                <a:latin typeface="Bahnschrift SemiCondensed" panose="020B0502040204020203" pitchFamily="34" charset="0"/>
              </a:rPr>
              <a:t>FEATURES:</a:t>
            </a:r>
            <a:endParaRPr lang="en-US" sz="2000" b="0" i="0" dirty="0">
              <a:solidFill>
                <a:srgbClr val="3D3D3D"/>
              </a:solidFill>
              <a:effectLst/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D3D3D"/>
              </a:solidFill>
              <a:effectLst/>
              <a:latin typeface="Bahnschrift SemiCondensed" panose="020B0502040204020203" pitchFamily="34" charset="0"/>
            </a:endParaRP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Fast Processing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Flexibility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In-memory computation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Real Time Processing 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Fault Tolerance in Spark 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Advance Analytics</a:t>
            </a:r>
            <a:endParaRPr lang="en-US" sz="2000" b="0" i="0" dirty="0">
              <a:solidFill>
                <a:srgbClr val="232F3E"/>
              </a:solidFill>
              <a:effectLst/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32F3E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FE7229C2-9CC7-4A64-A109-9F92F1A7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247" y="5564827"/>
            <a:ext cx="1721225" cy="89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27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VS Apache Hadoop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sz="2000" dirty="0">
              <a:solidFill>
                <a:srgbClr val="3D3D3D"/>
              </a:solidFill>
              <a:latin typeface="Bahnschrift Semi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D3D3D"/>
                </a:solidFill>
                <a:effectLst/>
                <a:latin typeface="Bahnschrif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(ML)</a:t>
            </a:r>
            <a:endParaRPr lang="en-IN" sz="2000" dirty="0">
              <a:solidFill>
                <a:srgbClr val="3D3D3D"/>
              </a:solidFill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Phân biệt Apache Hadoop và Apache Spark | CloudFun">
            <a:extLst>
              <a:ext uri="{FF2B5EF4-FFF2-40B4-BE49-F238E27FC236}">
                <a16:creationId xmlns:a16="http://schemas.microsoft.com/office/drawing/2014/main" id="{D200CD5C-9A88-46FD-B58B-028E51EFE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35" y="2202371"/>
            <a:ext cx="6831105" cy="400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2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Components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The Spark project consists of different types of tightly integrated components. At its core, Spark is a computational engine that can schedule, distribute and monitor multiple applications.</a:t>
            </a:r>
            <a:endParaRPr lang="en-US" sz="2000" b="0" i="0" dirty="0">
              <a:solidFill>
                <a:srgbClr val="232F3E"/>
              </a:solidFill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FE7229C2-9CC7-4A64-A109-9F92F1A7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247" y="5564827"/>
            <a:ext cx="1721225" cy="89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pache Spark Components - Diego Calvo">
            <a:extLst>
              <a:ext uri="{FF2B5EF4-FFF2-40B4-BE49-F238E27FC236}">
                <a16:creationId xmlns:a16="http://schemas.microsoft.com/office/drawing/2014/main" id="{34509A81-A57D-4EEC-8788-3FC6EEDF9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5" y="3041059"/>
            <a:ext cx="6409570" cy="252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35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96AC7D-C08B-4B3F-B0E5-65BF9ADEE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" t="5978" r="5354" b="5713"/>
          <a:stretch/>
        </p:blipFill>
        <p:spPr>
          <a:xfrm>
            <a:off x="963707" y="3925327"/>
            <a:ext cx="5432612" cy="21669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Spark Architecture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FE7229C2-9CC7-4A64-A109-9F92F1A7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247" y="5564827"/>
            <a:ext cx="1721225" cy="89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F6B791-3A8E-4A8A-89C3-3B7B12FF31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3" t="12544" r="6067" b="9489"/>
          <a:stretch/>
        </p:blipFill>
        <p:spPr>
          <a:xfrm>
            <a:off x="5195046" y="1859813"/>
            <a:ext cx="6033247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8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0AF5-3E7A-4C4B-B971-9B74C0D5EDA0}"/>
              </a:ext>
            </a:extLst>
          </p:cNvPr>
          <p:cNvSpPr txBox="1"/>
          <p:nvPr/>
        </p:nvSpPr>
        <p:spPr>
          <a:xfrm>
            <a:off x="0" y="51132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RDD - Resilient Distributed Dataset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A4DF-F1EF-4491-8171-46C756BAE508}"/>
              </a:ext>
            </a:extLst>
          </p:cNvPr>
          <p:cNvSpPr txBox="1"/>
          <p:nvPr/>
        </p:nvSpPr>
        <p:spPr>
          <a:xfrm flipH="1">
            <a:off x="0" y="1837748"/>
            <a:ext cx="111700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Resilient Distributed Datasets (RDD) is a fundamental data structure of Spark.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It is an immutable distributed collection of objects. Each RDD is divided into logical partitions, which may be computed on different nodes of the cluster.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32F3E"/>
              </a:solidFill>
              <a:effectLst/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FEATURES:</a:t>
            </a:r>
            <a:endParaRPr lang="en-US" sz="2000" b="0" i="0" dirty="0">
              <a:effectLst/>
              <a:latin typeface="Bahnschrift SemiCondensed" panose="020B05020402040202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Bahnschrift SemiCondensed" panose="020B0502040204020203" pitchFamily="34" charset="0"/>
            </a:endParaRP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Immutable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Performs Lazy Evaluation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In-memory computation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Real Time Processing </a:t>
            </a:r>
          </a:p>
          <a:p>
            <a:pPr marL="1885950" lvl="3" indent="-514350" fontAlgn="base">
              <a:buFont typeface="+mj-lt"/>
              <a:buAutoNum type="romanLcPeriod"/>
            </a:pPr>
            <a:r>
              <a:rPr lang="en-US" dirty="0">
                <a:latin typeface="Bahnschrift SemiCondensed" panose="020B0502040204020203" pitchFamily="34" charset="0"/>
              </a:rPr>
              <a:t>Fault Tolerance in Spark 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FE7229C2-9CC7-4A64-A109-9F92F1A7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247" y="5564827"/>
            <a:ext cx="1721225" cy="89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83FE85-69DD-4E91-A6BF-5453F943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71" y="3429000"/>
            <a:ext cx="4618120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818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Bahnschrift SemiBold Condensed</vt:lpstr>
      <vt:lpstr>Bahnschrift SemiCondensed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Sardar</dc:creator>
  <cp:lastModifiedBy>Pragya Sardar</cp:lastModifiedBy>
  <cp:revision>2</cp:revision>
  <dcterms:created xsi:type="dcterms:W3CDTF">2022-03-10T01:44:05Z</dcterms:created>
  <dcterms:modified xsi:type="dcterms:W3CDTF">2022-03-10T06:27:45Z</dcterms:modified>
</cp:coreProperties>
</file>