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69" r:id="rId5"/>
    <p:sldId id="307" r:id="rId6"/>
    <p:sldId id="321" r:id="rId7"/>
    <p:sldId id="322" r:id="rId8"/>
    <p:sldId id="324" r:id="rId9"/>
    <p:sldId id="325" r:id="rId10"/>
    <p:sldId id="323" r:id="rId11"/>
    <p:sldId id="326" r:id="rId12"/>
    <p:sldId id="327" r:id="rId13"/>
    <p:sldId id="328" r:id="rId14"/>
    <p:sldId id="291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9682-8B7C-4C6C-A7B9-D897D148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152B4-4D09-43BB-99E5-51A791EF7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08BE-87F7-4E48-A2E0-0B0103C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B9DB-E323-46FC-9D92-BC4B0FC4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25AE-3178-4FC1-9FAC-97300091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749F-5B5C-4EDC-A5AA-F9B59B2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78DD-7588-41A3-9BF5-A481404A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858D-008E-48D7-89D8-21638E4D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F9AB-842A-4678-87FA-74CE86E4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5025-AECF-4023-A93E-2B853A79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E89A4-8175-4C19-AC39-4FBA54124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D127C-8D98-4957-BBBA-EFC198263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3064-42EA-44E4-9E7D-90BB96D8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14F1-9376-4EBC-B917-86308227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C371-5AD0-4B4E-93ED-39846D7B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A096-AAC1-4D1F-929B-020497A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58B3-FEE3-4814-B67D-6D2F7E8D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1F63-6B16-4EAA-9A99-CD28DF4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B90E-6D37-4A84-8620-DD0AA7E0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3373-1667-4B43-A357-389B4ED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C0DC-951D-4526-B842-6F8CAD46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73306-F420-4DC9-8403-261BB20A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2EAD-E624-45B4-A931-660DD6B2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F885-06A6-4CE5-A9BF-D187C7C7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2A3BD-43CD-4DA7-A878-AE55674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EA71-3C71-4003-B4D3-B47FD1A2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0B8E-CE89-41D5-973E-2871C9954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0ED44-8C88-49A9-857D-16E38D12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A801-CCD9-4521-83E9-030D5533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F7DD-39FF-41CD-9FC8-AC6D022E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160A-7CAF-4495-B8B7-283CC204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B07C-BD65-4397-A574-91B7595A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CBE1-A6AE-4028-B110-4385E696A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35C2-5739-4A55-8001-91BC7196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AA1C-A889-43BD-A669-2D51C904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DEB7-D734-4E21-816B-AA0398C53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536F-8128-42C9-B079-E98D098C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3B263-51B1-4701-BD06-942E453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BCABF-84CC-4CA4-A6F4-EAB84DF1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D4AA-D504-4AE1-92C4-23B27DB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FA35-46DE-4D8D-B4BE-33193AA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A128-3634-4EA4-9347-F94EE91C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AD71-B3DE-4A24-ADFE-C8DCFD8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0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59AC8-7CC8-4748-B85D-3B918082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595DF-B3EB-40B0-A169-2208BD26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E56D-DA45-4466-B0B9-DBD3D96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59AF-34F3-4543-8A94-E17CAF82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142E-39C7-4725-957A-B6966467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CE90-ECA7-4225-9F02-BF93A8EC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833A9-409C-4E0F-AFC5-53E6CDA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A9DE7-2207-4E67-AE2E-881EFA4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171F-CCF6-4BD0-847D-D45B1828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0CE-F4E0-4488-9995-4D6EAAE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4DCF3-8CA5-4BE8-A8E5-30C6CD86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BD05-A9CA-4419-B62B-7AB6BC73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B298-E673-4811-BC8C-838AF0E3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F40E5-A79B-425A-ABC2-05208148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42101-0EB6-481E-ACA6-848BB71C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73A77-9E2C-4F1A-95BA-892EC937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70A1-DE63-4A5F-8389-740FF18A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329F-AF77-4D80-9B47-0FE93AF0B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4A7B-1E33-4F6F-891F-18849D3B6711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948C-4D55-4995-BA5F-43A728769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0DC4-F9A2-4FD5-B4E2-C9F83B1B0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679F-5761-4603-B435-A649E1BDE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6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24A285-053E-4E01-BE69-A33349DE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2" y="416297"/>
            <a:ext cx="3658952" cy="9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B7492-ADCA-4C06-A837-6F4D8EE9BBD2}"/>
              </a:ext>
            </a:extLst>
          </p:cNvPr>
          <p:cNvSpPr txBox="1"/>
          <p:nvPr/>
        </p:nvSpPr>
        <p:spPr>
          <a:xfrm flipH="1">
            <a:off x="-3" y="1590518"/>
            <a:ext cx="12192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- II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4439-DC99-4A82-97D1-5D7F16F82B4E}"/>
              </a:ext>
            </a:extLst>
          </p:cNvPr>
          <p:cNvSpPr txBox="1"/>
          <p:nvPr/>
        </p:nvSpPr>
        <p:spPr>
          <a:xfrm flipH="1">
            <a:off x="0" y="2909869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Department of Computer Science and Engineering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7C6B8-1F4D-4775-AEBC-DAD8273C224A}"/>
              </a:ext>
            </a:extLst>
          </p:cNvPr>
          <p:cNvSpPr txBox="1"/>
          <p:nvPr/>
        </p:nvSpPr>
        <p:spPr>
          <a:xfrm>
            <a:off x="0" y="556708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Submitted To: 									Submitted By:</a:t>
            </a:r>
          </a:p>
          <a:p>
            <a:r>
              <a:rPr lang="en-US" dirty="0"/>
              <a:t>     Dr. Kailash </a:t>
            </a:r>
            <a:r>
              <a:rPr lang="en-US" dirty="0" err="1"/>
              <a:t>Bandhu</a:t>
            </a:r>
            <a:r>
              <a:rPr lang="en-US" dirty="0"/>
              <a:t>									Pragya Sardar </a:t>
            </a:r>
          </a:p>
          <a:p>
            <a:r>
              <a:rPr lang="en-US" dirty="0"/>
              <a:t>     Mr. Binod K Mishra									EN18CS301171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A83E6-98D6-45CD-980C-723FC228E2F4}"/>
              </a:ext>
            </a:extLst>
          </p:cNvPr>
          <p:cNvSpPr txBox="1"/>
          <p:nvPr/>
        </p:nvSpPr>
        <p:spPr>
          <a:xfrm>
            <a:off x="-3" y="3671133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OFF - CAMPUS Internship</a:t>
            </a:r>
          </a:p>
          <a:p>
            <a:pPr algn="ctr"/>
            <a:r>
              <a:rPr lang="en-US" sz="2000" b="1" dirty="0"/>
              <a:t>from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“ 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RWS Moravia India Private Limited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”</a:t>
            </a:r>
            <a:endParaRPr lang="en-IN" sz="3200" b="1" dirty="0">
              <a:solidFill>
                <a:srgbClr val="0070C0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1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Graph - Example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E9C2B-F6F6-4FAD-802C-C77B7722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0684" y="2632581"/>
            <a:ext cx="3975128" cy="2213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370A8C-1C6F-4F37-9782-AB61CB28E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759" y="2149021"/>
            <a:ext cx="6842049" cy="31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Operators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E56BE-3979-454B-86A1-A21119FCFE0F}"/>
              </a:ext>
            </a:extLst>
          </p:cNvPr>
          <p:cNvSpPr txBox="1"/>
          <p:nvPr/>
        </p:nvSpPr>
        <p:spPr>
          <a:xfrm flipH="1">
            <a:off x="0" y="1760187"/>
            <a:ext cx="1117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The property graphs also have a collection of basic operators that take user defined functions and produce new graphs with transformed properties and structure</a:t>
            </a:r>
            <a:r>
              <a:rPr lang="en-US" sz="2000" dirty="0"/>
              <a:t>. </a:t>
            </a: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PROPERTY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548D10-ED4E-42BE-B028-DA5C2D99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91" y="3574924"/>
            <a:ext cx="7240535" cy="13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Operators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E56BE-3979-454B-86A1-A21119FCFE0F}"/>
              </a:ext>
            </a:extLst>
          </p:cNvPr>
          <p:cNvSpPr txBox="1"/>
          <p:nvPr/>
        </p:nvSpPr>
        <p:spPr>
          <a:xfrm flipH="1">
            <a:off x="0" y="1760187"/>
            <a:ext cx="11170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AutoNum type="arabicParenR" startAt="2"/>
            </a:pPr>
            <a:r>
              <a:rPr lang="en-IN" sz="2000" dirty="0">
                <a:latin typeface="Bahnschrift SemiCondensed" panose="020B0502040204020203" pitchFamily="34" charset="0"/>
              </a:rPr>
              <a:t>STRUCTURAL OPERATORS</a:t>
            </a: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endParaRPr lang="en-IN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AutoNum type="arabicParenR" startAt="2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JOIN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87608-4874-4C4D-8EB2-4306BA1E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80" y="2271800"/>
            <a:ext cx="6594832" cy="1508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D576-111C-480D-826E-AFF25EEA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80" y="4392892"/>
            <a:ext cx="8445699" cy="1388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11483-DCE5-40A1-8829-6ED79E6C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48" y="1503598"/>
            <a:ext cx="9060104" cy="50915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47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BEDC-769D-4C66-8AEB-BD7A8681189F}"/>
              </a:ext>
            </a:extLst>
          </p:cNvPr>
          <p:cNvSpPr txBox="1"/>
          <p:nvPr/>
        </p:nvSpPr>
        <p:spPr>
          <a:xfrm>
            <a:off x="0" y="27057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5E037-6181-4A67-B9A0-BCD27F3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158753"/>
            <a:ext cx="11421036" cy="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BEDC-769D-4C66-8AEB-BD7A8681189F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5E037-6181-4A67-B9A0-BCD27F3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158753"/>
            <a:ext cx="11421036" cy="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BF93-E3FB-43CC-8E1C-B41A4FD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56" y="0"/>
            <a:ext cx="77084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D2BFA-EAFF-4D16-A27A-9A202EAE94D4}"/>
              </a:ext>
            </a:extLst>
          </p:cNvPr>
          <p:cNvSpPr txBox="1"/>
          <p:nvPr/>
        </p:nvSpPr>
        <p:spPr>
          <a:xfrm>
            <a:off x="0" y="2967335"/>
            <a:ext cx="428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Letter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2A89F-AF96-4148-ACF1-C3A2B6C02B9D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38E00-3209-451F-B58B-6F6461B5A7DB}"/>
              </a:ext>
            </a:extLst>
          </p:cNvPr>
          <p:cNvSpPr txBox="1"/>
          <p:nvPr/>
        </p:nvSpPr>
        <p:spPr>
          <a:xfrm flipH="1">
            <a:off x="1" y="2316542"/>
            <a:ext cx="12191999" cy="377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Company Profile		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- </a:t>
            </a:r>
            <a:r>
              <a:rPr lang="en-US" b="1" dirty="0" err="1">
                <a:latin typeface="Bahnschrift SemiCondensed" panose="020B0502040204020203" pitchFamily="34" charset="0"/>
              </a:rPr>
              <a:t>GraphX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The Property Graph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Property Graph Example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Bahnschrift SemiCondensed" panose="020B0502040204020203" pitchFamily="34" charset="0"/>
              </a:rPr>
              <a:t>GraphX</a:t>
            </a:r>
            <a:r>
              <a:rPr lang="en-US" b="1" dirty="0">
                <a:latin typeface="Bahnschrift SemiCondensed" panose="020B0502040204020203" pitchFamily="34" charset="0"/>
              </a:rPr>
              <a:t> Operators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Spark </a:t>
            </a:r>
            <a:r>
              <a:rPr lang="en-US" b="1" dirty="0" err="1">
                <a:latin typeface="Bahnschrift SemiCondensed" panose="020B0502040204020203" pitchFamily="34" charset="0"/>
              </a:rPr>
              <a:t>GraphX</a:t>
            </a:r>
            <a:r>
              <a:rPr lang="en-US" b="1" dirty="0">
                <a:latin typeface="Bahnschrift SemiCondensed" panose="020B0502040204020203" pitchFamily="34" charset="0"/>
              </a:rPr>
              <a:t> Implementation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Project Description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RWS MORAVIA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 is a leading globalization solutions provider, enabling companies in the IT, consumer electronics, retail, media and entertainment, and travel and hospitality industries to enter global markets with high-quality multilingual products and services.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Moravia’s solutions include localization, testing, content creation, machine translation implementations, technology consulting, and global digital marketing services. 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Website :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https://www.rws.com/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Sign In">
            <a:extLst>
              <a:ext uri="{FF2B5EF4-FFF2-40B4-BE49-F238E27FC236}">
                <a16:creationId xmlns:a16="http://schemas.microsoft.com/office/drawing/2014/main" id="{EC7AE683-7765-4EBF-B4FB-C871EACFD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 r="23268" b="21261"/>
          <a:stretch/>
        </p:blipFill>
        <p:spPr bwMode="auto">
          <a:xfrm>
            <a:off x="9398934" y="5910880"/>
            <a:ext cx="247033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Apache Spark is an open-source, distributed processing system used for big data workloads.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It provides development APIs in Java, Scala, Python and R, and supports code reuse across multiple workloads—batch processing, interactive queries, real-time analytics, machine learning, and graph processing.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32F3E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D3D3D"/>
                </a:solidFill>
                <a:latin typeface="Bahnschrift SemiCondensed" panose="020B0502040204020203" pitchFamily="34" charset="0"/>
              </a:rPr>
              <a:t>FEATURES:</a:t>
            </a:r>
            <a:endParaRPr lang="en-US" sz="20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Fast Processing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Flexibility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In-memory computation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Real Time Processing 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Fault Tolerance in Spark 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Advance Analytics</a:t>
            </a: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32F3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7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-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1E2F7-38C1-4DBC-BA23-39C00369A9B0}"/>
              </a:ext>
            </a:extLst>
          </p:cNvPr>
          <p:cNvSpPr txBox="1"/>
          <p:nvPr/>
        </p:nvSpPr>
        <p:spPr>
          <a:xfrm flipH="1">
            <a:off x="0" y="1760187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is a new component in Spark for graphs and graph-parallel computation.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At a high level,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extends the Spark RDD by introducing a new Graph abstraction: a directed multigraph with properties attached to each vertex and edge.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To support graph computation,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exposes a set of fundamental operators (e.g., subgraph, </a:t>
            </a:r>
            <a:r>
              <a:rPr lang="en-US" sz="2000" dirty="0" err="1">
                <a:latin typeface="Bahnschrift SemiCondensed" panose="020B0502040204020203" pitchFamily="34" charset="0"/>
              </a:rPr>
              <a:t>joinVertices</a:t>
            </a:r>
            <a:r>
              <a:rPr lang="en-US" sz="2000" dirty="0">
                <a:latin typeface="Bahnschrift SemiCondensed" panose="020B0502040204020203" pitchFamily="34" charset="0"/>
              </a:rPr>
              <a:t>, and </a:t>
            </a:r>
            <a:r>
              <a:rPr lang="en-US" sz="2000" dirty="0" err="1">
                <a:latin typeface="Bahnschrift SemiCondensed" panose="020B0502040204020203" pitchFamily="34" charset="0"/>
              </a:rPr>
              <a:t>aggregateMessages</a:t>
            </a:r>
            <a:r>
              <a:rPr lang="en-US" sz="2000" dirty="0">
                <a:latin typeface="Bahnschrift SemiCondensed" panose="020B0502040204020203" pitchFamily="34" charset="0"/>
              </a:rPr>
              <a:t>) as well as an optimized variant of the Pregel API. In addition,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includes a growing collection of graph algorithms and builders to simplify graph analytics tasks.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09D33-8DFF-417E-8FF4-CF576BD6A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A67B0-402D-4D0A-ADFF-98C24536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33" y="2578161"/>
            <a:ext cx="8985108" cy="1475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E56BE-3979-454B-86A1-A21119FCFE0F}"/>
              </a:ext>
            </a:extLst>
          </p:cNvPr>
          <p:cNvSpPr txBox="1"/>
          <p:nvPr/>
        </p:nvSpPr>
        <p:spPr>
          <a:xfrm flipH="1">
            <a:off x="0" y="1760187"/>
            <a:ext cx="1117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To get started you first need to import Spark and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into your project, as follows:</a:t>
            </a: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Graph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E56BE-3979-454B-86A1-A21119FCFE0F}"/>
              </a:ext>
            </a:extLst>
          </p:cNvPr>
          <p:cNvSpPr txBox="1"/>
          <p:nvPr/>
        </p:nvSpPr>
        <p:spPr>
          <a:xfrm flipH="1">
            <a:off x="0" y="1760187"/>
            <a:ext cx="11170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The property graph is a directed multigraph with user defined objects attached to each vertex and edge.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Each vertex is keyed by a unique 64-bit long identifier (</a:t>
            </a:r>
            <a:r>
              <a:rPr lang="en-US" sz="2000" dirty="0" err="1">
                <a:latin typeface="Bahnschrift SemiCondensed" panose="020B0502040204020203" pitchFamily="34" charset="0"/>
              </a:rPr>
              <a:t>VertexId</a:t>
            </a:r>
            <a:r>
              <a:rPr lang="en-US" sz="2000" dirty="0">
                <a:latin typeface="Bahnschrift SemiCondensed" panose="020B0502040204020203" pitchFamily="34" charset="0"/>
              </a:rPr>
              <a:t>).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does not impose any ordering constraints on the vertex identifiers. Similarly, edges have corresponding source and destination vertex identifiers.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The classes </a:t>
            </a:r>
            <a:r>
              <a:rPr lang="en-US" sz="2000" dirty="0" err="1">
                <a:latin typeface="Bahnschrift SemiCondensed" panose="020B0502040204020203" pitchFamily="34" charset="0"/>
              </a:rPr>
              <a:t>VertexRDD</a:t>
            </a:r>
            <a:r>
              <a:rPr lang="en-US" sz="2000" dirty="0">
                <a:latin typeface="Bahnschrift SemiCondensed" panose="020B0502040204020203" pitchFamily="34" charset="0"/>
              </a:rPr>
              <a:t>[VD] and </a:t>
            </a:r>
            <a:r>
              <a:rPr lang="en-US" sz="2000" dirty="0" err="1">
                <a:latin typeface="Bahnschrift SemiCondensed" panose="020B0502040204020203" pitchFamily="34" charset="0"/>
              </a:rPr>
              <a:t>EdgeRDD</a:t>
            </a:r>
            <a:r>
              <a:rPr lang="en-US" sz="2000" dirty="0">
                <a:latin typeface="Bahnschrift SemiCondensed" panose="020B0502040204020203" pitchFamily="34" charset="0"/>
              </a:rPr>
              <a:t>[ED] extend and are optimized versions of RDD[(</a:t>
            </a:r>
            <a:r>
              <a:rPr lang="en-US" sz="2000" dirty="0" err="1">
                <a:latin typeface="Bahnschrift SemiCondensed" panose="020B0502040204020203" pitchFamily="34" charset="0"/>
              </a:rPr>
              <a:t>VertexId</a:t>
            </a:r>
            <a:r>
              <a:rPr lang="en-US" sz="2000" dirty="0">
                <a:latin typeface="Bahnschrift SemiCondensed" panose="020B0502040204020203" pitchFamily="34" charset="0"/>
              </a:rPr>
              <a:t>, VD)] and RDD[Edge[ED]] respectively.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6C5DC-DDE0-4060-84D2-32D598DA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57" y="4930286"/>
            <a:ext cx="6646065" cy="13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418DE-C51A-4078-9483-E00574A16FBD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Graph - Example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F0AE4-C126-4107-A411-B12C3C3EE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E9C2B-F6F6-4FAD-802C-C77B7722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3469" y="2080764"/>
            <a:ext cx="4209391" cy="2344213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CCF07-7593-489F-A3FA-81A704D2D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55068"/>
              </p:ext>
            </p:extLst>
          </p:nvPr>
        </p:nvGraphicFramePr>
        <p:xfrm>
          <a:off x="902876" y="4241927"/>
          <a:ext cx="4521291" cy="195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6">
                  <a:extLst>
                    <a:ext uri="{9D8B030D-6E8A-4147-A177-3AD203B41FA5}">
                      <a16:colId xmlns:a16="http://schemas.microsoft.com/office/drawing/2014/main" val="2865049529"/>
                    </a:ext>
                  </a:extLst>
                </a:gridCol>
                <a:gridCol w="1138799">
                  <a:extLst>
                    <a:ext uri="{9D8B030D-6E8A-4147-A177-3AD203B41FA5}">
                      <a16:colId xmlns:a16="http://schemas.microsoft.com/office/drawing/2014/main" val="3635720455"/>
                    </a:ext>
                  </a:extLst>
                </a:gridCol>
                <a:gridCol w="2275766">
                  <a:extLst>
                    <a:ext uri="{9D8B030D-6E8A-4147-A177-3AD203B41FA5}">
                      <a16:colId xmlns:a16="http://schemas.microsoft.com/office/drawing/2014/main" val="27089915"/>
                    </a:ext>
                  </a:extLst>
                </a:gridCol>
              </a:tblGrid>
              <a:tr h="39165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DstID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Property 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5577"/>
                  </a:ext>
                </a:extLst>
              </a:tr>
              <a:tr h="3916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Academic Advisor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58995"/>
                  </a:ext>
                </a:extLst>
              </a:tr>
              <a:tr h="3916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Heath 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33637"/>
                  </a:ext>
                </a:extLst>
              </a:tr>
              <a:tr h="3916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4479"/>
                  </a:ext>
                </a:extLst>
              </a:tr>
              <a:tr h="3916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Academic 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38710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368A263-49FB-4710-9A1A-064185DD2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74476"/>
              </p:ext>
            </p:extLst>
          </p:nvPr>
        </p:nvGraphicFramePr>
        <p:xfrm>
          <a:off x="923826" y="1754027"/>
          <a:ext cx="37403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99">
                  <a:extLst>
                    <a:ext uri="{9D8B030D-6E8A-4147-A177-3AD203B41FA5}">
                      <a16:colId xmlns:a16="http://schemas.microsoft.com/office/drawing/2014/main" val="1204463196"/>
                    </a:ext>
                  </a:extLst>
                </a:gridCol>
                <a:gridCol w="2439447">
                  <a:extLst>
                    <a:ext uri="{9D8B030D-6E8A-4147-A177-3AD203B41FA5}">
                      <a16:colId xmlns:a16="http://schemas.microsoft.com/office/drawing/2014/main" val="3477569650"/>
                    </a:ext>
                  </a:extLst>
                </a:gridCol>
              </a:tblGrid>
              <a:tr h="3161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Property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47111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(Thomas, Professor)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93080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(Frank, Professor)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49966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(Jenny, Student)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88153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(Bob, Doctor)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1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SemiBold Condensed</vt:lpstr>
      <vt:lpstr>Bahnschrift SemiCondensed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Sardar</dc:creator>
  <cp:lastModifiedBy>Pragya Sardar</cp:lastModifiedBy>
  <cp:revision>3</cp:revision>
  <dcterms:created xsi:type="dcterms:W3CDTF">2022-03-23T17:42:29Z</dcterms:created>
  <dcterms:modified xsi:type="dcterms:W3CDTF">2022-03-23T21:02:42Z</dcterms:modified>
</cp:coreProperties>
</file>