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7" r:id="rId3"/>
    <p:sldId id="298" r:id="rId4"/>
    <p:sldId id="269" r:id="rId5"/>
    <p:sldId id="331" r:id="rId6"/>
    <p:sldId id="333" r:id="rId7"/>
    <p:sldId id="332" r:id="rId8"/>
    <p:sldId id="334" r:id="rId9"/>
    <p:sldId id="339" r:id="rId10"/>
    <p:sldId id="335" r:id="rId11"/>
    <p:sldId id="338" r:id="rId12"/>
    <p:sldId id="337" r:id="rId13"/>
    <p:sldId id="3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DF66-EB97-4ED5-AB21-CD919C937A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6E68A4-E9F4-42C9-A5B2-D0CECA28B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A2A5D8-D53D-4F65-A800-FB30B1898D30}"/>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2A181AC4-B7C6-4DB4-947A-46E5D2F07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1C680-69B9-4DE4-82F3-DDE8733B554D}"/>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202964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9AB-3F24-4040-9AF3-888ABC7A11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A66AB-430A-47B7-A6F0-3DD4A23A75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C795B-2370-4646-A93F-9E718CDBD422}"/>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C287308D-BFA6-4D02-93AA-449AB71D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A0AE0-FFB7-418A-A1A6-4F969B309C8C}"/>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361211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15FC59-E08B-425B-9BB8-99A1AF65E1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C2C297-091A-4FCC-A9F1-E4ABCA86B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8E2A3-E612-4610-A650-84D6C682A888}"/>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A036C91D-96A0-4853-90B0-31BD2E7E1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149A2-685C-4C73-89DB-B377CF612FA3}"/>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242457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3209-5528-41FB-8BAF-71A1BA154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AC362-9EE5-4B76-8835-04E71C0E7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76AAD-C29F-40F8-A991-EF91986E6C61}"/>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81E5355E-3C0B-478A-9B2D-F4DA5EBCCC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077DA-66EB-4954-81C9-1F24C63F954F}"/>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340437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8484-B449-4DCD-AC12-5DC7907AF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81540A-97E4-4768-B3B1-DA54E62D3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7D30A-B464-4A5C-95A6-6E5CEBD32354}"/>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CD50C3FE-5BDA-4350-AE16-314B439E8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E3D6B-52CF-42F2-B3A8-BAE304EC70E3}"/>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221592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C48A-24D1-4B3E-A110-78A67D5C9C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8737B-EA2C-40FC-9B6C-9012D10B6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0E62F4-60F3-4583-9A71-087FCC2B4A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E39928-BCEE-46F2-A791-78A477C045A5}"/>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6" name="Footer Placeholder 5">
            <a:extLst>
              <a:ext uri="{FF2B5EF4-FFF2-40B4-BE49-F238E27FC236}">
                <a16:creationId xmlns:a16="http://schemas.microsoft.com/office/drawing/2014/main" id="{4593E0DB-8659-466E-8ED1-4C43DF673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7D7FA-9A43-4441-ABC4-FE2D5E34E76C}"/>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362807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6517-A514-4B39-A4F8-1DDBDCFABF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5B995-2530-478A-BAD1-EEA2CCB52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5F9DD-FF81-4891-812D-C3F46D656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A35445-3038-404E-8085-55132FD6B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AB5C0-832E-4762-801E-2F1F78CB7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F1FBF4-683F-44ED-BA6B-498BEB648F22}"/>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8" name="Footer Placeholder 7">
            <a:extLst>
              <a:ext uri="{FF2B5EF4-FFF2-40B4-BE49-F238E27FC236}">
                <a16:creationId xmlns:a16="http://schemas.microsoft.com/office/drawing/2014/main" id="{3147657B-8910-4732-8000-77C695B0FA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0FC98E-91FF-4A58-AA2D-61758994ED0E}"/>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255908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D99-8C08-44BA-B2AA-EA7C695F3B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47BC43-B5D9-4787-9D75-348F953D077B}"/>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4" name="Footer Placeholder 3">
            <a:extLst>
              <a:ext uri="{FF2B5EF4-FFF2-40B4-BE49-F238E27FC236}">
                <a16:creationId xmlns:a16="http://schemas.microsoft.com/office/drawing/2014/main" id="{411F1AA3-8361-4C32-99E5-21F01B6AA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568816-25E8-4C1E-8EF3-DC20F53C4F86}"/>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119606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B903D-B56B-4A98-94AD-56608D223922}"/>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3" name="Footer Placeholder 2">
            <a:extLst>
              <a:ext uri="{FF2B5EF4-FFF2-40B4-BE49-F238E27FC236}">
                <a16:creationId xmlns:a16="http://schemas.microsoft.com/office/drawing/2014/main" id="{16A22A61-5798-4FCB-9D0F-3A9245B66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A908BC-7AF3-4BF5-AF9C-2B3EF58022CB}"/>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198875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E065-162C-45D6-A8A4-27A48C801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745873-C02B-474F-AD75-329C67FE0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82132E-848D-4F9F-B3AF-1D5C60B5C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E56F1-B04B-4577-8D79-7ABB23F70FF7}"/>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6" name="Footer Placeholder 5">
            <a:extLst>
              <a:ext uri="{FF2B5EF4-FFF2-40B4-BE49-F238E27FC236}">
                <a16:creationId xmlns:a16="http://schemas.microsoft.com/office/drawing/2014/main" id="{9F77B2C4-5E02-4698-B531-7E94D2271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8E473-BE2C-4234-A7A6-F80862949599}"/>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92263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72A5-9E6C-42D0-B8D6-EF4B6990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1799A3-AD92-43E0-85BB-6CEF7483B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F26778-0FA4-4AEB-A55D-80FB2A89A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3306D-815D-41EE-86AB-4747468D74B9}"/>
              </a:ext>
            </a:extLst>
          </p:cNvPr>
          <p:cNvSpPr>
            <a:spLocks noGrp="1"/>
          </p:cNvSpPr>
          <p:nvPr>
            <p:ph type="dt" sz="half" idx="10"/>
          </p:nvPr>
        </p:nvSpPr>
        <p:spPr/>
        <p:txBody>
          <a:bodyPr/>
          <a:lstStyle/>
          <a:p>
            <a:fld id="{8D981FDB-BBEB-40EC-B013-19FF0B7D8282}" type="datetimeFigureOut">
              <a:rPr lang="en-IN" smtClean="0"/>
              <a:t>12-04-2022</a:t>
            </a:fld>
            <a:endParaRPr lang="en-IN"/>
          </a:p>
        </p:txBody>
      </p:sp>
      <p:sp>
        <p:nvSpPr>
          <p:cNvPr id="6" name="Footer Placeholder 5">
            <a:extLst>
              <a:ext uri="{FF2B5EF4-FFF2-40B4-BE49-F238E27FC236}">
                <a16:creationId xmlns:a16="http://schemas.microsoft.com/office/drawing/2014/main" id="{49B2806A-9769-49F9-86FE-65A6D9394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70B2C-63F9-4BD2-8BCD-4B570CC2A2A2}"/>
              </a:ext>
            </a:extLst>
          </p:cNvPr>
          <p:cNvSpPr>
            <a:spLocks noGrp="1"/>
          </p:cNvSpPr>
          <p:nvPr>
            <p:ph type="sldNum" sz="quarter" idx="12"/>
          </p:nvPr>
        </p:nvSpPr>
        <p:spPr/>
        <p:txBody>
          <a:bodyPr/>
          <a:lstStyle/>
          <a:p>
            <a:fld id="{CAD0C7EE-47C2-43C3-BE7E-0836B71E90B5}" type="slidenum">
              <a:rPr lang="en-IN" smtClean="0"/>
              <a:t>‹#›</a:t>
            </a:fld>
            <a:endParaRPr lang="en-IN"/>
          </a:p>
        </p:txBody>
      </p:sp>
    </p:spTree>
    <p:extLst>
      <p:ext uri="{BB962C8B-B14F-4D97-AF65-F5344CB8AC3E}">
        <p14:creationId xmlns:p14="http://schemas.microsoft.com/office/powerpoint/2010/main" val="61608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3506A-EE0B-497F-BFB0-EE847B62F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F531B-75F5-4651-B9C1-A8097BBAB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0CFDE-7AD6-4714-910C-2C2982F21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81FDB-BBEB-40EC-B013-19FF0B7D8282}" type="datetimeFigureOut">
              <a:rPr lang="en-IN" smtClean="0"/>
              <a:t>12-04-2022</a:t>
            </a:fld>
            <a:endParaRPr lang="en-IN"/>
          </a:p>
        </p:txBody>
      </p:sp>
      <p:sp>
        <p:nvSpPr>
          <p:cNvPr id="5" name="Footer Placeholder 4">
            <a:extLst>
              <a:ext uri="{FF2B5EF4-FFF2-40B4-BE49-F238E27FC236}">
                <a16:creationId xmlns:a16="http://schemas.microsoft.com/office/drawing/2014/main" id="{EB2B9233-BF9F-4872-A048-BE7E7E171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E08251-AA84-4175-BF5B-A1D43C73B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0C7EE-47C2-43C3-BE7E-0836B71E90B5}" type="slidenum">
              <a:rPr lang="en-IN" smtClean="0"/>
              <a:t>‹#›</a:t>
            </a:fld>
            <a:endParaRPr lang="en-IN"/>
          </a:p>
        </p:txBody>
      </p:sp>
    </p:spTree>
    <p:extLst>
      <p:ext uri="{BB962C8B-B14F-4D97-AF65-F5344CB8AC3E}">
        <p14:creationId xmlns:p14="http://schemas.microsoft.com/office/powerpoint/2010/main" val="307114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B24A285-053E-4E01-BE69-A33349DE3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882" y="416297"/>
            <a:ext cx="3658952" cy="9361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CB7492-ADCA-4C06-A837-6F4D8EE9BBD2}"/>
              </a:ext>
            </a:extLst>
          </p:cNvPr>
          <p:cNvSpPr txBox="1"/>
          <p:nvPr/>
        </p:nvSpPr>
        <p:spPr>
          <a:xfrm flipH="1">
            <a:off x="-3" y="1590518"/>
            <a:ext cx="12192002" cy="1323439"/>
          </a:xfrm>
          <a:prstGeom prst="rect">
            <a:avLst/>
          </a:prstGeom>
          <a:noFill/>
        </p:spPr>
        <p:txBody>
          <a:bodyPr wrap="square" rtlCol="0">
            <a:spAutoFit/>
          </a:bodyPr>
          <a:lstStyle/>
          <a:p>
            <a:pPr algn="ctr"/>
            <a:r>
              <a:rPr lang="en-US" sz="8000" b="1" dirty="0">
                <a:latin typeface="Times New Roman" panose="02020603050405020304" pitchFamily="18" charset="0"/>
                <a:cs typeface="Times New Roman" panose="02020603050405020304" pitchFamily="18" charset="0"/>
              </a:rPr>
              <a:t>Project Work - II</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2E4439-DC99-4A82-97D1-5D7F16F82B4E}"/>
              </a:ext>
            </a:extLst>
          </p:cNvPr>
          <p:cNvSpPr txBox="1"/>
          <p:nvPr/>
        </p:nvSpPr>
        <p:spPr>
          <a:xfrm flipH="1">
            <a:off x="0" y="2909869"/>
            <a:ext cx="12192001" cy="523220"/>
          </a:xfrm>
          <a:prstGeom prst="rect">
            <a:avLst/>
          </a:prstGeom>
          <a:noFill/>
        </p:spPr>
        <p:txBody>
          <a:bodyPr wrap="square" rtlCol="0">
            <a:spAutoFit/>
          </a:bodyPr>
          <a:lstStyle/>
          <a:p>
            <a:pPr algn="ctr"/>
            <a:r>
              <a:rPr lang="en-US" sz="2800" dirty="0"/>
              <a:t>Department of Computer Science and Engineering</a:t>
            </a:r>
            <a:endParaRPr lang="en-IN" sz="2800" dirty="0"/>
          </a:p>
        </p:txBody>
      </p:sp>
      <p:sp>
        <p:nvSpPr>
          <p:cNvPr id="5" name="TextBox 4">
            <a:extLst>
              <a:ext uri="{FF2B5EF4-FFF2-40B4-BE49-F238E27FC236}">
                <a16:creationId xmlns:a16="http://schemas.microsoft.com/office/drawing/2014/main" id="{A187C6B8-1F4D-4775-AEBC-DAD8273C224A}"/>
              </a:ext>
            </a:extLst>
          </p:cNvPr>
          <p:cNvSpPr txBox="1"/>
          <p:nvPr/>
        </p:nvSpPr>
        <p:spPr>
          <a:xfrm>
            <a:off x="0" y="5567082"/>
            <a:ext cx="12192000" cy="954107"/>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    Submitted To: 									Submitted By:</a:t>
            </a:r>
          </a:p>
          <a:p>
            <a:r>
              <a:rPr lang="en-US" dirty="0"/>
              <a:t>     Dr. Kailash </a:t>
            </a:r>
            <a:r>
              <a:rPr lang="en-US" dirty="0" err="1"/>
              <a:t>Bandhu</a:t>
            </a:r>
            <a:r>
              <a:rPr lang="en-US" dirty="0"/>
              <a:t>									Pragya Sardar </a:t>
            </a:r>
          </a:p>
          <a:p>
            <a:r>
              <a:rPr lang="en-US" dirty="0"/>
              <a:t>     Mr. Binod K Mishra									EN18CS301171</a:t>
            </a:r>
            <a:endParaRPr lang="en-IN" dirty="0"/>
          </a:p>
        </p:txBody>
      </p:sp>
      <p:sp>
        <p:nvSpPr>
          <p:cNvPr id="6" name="TextBox 5">
            <a:extLst>
              <a:ext uri="{FF2B5EF4-FFF2-40B4-BE49-F238E27FC236}">
                <a16:creationId xmlns:a16="http://schemas.microsoft.com/office/drawing/2014/main" id="{288A83E6-98D6-45CD-980C-723FC228E2F4}"/>
              </a:ext>
            </a:extLst>
          </p:cNvPr>
          <p:cNvSpPr txBox="1"/>
          <p:nvPr/>
        </p:nvSpPr>
        <p:spPr>
          <a:xfrm>
            <a:off x="-3" y="3671133"/>
            <a:ext cx="12191999" cy="1323439"/>
          </a:xfrm>
          <a:prstGeom prst="rect">
            <a:avLst/>
          </a:prstGeom>
          <a:noFill/>
        </p:spPr>
        <p:txBody>
          <a:bodyPr wrap="square" rtlCol="0">
            <a:spAutoFit/>
          </a:bodyPr>
          <a:lstStyle/>
          <a:p>
            <a:pPr algn="ctr"/>
            <a:r>
              <a:rPr lang="en-US" sz="2800" b="1" dirty="0"/>
              <a:t>OFF - CAMPUS Internship</a:t>
            </a:r>
          </a:p>
          <a:p>
            <a:pPr algn="ctr"/>
            <a:r>
              <a:rPr lang="en-US" sz="2000" b="1" dirty="0"/>
              <a:t>from</a:t>
            </a:r>
          </a:p>
          <a:p>
            <a:pPr algn="ctr"/>
            <a:r>
              <a:rPr lang="en-US" sz="3200" b="1" dirty="0">
                <a:solidFill>
                  <a:srgbClr val="0070C0"/>
                </a:solidFill>
                <a:latin typeface="Bahnschrift SemiBold Condensed" panose="020B0502040204020203" pitchFamily="34" charset="0"/>
                <a:cs typeface="Arial" panose="020B0604020202020204" pitchFamily="34" charset="0"/>
              </a:rPr>
              <a:t>“ </a:t>
            </a:r>
            <a:r>
              <a:rPr lang="en-US" sz="3200" b="1" dirty="0">
                <a:solidFill>
                  <a:srgbClr val="0070C0"/>
                </a:solidFill>
                <a:latin typeface="Bahnschrift SemiBold Condensed" panose="020B0502040204020203" pitchFamily="34" charset="0"/>
              </a:rPr>
              <a:t>RWS Moravia India Private Limited</a:t>
            </a:r>
            <a:r>
              <a:rPr lang="en-US" sz="3200" b="1" dirty="0">
                <a:solidFill>
                  <a:srgbClr val="0070C0"/>
                </a:solidFill>
                <a:latin typeface="Bahnschrift SemiBold Condensed" panose="020B0502040204020203" pitchFamily="34" charset="0"/>
                <a:cs typeface="Arial" panose="020B0604020202020204" pitchFamily="34" charset="0"/>
              </a:rPr>
              <a:t>”</a:t>
            </a:r>
            <a:endParaRPr lang="en-IN" sz="3200" b="1" dirty="0">
              <a:solidFill>
                <a:srgbClr val="0070C0"/>
              </a:solidFill>
              <a:latin typeface="Bahnschrift SemiBold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35059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Algorithms Used</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754874"/>
          </a:xfrm>
          <a:prstGeom prst="rect">
            <a:avLst/>
          </a:prstGeom>
          <a:noFill/>
        </p:spPr>
        <p:txBody>
          <a:bodyPr wrap="square" rtlCol="0">
            <a:spAutoFit/>
          </a:bodyPr>
          <a:lstStyle/>
          <a:p>
            <a:pPr marL="1371600" lvl="2" indent="-457200" algn="just">
              <a:buFont typeface="+mj-lt"/>
              <a:buAutoNum type="arabicPeriod"/>
            </a:pPr>
            <a:r>
              <a:rPr lang="en-US" sz="2000" b="1" dirty="0">
                <a:solidFill>
                  <a:srgbClr val="00000A"/>
                </a:solidFill>
                <a:effectLst/>
                <a:latin typeface="Bahnschrift SemiCondensed" panose="020B0502040204020203" pitchFamily="34" charset="0"/>
                <a:ea typeface="Droid Sans Fallback"/>
              </a:rPr>
              <a:t>JACCARD SIMILARITY: </a:t>
            </a:r>
            <a:r>
              <a:rPr lang="en-IN" sz="2000" spc="25" dirty="0">
                <a:solidFill>
                  <a:srgbClr val="00000A"/>
                </a:solidFill>
                <a:effectLst/>
                <a:latin typeface="Bahnschrift SemiCondensed" panose="020B0502040204020203" pitchFamily="34" charset="0"/>
                <a:ea typeface="Times New Roman" panose="02020603050405020304" pitchFamily="18" charset="0"/>
              </a:rPr>
              <a:t>Jaccard Similarity is used to </a:t>
            </a:r>
            <a:r>
              <a:rPr lang="en-US" sz="2000" spc="25" dirty="0">
                <a:solidFill>
                  <a:srgbClr val="00000A"/>
                </a:solidFill>
                <a:effectLst/>
                <a:latin typeface="Bahnschrift SemiCondensed" panose="020B0502040204020203" pitchFamily="34" charset="0"/>
                <a:ea typeface="Droid Sans Fallback"/>
              </a:rPr>
              <a:t>measures the similarity between two sets of data to see which members are shared and distinct. </a:t>
            </a:r>
          </a:p>
          <a:p>
            <a:pPr marL="1371600" lvl="2" indent="-457200" algn="just">
              <a:buFont typeface="+mj-lt"/>
              <a:buAutoNum type="arabicPeriod"/>
            </a:pPr>
            <a:endParaRPr lang="en-US" sz="2000" b="1" spc="25" dirty="0">
              <a:solidFill>
                <a:srgbClr val="00000A"/>
              </a:solidFill>
              <a:latin typeface="Bahnschrift SemiCondensed" panose="020B0502040204020203" pitchFamily="34" charset="0"/>
              <a:ea typeface="Droid Sans Fallback"/>
            </a:endParaRPr>
          </a:p>
          <a:p>
            <a:pPr marL="1371600" lvl="2" indent="-457200" algn="just">
              <a:buFont typeface="+mj-lt"/>
              <a:buAutoNum type="arabicPeriod"/>
            </a:pPr>
            <a:endParaRPr lang="en-US" sz="2000" b="1" spc="25" dirty="0">
              <a:solidFill>
                <a:srgbClr val="00000A"/>
              </a:solidFill>
              <a:effectLst/>
              <a:latin typeface="Bahnschrift SemiCondensed" panose="020B0502040204020203" pitchFamily="34" charset="0"/>
              <a:ea typeface="Droid Sans Fallback"/>
            </a:endParaRPr>
          </a:p>
          <a:p>
            <a:pPr marL="1371600" lvl="2" indent="-457200" algn="just">
              <a:buFont typeface="+mj-lt"/>
              <a:buAutoNum type="arabicPeriod"/>
            </a:pPr>
            <a:r>
              <a:rPr lang="en-US" sz="2000" b="1" dirty="0">
                <a:solidFill>
                  <a:srgbClr val="00000A"/>
                </a:solidFill>
                <a:effectLst/>
                <a:latin typeface="Bahnschrift SemiCondensed" panose="020B0502040204020203" pitchFamily="34" charset="0"/>
                <a:ea typeface="Droid Sans Fallback"/>
              </a:rPr>
              <a:t>JARO – WINKLER</a:t>
            </a:r>
            <a:r>
              <a:rPr lang="en-IN" sz="2000" b="1" dirty="0">
                <a:solidFill>
                  <a:srgbClr val="00000A"/>
                </a:solidFill>
                <a:latin typeface="Bahnschrift SemiCondensed" panose="020B0502040204020203" pitchFamily="34" charset="0"/>
                <a:ea typeface="Droid Sans Fallback"/>
              </a:rPr>
              <a:t>: </a:t>
            </a:r>
            <a:r>
              <a:rPr lang="en-US" sz="2000" dirty="0">
                <a:solidFill>
                  <a:srgbClr val="00000A"/>
                </a:solidFill>
                <a:effectLst/>
                <a:latin typeface="Bahnschrift SemiCondensed" panose="020B0502040204020203" pitchFamily="34" charset="0"/>
                <a:ea typeface="Droid Sans Fallback"/>
              </a:rPr>
              <a:t>The </a:t>
            </a:r>
            <a:r>
              <a:rPr lang="en-US" sz="2000" spc="-5" dirty="0">
                <a:solidFill>
                  <a:srgbClr val="292929"/>
                </a:solidFill>
                <a:effectLst/>
                <a:latin typeface="Bahnschrift SemiCondensed" panose="020B0502040204020203" pitchFamily="34" charset="0"/>
                <a:ea typeface="Droid Sans Fallback"/>
              </a:rPr>
              <a:t>Jaro - Winkler distance</a:t>
            </a:r>
            <a:r>
              <a:rPr lang="en-US" sz="2000" dirty="0">
                <a:solidFill>
                  <a:srgbClr val="00000A"/>
                </a:solidFill>
                <a:effectLst/>
                <a:latin typeface="Bahnschrift SemiCondensed" panose="020B0502040204020203" pitchFamily="34" charset="0"/>
                <a:ea typeface="Droid Sans Fallback"/>
              </a:rPr>
              <a:t> is a string metric measuring an edit distance between two sequences. </a:t>
            </a:r>
            <a:endParaRPr lang="en-IN" sz="2000" dirty="0">
              <a:solidFill>
                <a:srgbClr val="00000A"/>
              </a:solidFill>
              <a:effectLst/>
              <a:latin typeface="Bahnschrift SemiCondensed" panose="020B0502040204020203" pitchFamily="34" charset="0"/>
              <a:ea typeface="Droid Sans Fallback"/>
            </a:endParaRPr>
          </a:p>
          <a:p>
            <a:pPr marL="457200" algn="just">
              <a:lnSpc>
                <a:spcPct val="115000"/>
              </a:lnSpc>
              <a:spcAft>
                <a:spcPts val="1000"/>
              </a:spcAft>
            </a:pPr>
            <a:endParaRPr lang="en-US" sz="2000" b="1" i="1" dirty="0">
              <a:solidFill>
                <a:srgbClr val="00000A"/>
              </a:solidFill>
              <a:effectLst/>
              <a:latin typeface="Bahnschrift SemiCondensed" panose="020B0502040204020203" pitchFamily="34" charset="0"/>
              <a:ea typeface="Droid Sans Fallback"/>
            </a:endParaRPr>
          </a:p>
          <a:p>
            <a:pPr marL="1714500" lvl="2" indent="-342900" algn="just">
              <a:lnSpc>
                <a:spcPct val="115000"/>
              </a:lnSpc>
              <a:spcAft>
                <a:spcPts val="1000"/>
              </a:spcAf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lower the Jaro - Winkler distance for two strings is, the more similar the strings are. </a:t>
            </a:r>
            <a:endParaRPr lang="en-IN" sz="2000" dirty="0">
              <a:solidFill>
                <a:srgbClr val="00000A"/>
              </a:solidFill>
              <a:latin typeface="Bahnschrift SemiCondensed" panose="020B0502040204020203" pitchFamily="34" charset="0"/>
              <a:ea typeface="Droid Sans Fallback"/>
            </a:endParaRPr>
          </a:p>
          <a:p>
            <a:pPr marL="1714500" lvl="2" indent="-342900" algn="just">
              <a:lnSpc>
                <a:spcPct val="115000"/>
              </a:lnSpc>
              <a:spcAft>
                <a:spcPts val="1000"/>
              </a:spcAf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score is normalized such that 0 means an exact match and 1 means there is no similarity.</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4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249343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Proposed Work</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477875"/>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1: </a:t>
            </a:r>
            <a:r>
              <a:rPr lang="en-US" sz="2000" dirty="0">
                <a:solidFill>
                  <a:srgbClr val="00000A"/>
                </a:solidFill>
                <a:effectLst/>
                <a:latin typeface="Bahnschrift SemiCondensed" panose="020B0502040204020203" pitchFamily="34" charset="0"/>
                <a:ea typeface="Droid Sans Fallback"/>
              </a:rPr>
              <a:t>First step in the DATA MIGRATION project is analysis of the data that is received. This data is first categorized as structured or unstructured data and the whole process is first documented.</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2: </a:t>
            </a:r>
            <a:r>
              <a:rPr lang="en-US" sz="2000" dirty="0">
                <a:solidFill>
                  <a:srgbClr val="00000A"/>
                </a:solidFill>
                <a:effectLst/>
                <a:latin typeface="Bahnschrift SemiCondensed" panose="020B0502040204020203" pitchFamily="34" charset="0"/>
                <a:ea typeface="Droid Sans Fallback"/>
              </a:rPr>
              <a:t>Once the analysis of the data is completed and validated, we extract the useful and meaningful data by cleaning it, that includes removing the blank spaces, extra commas, hyphens, or fixing duplicate, inappropriate or corrupted data.   </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3: </a:t>
            </a:r>
            <a:r>
              <a:rPr lang="en-US" sz="2000" dirty="0">
                <a:solidFill>
                  <a:srgbClr val="00000A"/>
                </a:solidFill>
                <a:effectLst/>
                <a:latin typeface="Bahnschrift SemiCondensed" panose="020B0502040204020203" pitchFamily="34" charset="0"/>
                <a:ea typeface="Droid Sans Fallback"/>
              </a:rPr>
              <a:t>After the validation of the whole cleansing process, next step was to map the records that seemed similar. For comparing the different records, we used 2 algorithms: Jaccard Similarity and Jaro - Winkler. </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01409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Proposed Work (Cont.)</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785652"/>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4: </a:t>
            </a:r>
            <a:r>
              <a:rPr lang="en-US" sz="2000" dirty="0">
                <a:solidFill>
                  <a:srgbClr val="00000A"/>
                </a:solidFill>
                <a:effectLst/>
                <a:latin typeface="Bahnschrift SemiCondensed" panose="020B0502040204020203" pitchFamily="34" charset="0"/>
                <a:ea typeface="Droid Sans Fallback"/>
              </a:rPr>
              <a:t>Next step was to load or migrate the mapped data into the target system for that we then identified which all attributes are necessary for the analysis or deduplication. We created a GLOBAL ENTITY table for that. </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5: </a:t>
            </a:r>
            <a:r>
              <a:rPr lang="en-US" sz="2000" dirty="0">
                <a:solidFill>
                  <a:srgbClr val="00000A"/>
                </a:solidFill>
                <a:effectLst/>
                <a:latin typeface="Bahnschrift SemiCondensed" panose="020B0502040204020203" pitchFamily="34" charset="0"/>
                <a:ea typeface="Droid Sans Fallback"/>
              </a:rPr>
              <a:t>Once the data is loaded into the target system it requires two validations:</a:t>
            </a:r>
            <a:r>
              <a:rPr lang="en-US" sz="2000" b="1" dirty="0">
                <a:solidFill>
                  <a:srgbClr val="00000A"/>
                </a:solidFill>
                <a:effectLst/>
                <a:latin typeface="Bahnschrift SemiCondensed" panose="020B0502040204020203" pitchFamily="34" charset="0"/>
                <a:ea typeface="Droid Sans Fallback"/>
              </a:rPr>
              <a:t> </a:t>
            </a:r>
          </a:p>
          <a:p>
            <a:pPr marL="1371600" lvl="2" indent="-457200" algn="just">
              <a:buFont typeface="Arial" panose="020B0604020202020204" pitchFamily="34" charset="0"/>
              <a:buChar char="•"/>
            </a:pPr>
            <a:endParaRPr lang="en-US" sz="2000" b="1" dirty="0">
              <a:solidFill>
                <a:srgbClr val="00000A"/>
              </a:solidFill>
              <a:effectLst/>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Technical Validation</a:t>
            </a: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Business Validation</a:t>
            </a:r>
            <a:r>
              <a:rPr lang="en-IN" sz="2000" dirty="0">
                <a:solidFill>
                  <a:srgbClr val="00000A"/>
                </a:solidFill>
                <a:latin typeface="Bahnschrift SemiCondensed" panose="020B0502040204020203" pitchFamily="34" charset="0"/>
                <a:ea typeface="Droid Sans Fallback"/>
              </a:rPr>
              <a:t>.</a:t>
            </a: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6: </a:t>
            </a:r>
            <a:r>
              <a:rPr lang="en-US" sz="2000" dirty="0">
                <a:solidFill>
                  <a:srgbClr val="00000A"/>
                </a:solidFill>
                <a:effectLst/>
                <a:latin typeface="Bahnschrift SemiCondensed" panose="020B0502040204020203" pitchFamily="34" charset="0"/>
                <a:ea typeface="Droid Sans Fallback"/>
              </a:rPr>
              <a:t>After all these steps the data gets ready for the business insights.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349911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2BEDC-769D-4C66-8AEB-BD7A8681189F}"/>
              </a:ext>
            </a:extLst>
          </p:cNvPr>
          <p:cNvSpPr txBox="1"/>
          <p:nvPr/>
        </p:nvSpPr>
        <p:spPr>
          <a:xfrm>
            <a:off x="0" y="2705725"/>
            <a:ext cx="12192000" cy="1446550"/>
          </a:xfrm>
          <a:prstGeom prst="rect">
            <a:avLst/>
          </a:prstGeom>
          <a:noFill/>
        </p:spPr>
        <p:txBody>
          <a:bodyPr wrap="square" rtlCol="0">
            <a:spAutoFit/>
          </a:bodyPr>
          <a:lstStyle/>
          <a:p>
            <a:pPr algn="ctr"/>
            <a:r>
              <a:rPr lang="en-US" sz="8800" b="1" dirty="0">
                <a:solidFill>
                  <a:srgbClr val="0070C0"/>
                </a:solidFill>
                <a:latin typeface="Times New Roman" panose="02020603050405020304" pitchFamily="18" charset="0"/>
                <a:cs typeface="Times New Roman" panose="02020603050405020304" pitchFamily="18" charset="0"/>
              </a:rPr>
              <a:t>Thank You!</a:t>
            </a:r>
            <a:endParaRPr lang="en-IN" sz="8800" b="1"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423772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9BF93-E3FB-43CC-8E1C-B41A4FDA2D5B}"/>
              </a:ext>
            </a:extLst>
          </p:cNvPr>
          <p:cNvPicPr>
            <a:picLocks noChangeAspect="1"/>
          </p:cNvPicPr>
          <p:nvPr/>
        </p:nvPicPr>
        <p:blipFill>
          <a:blip r:embed="rId2"/>
          <a:stretch>
            <a:fillRect/>
          </a:stretch>
        </p:blipFill>
        <p:spPr>
          <a:xfrm>
            <a:off x="4284156" y="0"/>
            <a:ext cx="7708484" cy="6858000"/>
          </a:xfrm>
          <a:prstGeom prst="rect">
            <a:avLst/>
          </a:prstGeom>
        </p:spPr>
      </p:pic>
      <p:sp>
        <p:nvSpPr>
          <p:cNvPr id="4" name="TextBox 3">
            <a:extLst>
              <a:ext uri="{FF2B5EF4-FFF2-40B4-BE49-F238E27FC236}">
                <a16:creationId xmlns:a16="http://schemas.microsoft.com/office/drawing/2014/main" id="{431D2BFA-EAFF-4D16-A27A-9A202EAE94D4}"/>
              </a:ext>
            </a:extLst>
          </p:cNvPr>
          <p:cNvSpPr txBox="1"/>
          <p:nvPr/>
        </p:nvSpPr>
        <p:spPr>
          <a:xfrm>
            <a:off x="0" y="2967335"/>
            <a:ext cx="4284156"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Offer Letter</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50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2A89F-AF96-4148-ACF1-C3A2B6C02B9D}"/>
              </a:ext>
            </a:extLst>
          </p:cNvPr>
          <p:cNvSpPr txBox="1"/>
          <p:nvPr/>
        </p:nvSpPr>
        <p:spPr>
          <a:xfrm>
            <a:off x="0" y="447564"/>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Contents</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A38E00-3209-451F-B58B-6F6461B5A7DB}"/>
              </a:ext>
            </a:extLst>
          </p:cNvPr>
          <p:cNvSpPr txBox="1"/>
          <p:nvPr/>
        </p:nvSpPr>
        <p:spPr>
          <a:xfrm flipH="1">
            <a:off x="1" y="1830896"/>
            <a:ext cx="12191999" cy="3775521"/>
          </a:xfrm>
          <a:prstGeom prst="rect">
            <a:avLst/>
          </a:prstGeom>
          <a:noFill/>
        </p:spPr>
        <p:txBody>
          <a:bodyPr wrap="square" rtlCol="0">
            <a:spAutoFit/>
          </a:bodyPr>
          <a:lstStyle/>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Company Profile				</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Data Migration</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Introduction</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Problem Statement</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Objective</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System Requirements</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Algorithms Used</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Proposed Work</a:t>
            </a:r>
          </a:p>
          <a:p>
            <a:pPr marL="1200150" lvl="2" indent="-285750">
              <a:lnSpc>
                <a:spcPct val="150000"/>
              </a:lnSpc>
              <a:buFont typeface="Arial" panose="020B0604020202020204" pitchFamily="34" charset="0"/>
              <a:buChar char="•"/>
            </a:pPr>
            <a:endParaRPr lang="en-US" b="1" dirty="0">
              <a:latin typeface="Bahnschrift SemiCondensed" panose="020B0502040204020203" pitchFamily="34" charset="0"/>
            </a:endParaRPr>
          </a:p>
        </p:txBody>
      </p:sp>
      <p:pic>
        <p:nvPicPr>
          <p:cNvPr id="4" name="Picture 3">
            <a:extLst>
              <a:ext uri="{FF2B5EF4-FFF2-40B4-BE49-F238E27FC236}">
                <a16:creationId xmlns:a16="http://schemas.microsoft.com/office/drawing/2014/main" id="{ED7BD025-9A94-4F07-98C9-40EE00A0DB40}"/>
              </a:ext>
            </a:extLst>
          </p:cNvPr>
          <p:cNvPicPr>
            <a:picLocks noChangeAspect="1"/>
          </p:cNvPicPr>
          <p:nvPr/>
        </p:nvPicPr>
        <p:blipFill>
          <a:blip r:embed="rId2"/>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366243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815788"/>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About RWS MORAVIA</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2253246"/>
            <a:ext cx="11170025" cy="2862322"/>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0" i="0" dirty="0">
                <a:solidFill>
                  <a:srgbClr val="000000"/>
                </a:solidFill>
                <a:effectLst/>
                <a:latin typeface="Bahnschrift SemiCondensed" panose="020B0502040204020203" pitchFamily="34" charset="0"/>
              </a:rPr>
              <a:t>RWS Moravia is a leading globalization solutions provider, enabling companies in the IT, consumer electronics, retail, media and entertainment, and travel and hospitality industries to enter global markets with high-quality multilingual products and services. </a:t>
            </a:r>
          </a:p>
          <a:p>
            <a:pPr marL="1371600" lvl="2" indent="-457200" algn="just">
              <a:buFont typeface="Arial" panose="020B0604020202020204" pitchFamily="34" charset="0"/>
              <a:buChar char="•"/>
            </a:pPr>
            <a:endParaRPr lang="en-US" sz="2000" dirty="0">
              <a:solidFill>
                <a:srgbClr val="000000"/>
              </a:solidFill>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solidFill>
                  <a:srgbClr val="000000"/>
                </a:solidFill>
                <a:effectLst/>
                <a:latin typeface="Bahnschrift SemiCondensed" panose="020B0502040204020203" pitchFamily="34" charset="0"/>
              </a:rPr>
              <a:t>RWS Moravia’s solutions include localization, testing, content creation, machine translation implementations, technology consulting, and global digital marketing services. </a:t>
            </a:r>
          </a:p>
          <a:p>
            <a:pPr marL="1371600" lvl="2" indent="-457200" algn="just">
              <a:buFont typeface="Arial" panose="020B0604020202020204" pitchFamily="34" charset="0"/>
              <a:buChar char="•"/>
            </a:pPr>
            <a:endParaRPr lang="en-US" sz="2000" dirty="0">
              <a:solidFill>
                <a:srgbClr val="000000"/>
              </a:solidFill>
              <a:latin typeface="Bahnschrift SemiCondensed" panose="020B0502040204020203" pitchFamily="34" charset="0"/>
              <a:ea typeface="+mn-lt"/>
              <a:cs typeface="+mn-lt"/>
            </a:endParaRPr>
          </a:p>
          <a:p>
            <a:pPr marL="1371600" lvl="2" indent="-457200" algn="just">
              <a:buFont typeface="Arial" panose="020B0604020202020204" pitchFamily="34" charset="0"/>
              <a:buChar char="•"/>
            </a:pPr>
            <a:r>
              <a:rPr lang="en-US" sz="2000" dirty="0">
                <a:solidFill>
                  <a:srgbClr val="000000"/>
                </a:solidFill>
                <a:latin typeface="Bahnschrift SemiCondensed" panose="020B0502040204020203" pitchFamily="34" charset="0"/>
                <a:ea typeface="+mn-lt"/>
                <a:cs typeface="+mn-lt"/>
              </a:rPr>
              <a:t>Website : </a:t>
            </a:r>
            <a:r>
              <a:rPr lang="en-US" sz="1600" u="sng" dirty="0">
                <a:solidFill>
                  <a:schemeClr val="accent1">
                    <a:lumMod val="75000"/>
                  </a:schemeClr>
                </a:solidFill>
                <a:latin typeface="Bahnschrift SemiCondensed" panose="020B0502040204020203" pitchFamily="34" charset="0"/>
                <a:ea typeface="+mn-lt"/>
                <a:cs typeface="+mn-lt"/>
              </a:rPr>
              <a:t>https://www.rws.com/</a:t>
            </a:r>
            <a:endParaRPr lang="en-US" sz="2000" u="sng" dirty="0">
              <a:solidFill>
                <a:schemeClr val="accent1">
                  <a:lumMod val="75000"/>
                </a:schemeClr>
              </a:solidFill>
              <a:latin typeface="Times New Roman"/>
              <a:ea typeface="+mn-lt"/>
              <a:cs typeface="+mn-lt"/>
            </a:endParaRPr>
          </a:p>
          <a:p>
            <a:pPr marL="1371600" lvl="2" indent="-457200" algn="just">
              <a:buFont typeface="Arial" panose="020B0604020202020204" pitchFamily="34" charset="0"/>
              <a:buChar char="•"/>
            </a:pPr>
            <a:endParaRPr lang="en-US" sz="2000" b="1" dirty="0">
              <a:latin typeface="Bahnschrift SemiCondensed" panose="020B0502040204020203" pitchFamily="34" charset="0"/>
            </a:endParaRPr>
          </a:p>
        </p:txBody>
      </p:sp>
      <p:pic>
        <p:nvPicPr>
          <p:cNvPr id="1026" name="Picture 2" descr="Sign In">
            <a:extLst>
              <a:ext uri="{FF2B5EF4-FFF2-40B4-BE49-F238E27FC236}">
                <a16:creationId xmlns:a16="http://schemas.microsoft.com/office/drawing/2014/main" id="{EC7AE683-7765-4EBF-B4FB-C871EACFD9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17" r="23268" b="21261"/>
          <a:stretch/>
        </p:blipFill>
        <p:spPr bwMode="auto">
          <a:xfrm>
            <a:off x="9229248" y="5448970"/>
            <a:ext cx="2470337" cy="8309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330E61-09B9-42F8-9875-043FCB3B4153}"/>
              </a:ext>
            </a:extLst>
          </p:cNvPr>
          <p:cNvPicPr>
            <a:picLocks noChangeAspect="1"/>
          </p:cNvPicPr>
          <p:nvPr/>
        </p:nvPicPr>
        <p:blipFill>
          <a:blip r:embed="rId3"/>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202828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4" name="TextBox 3">
            <a:extLst>
              <a:ext uri="{FF2B5EF4-FFF2-40B4-BE49-F238E27FC236}">
                <a16:creationId xmlns:a16="http://schemas.microsoft.com/office/drawing/2014/main" id="{6A440757-17D8-4F69-98BB-251623C3CA49}"/>
              </a:ext>
            </a:extLst>
          </p:cNvPr>
          <p:cNvSpPr txBox="1"/>
          <p:nvPr/>
        </p:nvSpPr>
        <p:spPr>
          <a:xfrm>
            <a:off x="0" y="815788"/>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Data Migration</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4AD87F-5392-40F1-9C74-E4112EFA6AA2}"/>
              </a:ext>
            </a:extLst>
          </p:cNvPr>
          <p:cNvSpPr txBox="1"/>
          <p:nvPr/>
        </p:nvSpPr>
        <p:spPr>
          <a:xfrm flipH="1">
            <a:off x="0" y="2253246"/>
            <a:ext cx="11170025" cy="1015663"/>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This project involves majorly data extraction, removing redundancy from customer data and entering them in new system after cleansing for business insights as well as to have accurate customer information across whole organization.</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37960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4" name="TextBox 3">
            <a:extLst>
              <a:ext uri="{FF2B5EF4-FFF2-40B4-BE49-F238E27FC236}">
                <a16:creationId xmlns:a16="http://schemas.microsoft.com/office/drawing/2014/main" id="{6A440757-17D8-4F69-98BB-251623C3CA49}"/>
              </a:ext>
            </a:extLst>
          </p:cNvPr>
          <p:cNvSpPr txBox="1"/>
          <p:nvPr/>
        </p:nvSpPr>
        <p:spPr>
          <a:xfrm>
            <a:off x="0" y="403603"/>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Introduction</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4AD87F-5392-40F1-9C74-E4112EFA6AA2}"/>
              </a:ext>
            </a:extLst>
          </p:cNvPr>
          <p:cNvSpPr txBox="1"/>
          <p:nvPr/>
        </p:nvSpPr>
        <p:spPr>
          <a:xfrm flipH="1">
            <a:off x="0" y="1631077"/>
            <a:ext cx="11170025" cy="3785652"/>
          </a:xfrm>
          <a:prstGeom prst="rect">
            <a:avLst/>
          </a:prstGeom>
          <a:noFill/>
        </p:spPr>
        <p:txBody>
          <a:bodyPr wrap="square" rtlCol="0">
            <a:spAutoFit/>
          </a:bodyPr>
          <a:lstStyle/>
          <a:p>
            <a:pPr marL="1371600" lvl="2" indent="-457200" algn="just">
              <a:buFont typeface="Arial" panose="020B0604020202020204" pitchFamily="34" charset="0"/>
              <a:buChar char="•"/>
            </a:pPr>
            <a:r>
              <a:rPr lang="en-IN" sz="2000" dirty="0">
                <a:effectLst/>
                <a:latin typeface="Bahnschrift SemiCondensed" panose="020B0502040204020203" pitchFamily="34" charset="0"/>
                <a:ea typeface="Times New Roman" panose="02020603050405020304" pitchFamily="18" charset="0"/>
              </a:rPr>
              <a:t>A common data quality problem is to have multiple different records that refer to the same entity but no unique identifier that ties these entities together.</a:t>
            </a:r>
          </a:p>
          <a:p>
            <a:pPr marL="1371600" lvl="2" indent="-457200" algn="just">
              <a:buFont typeface="Arial" panose="020B0604020202020204" pitchFamily="34" charset="0"/>
              <a:buChar char="•"/>
            </a:pPr>
            <a:endParaRPr lang="en-IN" sz="2000" dirty="0">
              <a:latin typeface="Bahnschrift SemiCondensed" panose="020B0502040204020203" pitchFamily="34" charset="0"/>
              <a:ea typeface="Times New Roman" panose="02020603050405020304" pitchFamily="18" charset="0"/>
            </a:endParaRPr>
          </a:p>
          <a:p>
            <a:pPr marL="1371600" lvl="2" indent="-457200" algn="just">
              <a:buFont typeface="Arial" panose="020B0604020202020204" pitchFamily="34" charset="0"/>
              <a:buChar char="•"/>
            </a:pPr>
            <a:r>
              <a:rPr lang="en-IN" sz="2000" dirty="0">
                <a:effectLst/>
                <a:latin typeface="Bahnschrift SemiCondensed" panose="020B0502040204020203" pitchFamily="34" charset="0"/>
                <a:ea typeface="Times New Roman" panose="02020603050405020304" pitchFamily="18" charset="0"/>
              </a:rPr>
              <a:t>For instance, customer data may have been entered multiple times in multiple different computer systems, with different spellings of names, different addresses, and other typos. The lack of a unique customer identifier presents challenges at all stages of data analysis - from basic questions such counting the number of unique customers, to feature engineering of customers’ details for machine learning purposes.</a:t>
            </a:r>
          </a:p>
          <a:p>
            <a:pPr marL="1371600" lvl="2" indent="-457200" algn="just">
              <a:buFont typeface="Arial" panose="020B0604020202020204" pitchFamily="34" charset="0"/>
              <a:buChar char="•"/>
            </a:pPr>
            <a:endParaRPr lang="en-IN" sz="2000" dirty="0">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dirty="0">
                <a:effectLst/>
                <a:latin typeface="Bahnschrift SemiCondensed" panose="020B0502040204020203" pitchFamily="34" charset="0"/>
                <a:ea typeface="Droid Sans Fallback"/>
              </a:rPr>
              <a:t>There is a large body of theoretical and empirical work into this problem. The solution usually involves computing a new unique identifier column which allows entities to be linked and grouped, using a process of statistical estimation, machine learning. </a:t>
            </a:r>
            <a:endParaRPr lang="en-IN" sz="2400" dirty="0">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91680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Problem Statement</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1631216"/>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One of the main challenges for the transformation program is to be able to identify, evaluate and process existing Customer Data located in different systems that are also geographically dispersed. The data needs to be identified, quantified, and evaluated for processing. If data is to be transformed this data needs to be extracted, deduplicated and transformed which includes cleansing, matching and merging processes, ready to populate new systems.</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299302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Objective</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170099"/>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data needs to be identified, quantified, and evaluated for processing. If data is to be transformed this data needs to be extracted, deduplicated and transformed which includes cleansing, matching and merging processes, ready to populate new systems.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US"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Record Linkage, Entity Resolution or Entity Matching is a crucial step in data cleaning which aims to find records (i.e., database tuples) that refer to the same real-world entity. Record Linkage is an expensive process that could take many hours or even days. The situation become more complicated especially for large datasets as it compares a pair of records using one or more similarity measures.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423907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System Requirements</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4375557"/>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SOFTWARE REQUIREMENTS</a:t>
            </a:r>
          </a:p>
          <a:p>
            <a:pPr marL="1371600" lvl="2" indent="-457200" algn="just">
              <a:buFont typeface="Arial" panose="020B0604020202020204" pitchFamily="34" charset="0"/>
              <a:buChar char="•"/>
            </a:pPr>
            <a:endParaRPr lang="en-US" sz="2000" b="1" dirty="0">
              <a:solidFill>
                <a:srgbClr val="00000A"/>
              </a:solidFill>
              <a:effectLst/>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Scala IDE</a:t>
            </a: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Apache Spark</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HARDWARE REQUIREMENTS</a:t>
            </a:r>
          </a:p>
          <a:p>
            <a:pPr lvl="2" algn="just"/>
            <a:r>
              <a:rPr lang="en-US" sz="2000" b="1" dirty="0">
                <a:solidFill>
                  <a:srgbClr val="00000A"/>
                </a:solidFill>
                <a:effectLst/>
                <a:latin typeface="Bahnschrift SemiCondensed" panose="020B0502040204020203" pitchFamily="34" charset="0"/>
                <a:ea typeface="Droid Sans Fallback"/>
              </a:rPr>
              <a:t>	</a:t>
            </a:r>
            <a:endParaRPr lang="en-IN" sz="2000" b="1"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RAM – 8.00 GB</a:t>
            </a:r>
            <a:endParaRPr lang="en-IN" sz="2000"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Processor – i5 11</a:t>
            </a:r>
            <a:r>
              <a:rPr lang="en-US" sz="2000" baseline="30000" dirty="0">
                <a:solidFill>
                  <a:srgbClr val="00000A"/>
                </a:solidFill>
                <a:effectLst/>
                <a:latin typeface="Bahnschrift SemiCondensed" panose="020B0502040204020203" pitchFamily="34" charset="0"/>
                <a:ea typeface="Droid Sans Fallback"/>
              </a:rPr>
              <a:t>th</a:t>
            </a:r>
            <a:r>
              <a:rPr lang="en-US" sz="2000" dirty="0">
                <a:solidFill>
                  <a:srgbClr val="00000A"/>
                </a:solidFill>
                <a:effectLst/>
                <a:latin typeface="Bahnschrift SemiCondensed" panose="020B0502040204020203" pitchFamily="34" charset="0"/>
                <a:ea typeface="Droid Sans Fallback"/>
              </a:rPr>
              <a:t> Gen Intel Core Processor</a:t>
            </a:r>
            <a:endParaRPr lang="en-IN" sz="2000"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Hard Drive Space – 1TB 256 GB SSD</a:t>
            </a:r>
            <a:endParaRPr lang="en-IN" sz="2000" dirty="0">
              <a:solidFill>
                <a:srgbClr val="00000A"/>
              </a:solidFill>
              <a:effectLst/>
              <a:latin typeface="Bahnschrift SemiCondensed" panose="020B0502040204020203" pitchFamily="34" charset="0"/>
              <a:ea typeface="Droid Sans Fallback"/>
            </a:endParaRPr>
          </a:p>
          <a:p>
            <a:pPr>
              <a:lnSpc>
                <a:spcPct val="150000"/>
              </a:lnSpc>
              <a:spcAft>
                <a:spcPts val="1000"/>
              </a:spcAft>
              <a:tabLst>
                <a:tab pos="2828925" algn="l"/>
              </a:tabLst>
            </a:pPr>
            <a:r>
              <a:rPr lang="en-US" sz="2000" b="1" dirty="0">
                <a:solidFill>
                  <a:srgbClr val="00000A"/>
                </a:solidFill>
                <a:effectLst/>
                <a:latin typeface="Bahnschrift SemiCondensed" panose="020B0502040204020203" pitchFamily="34" charset="0"/>
                <a:ea typeface="Times New Roman" panose="02020603050405020304" pitchFamily="18" charset="0"/>
              </a:rPr>
              <a:t> </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23741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876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SemiBold Condensed</vt:lpstr>
      <vt:lpstr>Bahnschrift SemiCondensed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Sardar</dc:creator>
  <cp:lastModifiedBy>Pragya Sardar</cp:lastModifiedBy>
  <cp:revision>1</cp:revision>
  <dcterms:created xsi:type="dcterms:W3CDTF">2022-04-11T19:06:13Z</dcterms:created>
  <dcterms:modified xsi:type="dcterms:W3CDTF">2022-04-11T19:42:31Z</dcterms:modified>
</cp:coreProperties>
</file>