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3" r:id="rId4"/>
    <p:sldId id="294" r:id="rId5"/>
    <p:sldId id="295" r:id="rId6"/>
    <p:sldId id="296" r:id="rId7"/>
    <p:sldId id="327" r:id="rId8"/>
    <p:sldId id="297" r:id="rId9"/>
    <p:sldId id="301" r:id="rId10"/>
    <p:sldId id="328" r:id="rId11"/>
    <p:sldId id="329" r:id="rId12"/>
    <p:sldId id="299" r:id="rId13"/>
    <p:sldId id="308" r:id="rId14"/>
    <p:sldId id="311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993300"/>
    <a:srgbClr val="0000FF"/>
    <a:srgbClr val="009644"/>
    <a:srgbClr val="9900FF"/>
    <a:srgbClr val="009900"/>
    <a:srgbClr val="600BB5"/>
    <a:srgbClr val="FF66CC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49C9F-A53D-430E-BB29-58E55C6A89C7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860-6FB4-441A-8C32-4703B299FD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0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9FCB-24BD-4C8E-9302-B20F34874A18}" type="datetimeFigureOut">
              <a:rPr lang="en-IN" smtClean="0"/>
              <a:pPr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31F3-EDED-4323-83EC-E8C38ECED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0350" y="1898282"/>
            <a:ext cx="1156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Handwritten Digit Recognition using Artificial Neural Network</a:t>
            </a:r>
            <a:endParaRPr lang="en-IN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237" y="3196697"/>
            <a:ext cx="6096000" cy="20774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By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Kumari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Pooja &amp; Pragya Shah</a:t>
            </a:r>
          </a:p>
          <a:p>
            <a:pPr algn="ctr">
              <a:lnSpc>
                <a:spcPct val="150000"/>
              </a:lnSpc>
            </a:pPr>
            <a:endParaRPr lang="en-IN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IN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Under the guidance of</a:t>
            </a:r>
            <a:endParaRPr lang="en-IN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Times New Roman"/>
            </a:endParaRPr>
          </a:p>
          <a:p>
            <a:pPr algn="ctr">
              <a:lnSpc>
                <a:spcPct val="150000"/>
              </a:lnSpc>
            </a:pPr>
            <a:endParaRPr lang="en-IN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Dr.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Mishra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898043-A852-42C4-B6B7-277C48E8048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378760" y="266760"/>
            <a:ext cx="1388880" cy="1388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82511"/>
      </p:ext>
    </p:extLst>
  </p:cSld>
  <p:clrMapOvr>
    <a:masterClrMapping/>
  </p:clrMapOvr>
  <p:transition spd="slow" advTm="5938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Handwritten Digits Recognition Algorithm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0DCA86-4E41-4167-981A-4A830081AB80}"/>
              </a:ext>
            </a:extLst>
          </p:cNvPr>
          <p:cNvSpPr txBox="1"/>
          <p:nvPr/>
        </p:nvSpPr>
        <p:spPr>
          <a:xfrm>
            <a:off x="396689" y="896226"/>
            <a:ext cx="11361107" cy="607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Implemetation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and biases are initialized using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from normal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propagation using sigmoid as an activation function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propagation to calculate error in weights and biases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weights and biases using mini-batch gradient descent learning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training and testing data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the network is to be trained,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length and learning rate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batch-wise update on whole training data and find the performance with test data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accuracy and repeat previous process according to no. of iterations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0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Estimating the </a:t>
            </a:r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B</a:t>
            </a:r>
            <a:r>
              <a:rPr lang="en-US" sz="3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est </a:t>
            </a:r>
            <a:r>
              <a:rPr lang="en-US" sz="3600" dirty="0" err="1">
                <a:solidFill>
                  <a:srgbClr val="0070C0"/>
                </a:solidFill>
                <a:latin typeface="Georgia" panose="02040502050405020303" pitchFamily="18" charset="0"/>
              </a:rPr>
              <a:t>P</a:t>
            </a:r>
            <a:r>
              <a:rPr lang="en-US" sz="36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aramerters</a:t>
            </a:r>
            <a:r>
              <a:rPr lang="en-US" sz="3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for Training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2444" y="1205239"/>
            <a:ext cx="58035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computation time as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can’t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computation time.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batch size,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minor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time.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multifolds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8" y="1111933"/>
            <a:ext cx="5803556" cy="52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04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67493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8757" y="12779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Results and Discussion</a:t>
            </a:r>
            <a:endParaRPr lang="en-IN" sz="2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438" y="1693058"/>
            <a:ext cx="56511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Architecture  (3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(image size=28X28) and 784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= 30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= 10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succesive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60" y="741588"/>
            <a:ext cx="5517570" cy="54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Results and Discussion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16" y="1085834"/>
            <a:ext cx="5103340" cy="526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444" y="171620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fluctuating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no. of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hand in hand. </a:t>
            </a:r>
          </a:p>
          <a:p>
            <a:pPr algn="just"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set of data points are not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lineraly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fairly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(95.03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</a:p>
        </p:txBody>
      </p:sp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Conclusions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1382" y="1182515"/>
            <a:ext cx="11485921" cy="48119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is a lighter neural network which works efficiently w.r.t to CNN in terms of time and memory consumption.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well for small computation and can get better accuracy.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this, we can recognize the hand-written digits with promising accuracy but some specific parameters need to be taken in consideration.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varying parameter, we can conclude the ANN accuracy till now more based on trial &amp; error and pattern observation.</a:t>
            </a:r>
          </a:p>
        </p:txBody>
      </p:sp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2760F-61DD-4006-B15F-F589E7EF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thank you images">
            <a:extLst>
              <a:ext uri="{FF2B5EF4-FFF2-40B4-BE49-F238E27FC236}">
                <a16:creationId xmlns:a16="http://schemas.microsoft.com/office/drawing/2014/main" xmlns="" id="{DA55A232-DD09-4230-9EB6-4A844052A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9" y="175364"/>
            <a:ext cx="11590751" cy="668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694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18013"/>
            <a:ext cx="175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8" y="1443038"/>
            <a:ext cx="1147286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Introduction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Artificial Neural Network (ANN) 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Back Propagation &amp; Gradient Descent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Mini-batch Learning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Recognition Algorithm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 &amp; Discussions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Introduction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34769" y="1359626"/>
            <a:ext cx="86211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We people effortlessly understands the shown digits but recognizing handwritten digits are not easy task for computer.</a:t>
            </a:r>
          </a:p>
          <a:p>
            <a:pPr algn="just"/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Our brain uses visual cortex containing millions of neurons and billions of connections to understand the visual world.</a:t>
            </a:r>
            <a:endParaRPr lang="en-IN" baseline="30000" dirty="0">
              <a:latin typeface="Georgia" panose="02040502050405020303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In this project, </a:t>
            </a:r>
            <a:r>
              <a:rPr lang="en-IN" dirty="0" smtClean="0">
                <a:latin typeface="Georgia" panose="02040502050405020303" pitchFamily="18" charset="0"/>
                <a:cs typeface="Times New Roman" pitchFamily="18" charset="0"/>
              </a:rPr>
              <a:t>we used the same </a:t>
            </a: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analogy </a:t>
            </a:r>
            <a:r>
              <a:rPr lang="en-IN" dirty="0" smtClean="0">
                <a:latin typeface="Georgia" panose="02040502050405020303" pitchFamily="18" charset="0"/>
                <a:cs typeface="Times New Roman" pitchFamily="18" charset="0"/>
              </a:rPr>
              <a:t>on a lighter </a:t>
            </a: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basis but </a:t>
            </a:r>
            <a:r>
              <a:rPr lang="en-IN" dirty="0" smtClean="0">
                <a:latin typeface="Georgia" panose="02040502050405020303" pitchFamily="18" charset="0"/>
                <a:cs typeface="Times New Roman" pitchFamily="18" charset="0"/>
              </a:rPr>
              <a:t>it still </a:t>
            </a: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gives promising results as we will see in further discussions.</a:t>
            </a:r>
          </a:p>
          <a:p>
            <a:pPr algn="just"/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For the recognition, Artificial Neural Network </a:t>
            </a:r>
            <a:r>
              <a:rPr lang="en-IN" dirty="0" smtClean="0">
                <a:latin typeface="Georgia" panose="02040502050405020303" pitchFamily="18" charset="0"/>
                <a:cs typeface="Times New Roman" pitchFamily="18" charset="0"/>
              </a:rPr>
              <a:t>has been used with the </a:t>
            </a:r>
            <a:r>
              <a:rPr lang="en-IN" dirty="0" err="1" smtClean="0">
                <a:latin typeface="Georgia" panose="02040502050405020303" pitchFamily="18" charset="0"/>
                <a:cs typeface="Times New Roman" pitchFamily="18" charset="0"/>
              </a:rPr>
              <a:t>feedforward</a:t>
            </a:r>
            <a:r>
              <a:rPr lang="en-IN" dirty="0" smtClean="0">
                <a:latin typeface="Georgia" panose="02040502050405020303" pitchFamily="18" charset="0"/>
                <a:cs typeface="Times New Roman" pitchFamily="18" charset="0"/>
              </a:rPr>
              <a:t> structure along with gradient descent for reducing the error and updating the weights.</a:t>
            </a:r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To get an insight about the effect of various parameters used, </a:t>
            </a:r>
            <a:r>
              <a:rPr lang="en-IN" dirty="0" smtClean="0">
                <a:latin typeface="Georgia" panose="02040502050405020303" pitchFamily="18" charset="0"/>
                <a:cs typeface="Times New Roman" pitchFamily="18" charset="0"/>
              </a:rPr>
              <a:t>accuracies were analysed </a:t>
            </a:r>
            <a:r>
              <a:rPr lang="en-IN" dirty="0">
                <a:latin typeface="Georgia" panose="02040502050405020303" pitchFamily="18" charset="0"/>
                <a:cs typeface="Times New Roman" pitchFamily="18" charset="0"/>
              </a:rPr>
              <a:t>for different sets of conditions.</a:t>
            </a:r>
          </a:p>
          <a:p>
            <a:pPr algn="just"/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Georgia" panose="02040502050405020303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neuralnetworksanddeeplearning.com/images/mnist_100_digits.png">
            <a:extLst>
              <a:ext uri="{FF2B5EF4-FFF2-40B4-BE49-F238E27FC236}">
                <a16:creationId xmlns:a16="http://schemas.microsoft.com/office/drawing/2014/main" xmlns="" id="{8DCE824A-A2A0-4B75-BC5F-0C908B2949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0" y="1922306"/>
            <a:ext cx="2842541" cy="207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A9CD99-4E51-48A3-9851-BF22900520B0}"/>
              </a:ext>
            </a:extLst>
          </p:cNvPr>
          <p:cNvSpPr txBox="1"/>
          <p:nvPr/>
        </p:nvSpPr>
        <p:spPr>
          <a:xfrm>
            <a:off x="9272480" y="4197406"/>
            <a:ext cx="233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Segmented digits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40792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Artificial Neural Network (ANN)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sz="half" idx="1"/>
          </p:nvPr>
        </p:nvSpPr>
        <p:spPr>
          <a:xfrm>
            <a:off x="330201" y="1539893"/>
            <a:ext cx="8280399" cy="37782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It is a parallel distributed information processor made up of simple processing units that has a propensity for acquiring problem solving knowledge through experience.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ANN has two types</a:t>
            </a:r>
          </a:p>
          <a:p>
            <a:pPr marL="840927" lvl="1" indent="-28575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Recurrent network</a:t>
            </a:r>
          </a:p>
          <a:p>
            <a:pPr marL="840927" lvl="1" indent="-28575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networks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Feed forward network is used followed by mini batch learning, gradient descent minimization and back propagation 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1800" dirty="0"/>
          </a:p>
        </p:txBody>
      </p:sp>
      <p:pic>
        <p:nvPicPr>
          <p:cNvPr id="5122" name="Picture 2" descr="Image result for artificial neural network">
            <a:extLst>
              <a:ext uri="{FF2B5EF4-FFF2-40B4-BE49-F238E27FC236}">
                <a16:creationId xmlns:a16="http://schemas.microsoft.com/office/drawing/2014/main" xmlns="" id="{A61DC620-4B84-4891-B444-D290A8DD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786786"/>
            <a:ext cx="3128133" cy="29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F93563-926A-488E-8452-D76C3C7EA8AE}"/>
              </a:ext>
            </a:extLst>
          </p:cNvPr>
          <p:cNvSpPr txBox="1"/>
          <p:nvPr/>
        </p:nvSpPr>
        <p:spPr>
          <a:xfrm>
            <a:off x="9195669" y="4884437"/>
            <a:ext cx="233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ANN Contd.. (Feed Forward Neural Network)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5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146" y="1000108"/>
                <a:ext cx="9875520" cy="535784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consists of input layer, hidden layers and output layers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Layer have numbers of nodes which can be called neuron unit.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figure,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………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inputs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………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weights for each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nodes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bias. 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node is node of next layer (can be hidden or output layer)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IN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(sigmoid function)</a:t>
                </a:r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46" y="1000108"/>
                <a:ext cx="9875520" cy="5357849"/>
              </a:xfrm>
              <a:blipFill rotWithShape="1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A7F4D0C9-8B6F-40DA-A3D5-BBDE40CFA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6248" t="26673" r="40129" b="40301"/>
          <a:stretch/>
        </p:blipFill>
        <p:spPr bwMode="auto">
          <a:xfrm>
            <a:off x="8610600" y="1830430"/>
            <a:ext cx="3432132" cy="216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Back Propagation and Gradient Descent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245E705E-C4A6-4165-A0DF-DD3151B93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1222"/>
          <a:stretch/>
        </p:blipFill>
        <p:spPr bwMode="auto">
          <a:xfrm>
            <a:off x="1446755" y="1670726"/>
            <a:ext cx="9025003" cy="40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Back Propagation and Gradient Descent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232A0623-0F44-471E-BC96-14814E3704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9387" t="14603" r="17767" b="27454"/>
          <a:stretch/>
        </p:blipFill>
        <p:spPr bwMode="auto">
          <a:xfrm>
            <a:off x="-18755" y="1022029"/>
            <a:ext cx="3538570" cy="19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C9AC5EB-DEF3-4768-A069-D9062AB1E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580" t="35849" r="8599" b="24603"/>
          <a:stretch/>
        </p:blipFill>
        <p:spPr bwMode="auto">
          <a:xfrm>
            <a:off x="3607498" y="1126536"/>
            <a:ext cx="4075135" cy="1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B03EA4E5-7052-4931-A597-85FB85BE6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5449" t="48739" r="12202" b="22864"/>
          <a:stretch/>
        </p:blipFill>
        <p:spPr bwMode="auto">
          <a:xfrm>
            <a:off x="7860053" y="1126536"/>
            <a:ext cx="3954046" cy="130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8BD66F54-E220-430A-8EE7-26A844A82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33053" t="15109" r="30441" b="51961"/>
          <a:stretch/>
        </p:blipFill>
        <p:spPr bwMode="auto">
          <a:xfrm>
            <a:off x="125260" y="3138190"/>
            <a:ext cx="2893513" cy="105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xmlns="" id="{2CB3A2CB-C38E-4CCB-91A0-D49F7DF91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0776" t="67191" r="18493"/>
          <a:stretch/>
        </p:blipFill>
        <p:spPr bwMode="auto">
          <a:xfrm>
            <a:off x="3519816" y="2887266"/>
            <a:ext cx="4233803" cy="130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2A0339CF-61F4-4E2D-9FB0-998326710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41849" t="9949" r="28542" b="69640"/>
          <a:stretch/>
        </p:blipFill>
        <p:spPr bwMode="auto">
          <a:xfrm>
            <a:off x="8016658" y="3078814"/>
            <a:ext cx="3192018" cy="10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8C2F9FDF-A33A-47F4-B21A-2F1472482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32857" t="13398" r="28265" b="73717"/>
          <a:stretch/>
        </p:blipFill>
        <p:spPr bwMode="auto">
          <a:xfrm>
            <a:off x="241410" y="4743443"/>
            <a:ext cx="3181612" cy="7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F3F7904A-7905-4800-B357-4DB812D5F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27077" t="43509" r="23636" b="29794"/>
          <a:stretch/>
        </p:blipFill>
        <p:spPr bwMode="auto">
          <a:xfrm>
            <a:off x="3505205" y="4570110"/>
            <a:ext cx="4263026" cy="98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264CFAE3-5388-4B2A-A304-E638804D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24898" t="88903" r="20000" b="-531"/>
          <a:stretch/>
        </p:blipFill>
        <p:spPr bwMode="auto">
          <a:xfrm>
            <a:off x="7917984" y="4649048"/>
            <a:ext cx="3838184" cy="57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B70F37-742A-4267-A18B-0552B155B005}"/>
              </a:ext>
            </a:extLst>
          </p:cNvPr>
          <p:cNvCxnSpPr>
            <a:cxnSpLocks/>
          </p:cNvCxnSpPr>
          <p:nvPr/>
        </p:nvCxnSpPr>
        <p:spPr>
          <a:xfrm flipH="1">
            <a:off x="3449503" y="1000108"/>
            <a:ext cx="44507" cy="5356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543C748-00F4-40D2-B794-CED0E67773A5}"/>
              </a:ext>
            </a:extLst>
          </p:cNvPr>
          <p:cNvCxnSpPr>
            <a:cxnSpLocks/>
          </p:cNvCxnSpPr>
          <p:nvPr/>
        </p:nvCxnSpPr>
        <p:spPr>
          <a:xfrm>
            <a:off x="7753619" y="1000108"/>
            <a:ext cx="33367" cy="545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11184A6-AFED-4104-9A3F-04D898FCE276}"/>
              </a:ext>
            </a:extLst>
          </p:cNvPr>
          <p:cNvCxnSpPr>
            <a:cxnSpLocks/>
          </p:cNvCxnSpPr>
          <p:nvPr/>
        </p:nvCxnSpPr>
        <p:spPr>
          <a:xfrm flipV="1">
            <a:off x="0" y="2931564"/>
            <a:ext cx="12173243" cy="75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9D7C1AF-051E-4DE9-894D-3B4690BEAED2}"/>
              </a:ext>
            </a:extLst>
          </p:cNvPr>
          <p:cNvCxnSpPr>
            <a:cxnSpLocks/>
          </p:cNvCxnSpPr>
          <p:nvPr/>
        </p:nvCxnSpPr>
        <p:spPr>
          <a:xfrm flipV="1">
            <a:off x="-18757" y="4426099"/>
            <a:ext cx="12210757" cy="72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9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8757" y="164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Mini-batch Learning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05706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158830"/>
                <a:ext cx="12192000" cy="357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endParaRPr lang="en-US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A network can be trained either by online learning, batch learning and mini-batch learning</a:t>
                </a:r>
              </a:p>
              <a:p>
                <a:pPr marL="285750" indent="-28575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Online learning make computation very complicated results slow computation.</a:t>
                </a:r>
              </a:p>
              <a:p>
                <a:pPr marL="285750" indent="-28575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Batch learning gives less accuracy.</a:t>
                </a:r>
              </a:p>
              <a:p>
                <a:pPr marL="285750" indent="-28575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Mini-batch learning is intermediate of online and batch learning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I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    where N = Mini-batch size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830"/>
                <a:ext cx="12192000" cy="3571940"/>
              </a:xfrm>
              <a:prstGeom prst="rect">
                <a:avLst/>
              </a:prstGeom>
              <a:blipFill rotWithShape="1">
                <a:blip r:embed="rId2"/>
                <a:stretch>
                  <a:fillRect l="-300" b="-167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8757" y="1000108"/>
            <a:ext cx="1219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Handwritten Digits Recognition Algorithm</a:t>
            </a:r>
            <a:endParaRPr lang="en-IN" sz="3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57958"/>
            <a:ext cx="12192000" cy="1588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966F-33A0-43FC-9390-B3513BF1E37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43428C-C67C-4962-B310-55CAD32847B0}"/>
              </a:ext>
            </a:extLst>
          </p:cNvPr>
          <p:cNvSpPr txBox="1"/>
          <p:nvPr/>
        </p:nvSpPr>
        <p:spPr>
          <a:xfrm>
            <a:off x="379956" y="1434648"/>
            <a:ext cx="1018366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consists of two parts.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Loading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ANN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E794C5-FBDC-4F14-8153-7BEF11217EAD}"/>
              </a:ext>
            </a:extLst>
          </p:cNvPr>
          <p:cNvSpPr txBox="1"/>
          <p:nvPr/>
        </p:nvSpPr>
        <p:spPr>
          <a:xfrm>
            <a:off x="379956" y="2987092"/>
            <a:ext cx="1136110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</a:t>
            </a:r>
          </a:p>
          <a:p>
            <a:pPr algn="just">
              <a:lnSpc>
                <a:spcPct val="150000"/>
              </a:lnSpc>
            </a:pPr>
            <a:endParaRPr lang="en-US" sz="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segmented handwritten image containing 70,000 images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used for training and 10,000 images for testing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size 28×28 and changed to 784×1 as an input layer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have 10 nodes each node corresponds to digits 0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give outputs ranging from 0 to 1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with maximum value gives the indication of the digit in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891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edj</dc:creator>
  <cp:lastModifiedBy>Lenovo</cp:lastModifiedBy>
  <cp:revision>276</cp:revision>
  <dcterms:created xsi:type="dcterms:W3CDTF">2017-04-24T09:11:15Z</dcterms:created>
  <dcterms:modified xsi:type="dcterms:W3CDTF">2018-05-07T10:05:30Z</dcterms:modified>
</cp:coreProperties>
</file>