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
      <p:font typeface="Old Standard TT"/>
      <p:regular r:id="rId44"/>
      <p:bold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OldStandardTT-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OldStandardTT-italic.fntdata"/><Relationship Id="rId23" Type="http://schemas.openxmlformats.org/officeDocument/2006/relationships/slide" Target="slides/slide17.xml"/><Relationship Id="rId45"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92ce8ee1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92ce8ee1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92ce8ee1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92ce8ee1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92ce8ee1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92ce8ee1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a1056dc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a1056dc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92ce8ee1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92ce8ee1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a1056dc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a1056dc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92ce8ee1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92ce8ee1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92ce8ee1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92ce8ee1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92ce8ee1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92ce8ee1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92ce8ee1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92ce8ee1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92ce8ee1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92ce8ee1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92ce8ee1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92ce8ee1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a1056dc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a1056dc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a1056dc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a1056dc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a1056dc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a1056dc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2ce8ee12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2ce8ee1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92ce8ee12_0_3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92ce8ee1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92ce8ee1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92ce8ee1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92ce8ee12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92ce8ee12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92ce8ee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92ce8ee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92ce8ee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92ce8ee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92ce8ee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92ce8ee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830392" y="1191256"/>
            <a:ext cx="745763" cy="45826"/>
            <a:chOff x="4580561" y="2589004"/>
            <a:chExt cx="1064464" cy="25200"/>
          </a:xfrm>
        </p:grpSpPr>
        <p:sp>
          <p:nvSpPr>
            <p:cNvPr id="62" name="Google Shape;62;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5" name="Google Shape;65;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6" name="Google Shape;6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7" name="Shape 67"/>
        <p:cNvGrpSpPr/>
        <p:nvPr/>
      </p:nvGrpSpPr>
      <p:grpSpPr>
        <a:xfrm>
          <a:off x="0" y="0"/>
          <a:ext cx="0" cy="0"/>
          <a:chOff x="0" y="0"/>
          <a:chExt cx="0" cy="0"/>
        </a:xfrm>
      </p:grpSpPr>
      <p:grpSp>
        <p:nvGrpSpPr>
          <p:cNvPr id="68" name="Google Shape;68;p15"/>
          <p:cNvGrpSpPr/>
          <p:nvPr/>
        </p:nvGrpSpPr>
        <p:grpSpPr>
          <a:xfrm>
            <a:off x="830392" y="1191256"/>
            <a:ext cx="745763" cy="45826"/>
            <a:chOff x="4580561" y="2589004"/>
            <a:chExt cx="1064464" cy="25200"/>
          </a:xfrm>
        </p:grpSpPr>
        <p:sp>
          <p:nvSpPr>
            <p:cNvPr id="69" name="Google Shape;69;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72" name="Google Shape;7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6"/>
          <p:cNvGrpSpPr/>
          <p:nvPr/>
        </p:nvGrpSpPr>
        <p:grpSpPr>
          <a:xfrm>
            <a:off x="830392" y="1191256"/>
            <a:ext cx="745763" cy="45826"/>
            <a:chOff x="4580561" y="2589004"/>
            <a:chExt cx="1064464" cy="25200"/>
          </a:xfrm>
        </p:grpSpPr>
        <p:sp>
          <p:nvSpPr>
            <p:cNvPr id="76" name="Google Shape;76;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9" name="Google Shape;7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0" name="Google Shape;8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7"/>
          <p:cNvGrpSpPr/>
          <p:nvPr/>
        </p:nvGrpSpPr>
        <p:grpSpPr>
          <a:xfrm>
            <a:off x="830392" y="1191256"/>
            <a:ext cx="745763" cy="45826"/>
            <a:chOff x="4580561" y="2589004"/>
            <a:chExt cx="1064464" cy="25200"/>
          </a:xfrm>
        </p:grpSpPr>
        <p:sp>
          <p:nvSpPr>
            <p:cNvPr id="84" name="Google Shape;84;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7" name="Google Shape;87;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8" name="Google Shape;88;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9" name="Google Shape;8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8"/>
          <p:cNvGrpSpPr/>
          <p:nvPr/>
        </p:nvGrpSpPr>
        <p:grpSpPr>
          <a:xfrm>
            <a:off x="830392" y="1191256"/>
            <a:ext cx="745763" cy="45826"/>
            <a:chOff x="4580561" y="2589004"/>
            <a:chExt cx="1064464" cy="25200"/>
          </a:xfrm>
        </p:grpSpPr>
        <p:sp>
          <p:nvSpPr>
            <p:cNvPr id="93" name="Google Shape;9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6" name="Google Shape;9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9"/>
          <p:cNvGrpSpPr/>
          <p:nvPr/>
        </p:nvGrpSpPr>
        <p:grpSpPr>
          <a:xfrm>
            <a:off x="830392" y="1191256"/>
            <a:ext cx="745763" cy="45826"/>
            <a:chOff x="4580561" y="2589004"/>
            <a:chExt cx="1064464" cy="25200"/>
          </a:xfrm>
        </p:grpSpPr>
        <p:sp>
          <p:nvSpPr>
            <p:cNvPr id="100" name="Google Shape;100;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03" name="Google Shape;103;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4" name="Google Shape;10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5" name="Shape 105"/>
        <p:cNvGrpSpPr/>
        <p:nvPr/>
      </p:nvGrpSpPr>
      <p:grpSpPr>
        <a:xfrm>
          <a:off x="0" y="0"/>
          <a:ext cx="0" cy="0"/>
          <a:chOff x="0" y="0"/>
          <a:chExt cx="0" cy="0"/>
        </a:xfrm>
      </p:grpSpPr>
      <p:grpSp>
        <p:nvGrpSpPr>
          <p:cNvPr id="106" name="Google Shape;106;p20"/>
          <p:cNvGrpSpPr/>
          <p:nvPr/>
        </p:nvGrpSpPr>
        <p:grpSpPr>
          <a:xfrm>
            <a:off x="830392" y="4169130"/>
            <a:ext cx="745763" cy="45826"/>
            <a:chOff x="4580561" y="2589004"/>
            <a:chExt cx="1064464" cy="25200"/>
          </a:xfrm>
        </p:grpSpPr>
        <p:sp>
          <p:nvSpPr>
            <p:cNvPr id="107" name="Google Shape;107;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10" name="Google Shape;11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1"/>
          <p:cNvGrpSpPr/>
          <p:nvPr/>
        </p:nvGrpSpPr>
        <p:grpSpPr>
          <a:xfrm>
            <a:off x="830392" y="1191256"/>
            <a:ext cx="745763" cy="45826"/>
            <a:chOff x="4580561" y="2589004"/>
            <a:chExt cx="1064464" cy="25200"/>
          </a:xfrm>
        </p:grpSpPr>
        <p:sp>
          <p:nvSpPr>
            <p:cNvPr id="114" name="Google Shape;114;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7" name="Google Shape;117;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8" name="Google Shape;118;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9" name="Google Shape;119;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22" name="Google Shape;12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3" name="Shape 123"/>
        <p:cNvGrpSpPr/>
        <p:nvPr/>
      </p:nvGrpSpPr>
      <p:grpSpPr>
        <a:xfrm>
          <a:off x="0" y="0"/>
          <a:ext cx="0" cy="0"/>
          <a:chOff x="0" y="0"/>
          <a:chExt cx="0" cy="0"/>
        </a:xfrm>
      </p:grpSpPr>
      <p:grpSp>
        <p:nvGrpSpPr>
          <p:cNvPr id="124" name="Google Shape;124;p23"/>
          <p:cNvGrpSpPr/>
          <p:nvPr/>
        </p:nvGrpSpPr>
        <p:grpSpPr>
          <a:xfrm>
            <a:off x="830392" y="4169130"/>
            <a:ext cx="745763" cy="45826"/>
            <a:chOff x="4580561" y="2589004"/>
            <a:chExt cx="1064464" cy="25200"/>
          </a:xfrm>
        </p:grpSpPr>
        <p:sp>
          <p:nvSpPr>
            <p:cNvPr id="125" name="Google Shape;125;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8" name="Google Shape;128;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9" name="Google Shape;129;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8" name="Google Shape;5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Applied Machine Learning </a:t>
            </a:r>
            <a:endParaRPr>
              <a:latin typeface="Arial"/>
              <a:ea typeface="Arial"/>
              <a:cs typeface="Arial"/>
              <a:sym typeface="Arial"/>
            </a:endParaRPr>
          </a:p>
        </p:txBody>
      </p:sp>
      <p:sp>
        <p:nvSpPr>
          <p:cNvPr id="137" name="Google Shape;137;p25"/>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Sumeet Suley</a:t>
            </a:r>
            <a:br>
              <a:rPr lang="en"/>
            </a:br>
            <a:r>
              <a:rPr lang="en"/>
              <a:t>Pragya Shukla</a:t>
            </a:r>
            <a:endParaRPr/>
          </a:p>
        </p:txBody>
      </p:sp>
      <p:sp>
        <p:nvSpPr>
          <p:cNvPr id="138" name="Google Shape;138;p25"/>
          <p:cNvSpPr txBox="1"/>
          <p:nvPr/>
        </p:nvSpPr>
        <p:spPr>
          <a:xfrm>
            <a:off x="7423900" y="4490525"/>
            <a:ext cx="219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Presentation</a:t>
            </a:r>
            <a:endParaRPr sz="16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200"/>
              <a:t>GPT</a:t>
            </a:r>
            <a:endParaRPr b="1" sz="7200"/>
          </a:p>
        </p:txBody>
      </p:sp>
      <p:sp>
        <p:nvSpPr>
          <p:cNvPr id="188" name="Google Shape;188;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5377"/>
              <a:t>Generative Pre-trained Transformer</a:t>
            </a:r>
            <a:endParaRPr sz="5377"/>
          </a:p>
          <a:p>
            <a:pPr indent="0" lvl="0" marL="0" rtl="0" algn="l">
              <a:spcBef>
                <a:spcPts val="0"/>
              </a:spcBef>
              <a:spcAft>
                <a:spcPts val="0"/>
              </a:spcAft>
              <a:buNone/>
            </a:pPr>
            <a:r>
              <a:rPr lang="en" sz="1900"/>
              <a:t>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GPT ?</a:t>
            </a:r>
            <a:endParaRPr/>
          </a:p>
        </p:txBody>
      </p:sp>
      <p:sp>
        <p:nvSpPr>
          <p:cNvPr id="194" name="Google Shape;19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52525B"/>
                </a:solidFill>
                <a:highlight>
                  <a:srgbClr val="FFFFFF"/>
                </a:highlight>
                <a:latin typeface="Roboto"/>
                <a:ea typeface="Roboto"/>
                <a:cs typeface="Roboto"/>
                <a:sym typeface="Roboto"/>
              </a:rPr>
              <a:t>GPT is a transformers model pre-trained on a very large corpus of English data in a self-supervised fashion. This means it was pretrained on the raw texts only, with no humans labelling them in any way with an automatic process to generate inputs and labels from those texts. More precisely, it was trained to guess the next word in sentences.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729450" y="631875"/>
            <a:ext cx="7688700" cy="7836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0" lang="en" sz="2400">
                <a:solidFill>
                  <a:srgbClr val="2E4864"/>
                </a:solidFill>
                <a:latin typeface="Microsoft Yahei"/>
                <a:ea typeface="Microsoft Yahei"/>
                <a:cs typeface="Microsoft Yahei"/>
                <a:sym typeface="Microsoft Yahei"/>
              </a:rPr>
              <a:t>Transformers, GPT, and BERT</a:t>
            </a:r>
            <a:endParaRPr b="0" sz="2400">
              <a:solidFill>
                <a:srgbClr val="2E4864"/>
              </a:solidFill>
              <a:latin typeface="Microsoft Yahei"/>
              <a:ea typeface="Microsoft Yahei"/>
              <a:cs typeface="Microsoft Yahei"/>
              <a:sym typeface="Microsoft Yahei"/>
            </a:endParaRPr>
          </a:p>
          <a:p>
            <a:pPr indent="0" lvl="0" marL="0" rtl="0" algn="l">
              <a:spcBef>
                <a:spcPts val="0"/>
              </a:spcBef>
              <a:spcAft>
                <a:spcPts val="0"/>
              </a:spcAft>
              <a:buNone/>
            </a:pPr>
            <a:r>
              <a:t/>
            </a:r>
            <a:endParaRPr/>
          </a:p>
        </p:txBody>
      </p:sp>
      <p:sp>
        <p:nvSpPr>
          <p:cNvPr id="200" name="Google Shape;200;p36"/>
          <p:cNvSpPr txBox="1"/>
          <p:nvPr>
            <p:ph idx="1" type="body"/>
          </p:nvPr>
        </p:nvSpPr>
        <p:spPr>
          <a:xfrm>
            <a:off x="729450" y="1579700"/>
            <a:ext cx="7688700" cy="31719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1.</a:t>
            </a:r>
            <a:r>
              <a:rPr lang="en" sz="2000">
                <a:solidFill>
                  <a:srgbClr val="2E4864"/>
                </a:solidFill>
                <a:latin typeface="Microsoft Yahei"/>
                <a:ea typeface="Microsoft Yahei"/>
                <a:cs typeface="Microsoft Yahei"/>
                <a:sym typeface="Microsoft Yahei"/>
              </a:rPr>
              <a:t>A transformer uses Encoder stack to model input, and uses Decoder stack to model output (using input information from encoder side).</a:t>
            </a:r>
            <a:endParaRPr sz="2000">
              <a:solidFill>
                <a:srgbClr val="2E4864"/>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2.</a:t>
            </a:r>
            <a:r>
              <a:rPr lang="en" sz="2000">
                <a:solidFill>
                  <a:srgbClr val="2E4864"/>
                </a:solidFill>
                <a:latin typeface="Microsoft Yahei"/>
                <a:ea typeface="Microsoft Yahei"/>
                <a:cs typeface="Microsoft Yahei"/>
                <a:sym typeface="Microsoft Yahei"/>
              </a:rPr>
              <a:t>But if we do not have input, we just want to model the “next word”, we can get rid of the Encoder side of a transformer and output “next word” one by one. This gives us GPT.</a:t>
            </a:r>
            <a:endParaRPr sz="2000">
              <a:solidFill>
                <a:srgbClr val="2E4864"/>
              </a:solidFill>
              <a:latin typeface="Microsoft Yahei"/>
              <a:ea typeface="Microsoft Yahei"/>
              <a:cs typeface="Microsoft Yahei"/>
              <a:sym typeface="Microsoft Yahei"/>
            </a:endParaRPr>
          </a:p>
          <a:p>
            <a:pPr indent="0" lvl="0" marL="0" rtl="0" algn="l">
              <a:lnSpc>
                <a:spcPct val="150000"/>
              </a:lnSpc>
              <a:spcBef>
                <a:spcPts val="0"/>
              </a:spcBef>
              <a:spcAft>
                <a:spcPts val="0"/>
              </a:spcAft>
              <a:buNone/>
            </a:pPr>
            <a:r>
              <a:rPr lang="en" sz="2000">
                <a:solidFill>
                  <a:srgbClr val="000000"/>
                </a:solidFill>
                <a:latin typeface="Arial"/>
                <a:ea typeface="Arial"/>
                <a:cs typeface="Arial"/>
                <a:sym typeface="Arial"/>
              </a:rPr>
              <a:t>3.</a:t>
            </a:r>
            <a:r>
              <a:rPr lang="en" sz="2000">
                <a:solidFill>
                  <a:srgbClr val="2E4864"/>
                </a:solidFill>
                <a:latin typeface="Microsoft Yahei"/>
                <a:ea typeface="Microsoft Yahei"/>
                <a:cs typeface="Microsoft Yahei"/>
                <a:sym typeface="Microsoft Yahei"/>
              </a:rPr>
              <a:t>If we are only interested in training a language model for the input for some other tasks, then we do not need the Decoder of the transformer, that gives us BERT.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729450" y="631875"/>
            <a:ext cx="7688700" cy="7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E4864"/>
                </a:solidFill>
                <a:latin typeface="Microsoft Yahei"/>
                <a:ea typeface="Microsoft Yahei"/>
                <a:cs typeface="Microsoft Yahei"/>
                <a:sym typeface="Microsoft Yahei"/>
              </a:rPr>
              <a:t>GPT-2 vs BERT</a:t>
            </a:r>
            <a:endParaRPr/>
          </a:p>
        </p:txBody>
      </p:sp>
      <p:pic>
        <p:nvPicPr>
          <p:cNvPr id="206" name="Google Shape;206;p37"/>
          <p:cNvPicPr preferRelativeResize="0"/>
          <p:nvPr/>
        </p:nvPicPr>
        <p:blipFill>
          <a:blip r:embed="rId3">
            <a:alphaModFix/>
          </a:blip>
          <a:stretch>
            <a:fillRect/>
          </a:stretch>
        </p:blipFill>
        <p:spPr>
          <a:xfrm>
            <a:off x="403550" y="1567875"/>
            <a:ext cx="8095276" cy="342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Model Architecture</a:t>
            </a:r>
            <a:endParaRPr/>
          </a:p>
        </p:txBody>
      </p:sp>
      <p:sp>
        <p:nvSpPr>
          <p:cNvPr id="212" name="Google Shape;21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aleway"/>
                <a:ea typeface="Raleway"/>
                <a:cs typeface="Raleway"/>
                <a:sym typeface="Raleway"/>
              </a:rPr>
              <a:t>GPT-2 consists of solely stacked Decoder blocks from the transformer architecture.</a:t>
            </a:r>
            <a:endParaRPr sz="1600">
              <a:solidFill>
                <a:schemeClr val="dk2"/>
              </a:solidFill>
              <a:latin typeface="Raleway"/>
              <a:ea typeface="Raleway"/>
              <a:cs typeface="Raleway"/>
              <a:sym typeface="Raleway"/>
            </a:endParaRPr>
          </a:p>
          <a:p>
            <a:pPr indent="0" lvl="0" marL="0" rtl="0" algn="l">
              <a:spcBef>
                <a:spcPts val="1200"/>
              </a:spcBef>
              <a:spcAft>
                <a:spcPts val="0"/>
              </a:spcAft>
              <a:buNone/>
            </a:pPr>
            <a:r>
              <a:rPr lang="en" sz="1600">
                <a:solidFill>
                  <a:schemeClr val="dk2"/>
                </a:solidFill>
                <a:latin typeface="Raleway"/>
                <a:ea typeface="Raleway"/>
                <a:cs typeface="Raleway"/>
                <a:sym typeface="Raleway"/>
              </a:rPr>
              <a:t>In GPT-2 </a:t>
            </a:r>
            <a:r>
              <a:rPr b="1" lang="en" sz="1600">
                <a:solidFill>
                  <a:schemeClr val="dk2"/>
                </a:solidFill>
                <a:latin typeface="Raleway"/>
                <a:ea typeface="Raleway"/>
                <a:cs typeface="Raleway"/>
                <a:sym typeface="Raleway"/>
              </a:rPr>
              <a:t>masked self-attention </a:t>
            </a:r>
            <a:r>
              <a:rPr lang="en" sz="1600">
                <a:solidFill>
                  <a:schemeClr val="dk2"/>
                </a:solidFill>
                <a:latin typeface="Raleway"/>
                <a:ea typeface="Raleway"/>
                <a:cs typeface="Raleway"/>
                <a:sym typeface="Raleway"/>
              </a:rPr>
              <a:t>is used instead: the decoder is only allowed (via obfuscation masking of the remaining word positions) to glean information from the prior words in the sentence.</a:t>
            </a:r>
            <a:endParaRPr sz="1600">
              <a:solidFill>
                <a:schemeClr val="dk2"/>
              </a:solidFill>
              <a:latin typeface="Raleway"/>
              <a:ea typeface="Raleway"/>
              <a:cs typeface="Raleway"/>
              <a:sym typeface="Raleway"/>
            </a:endParaRPr>
          </a:p>
          <a:p>
            <a:pPr indent="0" lvl="0" marL="0" rtl="0" algn="l">
              <a:spcBef>
                <a:spcPts val="1200"/>
              </a:spcBef>
              <a:spcAft>
                <a:spcPts val="1200"/>
              </a:spcAft>
              <a:buNone/>
            </a:pPr>
            <a:r>
              <a:rPr lang="en" sz="1600">
                <a:solidFill>
                  <a:schemeClr val="dk2"/>
                </a:solidFill>
                <a:latin typeface="Raleway"/>
                <a:ea typeface="Raleway"/>
                <a:cs typeface="Raleway"/>
                <a:sym typeface="Raleway"/>
              </a:rPr>
              <a:t>Besides that GPT-2 is a close copy of the basic transformer architecture.</a:t>
            </a:r>
            <a:endParaRPr sz="1600">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Model Architecture</a:t>
            </a:r>
            <a:endParaRPr/>
          </a:p>
        </p:txBody>
      </p:sp>
      <p:sp>
        <p:nvSpPr>
          <p:cNvPr id="218" name="Google Shape;21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aleway"/>
                <a:ea typeface="Raleway"/>
                <a:cs typeface="Raleway"/>
                <a:sym typeface="Raleway"/>
              </a:rPr>
              <a:t>GPT-2 had 1.5 billion parameters. which was 10 times more than GPT-1 (117M parameters). Major differences from GPT-1 were:</a:t>
            </a:r>
            <a:endParaRPr sz="1600">
              <a:solidFill>
                <a:schemeClr val="dk2"/>
              </a:solidFill>
              <a:latin typeface="Raleway"/>
              <a:ea typeface="Raleway"/>
              <a:cs typeface="Raleway"/>
              <a:sym typeface="Raleway"/>
            </a:endParaRPr>
          </a:p>
          <a:p>
            <a:pPr indent="0" lvl="0" marL="0" rtl="0" algn="l">
              <a:spcBef>
                <a:spcPts val="1200"/>
              </a:spcBef>
              <a:spcAft>
                <a:spcPts val="0"/>
              </a:spcAft>
              <a:buNone/>
            </a:pPr>
            <a:r>
              <a:rPr lang="en" sz="1600">
                <a:solidFill>
                  <a:schemeClr val="dk2"/>
                </a:solidFill>
                <a:latin typeface="Raleway"/>
                <a:ea typeface="Raleway"/>
                <a:cs typeface="Raleway"/>
                <a:sym typeface="Raleway"/>
              </a:rPr>
              <a:t>GPT-2 had 48 layers and used 1600 dimensional vectors for word embedding.</a:t>
            </a:r>
            <a:endParaRPr sz="1600">
              <a:solidFill>
                <a:schemeClr val="dk2"/>
              </a:solidFill>
              <a:latin typeface="Raleway"/>
              <a:ea typeface="Raleway"/>
              <a:cs typeface="Raleway"/>
              <a:sym typeface="Raleway"/>
            </a:endParaRPr>
          </a:p>
          <a:p>
            <a:pPr indent="0" lvl="0" marL="0" rtl="0" algn="l">
              <a:spcBef>
                <a:spcPts val="1200"/>
              </a:spcBef>
              <a:spcAft>
                <a:spcPts val="0"/>
              </a:spcAft>
              <a:buNone/>
            </a:pPr>
            <a:r>
              <a:rPr lang="en" sz="1600">
                <a:solidFill>
                  <a:schemeClr val="dk2"/>
                </a:solidFill>
                <a:latin typeface="Raleway"/>
                <a:ea typeface="Raleway"/>
                <a:cs typeface="Raleway"/>
                <a:sym typeface="Raleway"/>
              </a:rPr>
              <a:t>Larger vocabulary of 50,257 tokens was used.</a:t>
            </a:r>
            <a:endParaRPr sz="1600">
              <a:solidFill>
                <a:schemeClr val="dk2"/>
              </a:solidFill>
              <a:latin typeface="Raleway"/>
              <a:ea typeface="Raleway"/>
              <a:cs typeface="Raleway"/>
              <a:sym typeface="Raleway"/>
            </a:endParaRPr>
          </a:p>
          <a:p>
            <a:pPr indent="0" lvl="0" marL="0" rtl="0" algn="l">
              <a:spcBef>
                <a:spcPts val="1200"/>
              </a:spcBef>
              <a:spcAft>
                <a:spcPts val="1200"/>
              </a:spcAft>
              <a:buNone/>
            </a:pPr>
            <a:r>
              <a:rPr lang="en" sz="1600">
                <a:solidFill>
                  <a:schemeClr val="dk2"/>
                </a:solidFill>
                <a:latin typeface="Raleway"/>
                <a:ea typeface="Raleway"/>
                <a:cs typeface="Raleway"/>
                <a:sym typeface="Raleway"/>
              </a:rPr>
              <a:t>Larger batch size of 512 and larger context window of 1024 tokens were used.</a:t>
            </a:r>
            <a:endParaRPr sz="16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6644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Parameters</a:t>
            </a:r>
            <a:endParaRPr/>
          </a:p>
        </p:txBody>
      </p:sp>
      <p:sp>
        <p:nvSpPr>
          <p:cNvPr id="224" name="Google Shape;22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40"/>
          <p:cNvPicPr preferRelativeResize="0"/>
          <p:nvPr/>
        </p:nvPicPr>
        <p:blipFill>
          <a:blip r:embed="rId3">
            <a:alphaModFix/>
          </a:blip>
          <a:stretch>
            <a:fillRect/>
          </a:stretch>
        </p:blipFill>
        <p:spPr>
          <a:xfrm>
            <a:off x="729450" y="644525"/>
            <a:ext cx="7688700" cy="439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1"/>
          <p:cNvPicPr preferRelativeResize="0"/>
          <p:nvPr/>
        </p:nvPicPr>
        <p:blipFill>
          <a:blip r:embed="rId3">
            <a:alphaModFix/>
          </a:blip>
          <a:stretch>
            <a:fillRect/>
          </a:stretch>
        </p:blipFill>
        <p:spPr>
          <a:xfrm>
            <a:off x="152400" y="253500"/>
            <a:ext cx="8839200" cy="458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727650" y="54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Masked Self Attention</a:t>
            </a:r>
            <a:endParaRPr/>
          </a:p>
          <a:p>
            <a:pPr indent="0" lvl="0" marL="0" rtl="0" algn="l">
              <a:spcBef>
                <a:spcPts val="0"/>
              </a:spcBef>
              <a:spcAft>
                <a:spcPts val="0"/>
              </a:spcAft>
              <a:buNone/>
            </a:pPr>
            <a:r>
              <a:t/>
            </a:r>
            <a:endParaRPr/>
          </a:p>
        </p:txBody>
      </p:sp>
      <p:sp>
        <p:nvSpPr>
          <p:cNvPr id="236" name="Google Shape;23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42"/>
          <p:cNvPicPr preferRelativeResize="0"/>
          <p:nvPr/>
        </p:nvPicPr>
        <p:blipFill>
          <a:blip r:embed="rId3">
            <a:alphaModFix/>
          </a:blip>
          <a:stretch>
            <a:fillRect/>
          </a:stretch>
        </p:blipFill>
        <p:spPr>
          <a:xfrm>
            <a:off x="0" y="1352225"/>
            <a:ext cx="9144000" cy="373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727650" y="53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vs GPT: Self Attention</a:t>
            </a:r>
            <a:endParaRPr/>
          </a:p>
        </p:txBody>
      </p:sp>
      <p:sp>
        <p:nvSpPr>
          <p:cNvPr id="243" name="Google Shape;243;p43"/>
          <p:cNvSpPr txBox="1"/>
          <p:nvPr>
            <p:ph idx="1" type="body"/>
          </p:nvPr>
        </p:nvSpPr>
        <p:spPr>
          <a:xfrm>
            <a:off x="727650" y="1441200"/>
            <a:ext cx="7688700" cy="8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350">
                <a:solidFill>
                  <a:srgbClr val="222222"/>
                </a:solidFill>
                <a:highlight>
                  <a:srgbClr val="FFFFFF"/>
                </a:highlight>
                <a:latin typeface="Arial"/>
                <a:ea typeface="Arial"/>
                <a:cs typeface="Arial"/>
                <a:sym typeface="Arial"/>
              </a:rPr>
              <a:t>It’s important that the distinction between self-attention (what BERT uses) and masked self-attention (what GPT-2 uses) is clear. A normal self-attention block allows a position to peak at tokens to its right. Masked self-attention prevents that from happening</a:t>
            </a:r>
            <a:endParaRPr/>
          </a:p>
        </p:txBody>
      </p:sp>
      <p:pic>
        <p:nvPicPr>
          <p:cNvPr id="244" name="Google Shape;244;p43"/>
          <p:cNvPicPr preferRelativeResize="0"/>
          <p:nvPr/>
        </p:nvPicPr>
        <p:blipFill>
          <a:blip r:embed="rId3">
            <a:alphaModFix/>
          </a:blip>
          <a:stretch>
            <a:fillRect/>
          </a:stretch>
        </p:blipFill>
        <p:spPr>
          <a:xfrm>
            <a:off x="937988" y="2274900"/>
            <a:ext cx="7268021" cy="256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Table of Contents</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727650" y="1457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 Training</a:t>
            </a:r>
            <a:endParaRPr/>
          </a:p>
        </p:txBody>
      </p:sp>
      <p:sp>
        <p:nvSpPr>
          <p:cNvPr id="250" name="Google Shape;250;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4000">
                <a:solidFill>
                  <a:srgbClr val="000000"/>
                </a:solidFill>
                <a:latin typeface="Calibri"/>
                <a:ea typeface="Calibri"/>
                <a:cs typeface="Calibri"/>
                <a:sym typeface="Calibri"/>
              </a:rPr>
              <a:t>GPT-2 uses </a:t>
            </a:r>
            <a:r>
              <a:rPr lang="en" sz="4000">
                <a:solidFill>
                  <a:srgbClr val="FF0000"/>
                </a:solidFill>
                <a:latin typeface="Calibri"/>
                <a:ea typeface="Calibri"/>
                <a:cs typeface="Calibri"/>
                <a:sym typeface="Calibri"/>
              </a:rPr>
              <a:t>unsupervised </a:t>
            </a:r>
            <a:r>
              <a:rPr lang="en" sz="4000">
                <a:solidFill>
                  <a:srgbClr val="000000"/>
                </a:solidFill>
                <a:latin typeface="Calibri"/>
                <a:ea typeface="Calibri"/>
                <a:cs typeface="Calibri"/>
                <a:sym typeface="Calibri"/>
              </a:rPr>
              <a:t>learning approach to training the language model.</a:t>
            </a:r>
            <a:endParaRPr sz="4000">
              <a:solidFill>
                <a:srgbClr val="000000"/>
              </a:solidFill>
              <a:latin typeface="Calibri"/>
              <a:ea typeface="Calibri"/>
              <a:cs typeface="Calibri"/>
              <a:sym typeface="Calibri"/>
            </a:endParaRPr>
          </a:p>
          <a:p>
            <a:pPr indent="0" lvl="0" marL="0" rtl="0" algn="l">
              <a:spcBef>
                <a:spcPts val="0"/>
              </a:spcBef>
              <a:spcAft>
                <a:spcPts val="0"/>
              </a:spcAft>
              <a:buNone/>
            </a:pPr>
            <a:r>
              <a:rPr lang="en" sz="4000">
                <a:solidFill>
                  <a:srgbClr val="000000"/>
                </a:solidFill>
                <a:latin typeface="Calibri"/>
                <a:ea typeface="Calibri"/>
                <a:cs typeface="Calibri"/>
                <a:sym typeface="Calibri"/>
              </a:rPr>
              <a:t>There is no custom training for GPT-2, no separation of pre-training and fine-tuning like BERT.</a:t>
            </a:r>
            <a:endParaRPr sz="40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546825" y="54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GPT: Text Titling</a:t>
            </a:r>
            <a:endParaRPr/>
          </a:p>
        </p:txBody>
      </p:sp>
      <p:pic>
        <p:nvPicPr>
          <p:cNvPr id="256" name="Google Shape;256;p45"/>
          <p:cNvPicPr preferRelativeResize="0"/>
          <p:nvPr/>
        </p:nvPicPr>
        <p:blipFill>
          <a:blip r:embed="rId3">
            <a:alphaModFix/>
          </a:blip>
          <a:stretch>
            <a:fillRect/>
          </a:stretch>
        </p:blipFill>
        <p:spPr>
          <a:xfrm>
            <a:off x="904125" y="1346150"/>
            <a:ext cx="6991949" cy="3747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546825" y="54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GPT: Text Summarization</a:t>
            </a:r>
            <a:endParaRPr/>
          </a:p>
        </p:txBody>
      </p:sp>
      <p:pic>
        <p:nvPicPr>
          <p:cNvPr id="262" name="Google Shape;262;p46"/>
          <p:cNvPicPr preferRelativeResize="0"/>
          <p:nvPr/>
        </p:nvPicPr>
        <p:blipFill>
          <a:blip r:embed="rId3">
            <a:alphaModFix/>
          </a:blip>
          <a:stretch>
            <a:fillRect/>
          </a:stretch>
        </p:blipFill>
        <p:spPr>
          <a:xfrm>
            <a:off x="152400" y="1552525"/>
            <a:ext cx="8839200" cy="27578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546825" y="54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GPT: Text to Code</a:t>
            </a:r>
            <a:endParaRPr/>
          </a:p>
        </p:txBody>
      </p:sp>
      <p:pic>
        <p:nvPicPr>
          <p:cNvPr id="268" name="Google Shape;268;p47"/>
          <p:cNvPicPr preferRelativeResize="0"/>
          <p:nvPr/>
        </p:nvPicPr>
        <p:blipFill>
          <a:blip r:embed="rId3">
            <a:alphaModFix/>
          </a:blip>
          <a:stretch>
            <a:fillRect/>
          </a:stretch>
        </p:blipFill>
        <p:spPr>
          <a:xfrm>
            <a:off x="1428225" y="1331525"/>
            <a:ext cx="6607466" cy="376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(Transfer Learning for NLP using BERT)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all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2" type="body"/>
          </p:nvPr>
        </p:nvSpPr>
        <p:spPr>
          <a:xfrm>
            <a:off x="311700" y="1171675"/>
            <a:ext cx="3999900" cy="33972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solidFill>
                  <a:schemeClr val="dk2"/>
                </a:solidFill>
                <a:latin typeface="Arial"/>
                <a:ea typeface="Arial"/>
                <a:cs typeface="Arial"/>
                <a:sym typeface="Arial"/>
              </a:rPr>
              <a:t>Part 1</a:t>
            </a:r>
            <a:endParaRPr>
              <a:solidFill>
                <a:schemeClr val="dk2"/>
              </a:solidFill>
              <a:latin typeface="Arial"/>
              <a:ea typeface="Arial"/>
              <a:cs typeface="Arial"/>
              <a:sym typeface="Arial"/>
            </a:endParaRPr>
          </a:p>
          <a:p>
            <a:pPr indent="-342900" lvl="0" marL="457200" rtl="0" algn="l">
              <a:spcBef>
                <a:spcPts val="1600"/>
              </a:spcBef>
              <a:spcAft>
                <a:spcPts val="0"/>
              </a:spcAft>
              <a:buClr>
                <a:schemeClr val="dk2"/>
              </a:buClr>
              <a:buSzPts val="1800"/>
              <a:buFont typeface="Arial"/>
              <a:buAutoNum type="arabicPeriod"/>
            </a:pPr>
            <a:r>
              <a:rPr lang="en">
                <a:solidFill>
                  <a:schemeClr val="dk2"/>
                </a:solidFill>
                <a:latin typeface="Arial"/>
                <a:ea typeface="Arial"/>
                <a:cs typeface="Arial"/>
                <a:sym typeface="Arial"/>
              </a:rPr>
              <a:t>Transformers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Motivation behind transformers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Transformers overview</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a:solidFill>
                  <a:schemeClr val="dk2"/>
                </a:solidFill>
                <a:latin typeface="Arial"/>
                <a:ea typeface="Arial"/>
                <a:cs typeface="Arial"/>
                <a:sym typeface="Arial"/>
              </a:rPr>
              <a:t>Some of today’s popular NLP models</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AutoNum type="arabicPeriod"/>
            </a:pPr>
            <a:r>
              <a:rPr lang="en">
                <a:solidFill>
                  <a:schemeClr val="dk2"/>
                </a:solidFill>
                <a:latin typeface="Arial"/>
                <a:ea typeface="Arial"/>
                <a:cs typeface="Arial"/>
                <a:sym typeface="Arial"/>
              </a:rPr>
              <a:t>GPT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What is GPT?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Transformers, GPT and BERT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GPT2 and GPT2 vs BERT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BERT vs GPT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GPT Training</a:t>
            </a:r>
            <a:endParaRPr>
              <a:solidFill>
                <a:schemeClr val="dk2"/>
              </a:solidFill>
              <a:latin typeface="Arial"/>
              <a:ea typeface="Arial"/>
              <a:cs typeface="Arial"/>
              <a:sym typeface="Arial"/>
            </a:endParaRPr>
          </a:p>
        </p:txBody>
      </p:sp>
      <p:sp>
        <p:nvSpPr>
          <p:cNvPr id="149" name="Google Shape;149;p27"/>
          <p:cNvSpPr txBox="1"/>
          <p:nvPr>
            <p:ph idx="4294967295" type="body"/>
          </p:nvPr>
        </p:nvSpPr>
        <p:spPr>
          <a:xfrm>
            <a:off x="4782175" y="679450"/>
            <a:ext cx="3999900" cy="3397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lt1"/>
                </a:solidFill>
                <a:latin typeface="Arial"/>
                <a:ea typeface="Arial"/>
                <a:cs typeface="Arial"/>
                <a:sym typeface="Arial"/>
              </a:rPr>
              <a:t>Part 2</a:t>
            </a:r>
            <a:endParaRPr>
              <a:solidFill>
                <a:schemeClr val="lt1"/>
              </a:solidFill>
              <a:latin typeface="Arial"/>
              <a:ea typeface="Arial"/>
              <a:cs typeface="Arial"/>
              <a:sym typeface="Arial"/>
            </a:endParaRPr>
          </a:p>
          <a:p>
            <a:pPr indent="-342900" lvl="0" marL="457200" rtl="0" algn="l">
              <a:spcBef>
                <a:spcPts val="1600"/>
              </a:spcBef>
              <a:spcAft>
                <a:spcPts val="0"/>
              </a:spcAft>
              <a:buClr>
                <a:schemeClr val="lt1"/>
              </a:buClr>
              <a:buSzPts val="1800"/>
              <a:buFont typeface="Arial"/>
              <a:buAutoNum type="arabicPeriod"/>
            </a:pPr>
            <a:r>
              <a:rPr lang="en">
                <a:solidFill>
                  <a:schemeClr val="lt1"/>
                </a:solidFill>
                <a:latin typeface="Arial"/>
                <a:ea typeface="Arial"/>
                <a:cs typeface="Arial"/>
                <a:sym typeface="Arial"/>
              </a:rPr>
              <a:t>Demo for Transfer Learning for NLP using BERT</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526350"/>
            <a:ext cx="8129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Motivation behind introducing Transformers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Arial"/>
                <a:ea typeface="Arial"/>
                <a:cs typeface="Arial"/>
                <a:sym typeface="Arial"/>
              </a:rPr>
              <a:t>Motivation behind Transformers</a:t>
            </a:r>
            <a:endParaRPr b="1" sz="2200">
              <a:latin typeface="Arial"/>
              <a:ea typeface="Arial"/>
              <a:cs typeface="Arial"/>
              <a:sym typeface="Arial"/>
            </a:endParaRPr>
          </a:p>
          <a:p>
            <a:pPr indent="0" lvl="0" marL="0" rtl="0" algn="ctr">
              <a:spcBef>
                <a:spcPts val="0"/>
              </a:spcBef>
              <a:spcAft>
                <a:spcPts val="0"/>
              </a:spcAft>
              <a:buNone/>
            </a:pPr>
            <a:r>
              <a:t/>
            </a:r>
            <a:endParaRPr b="1" sz="2200">
              <a:latin typeface="Arial"/>
              <a:ea typeface="Arial"/>
              <a:cs typeface="Arial"/>
              <a:sym typeface="Arial"/>
            </a:endParaRPr>
          </a:p>
        </p:txBody>
      </p:sp>
      <p:sp>
        <p:nvSpPr>
          <p:cNvPr id="160" name="Google Shape;160;p29"/>
          <p:cNvSpPr txBox="1"/>
          <p:nvPr>
            <p:ph idx="1" type="body"/>
          </p:nvPr>
        </p:nvSpPr>
        <p:spPr>
          <a:xfrm>
            <a:off x="311700" y="1043938"/>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
                <a:latin typeface="Arial"/>
                <a:ea typeface="Arial"/>
                <a:cs typeface="Arial"/>
                <a:sym typeface="Arial"/>
              </a:rPr>
              <a:t>Recurrent Neural Networks, Long Short-Term Memory and Gated Recurrent Neural Networks are the state-of-art approaches in sequence modeling and transduction problems such as language modeling and machine translation.</a:t>
            </a:r>
            <a:endParaRPr>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a:latin typeface="Arial"/>
                <a:ea typeface="Arial"/>
                <a:cs typeface="Arial"/>
                <a:sym typeface="Arial"/>
              </a:rPr>
              <a:t>Sequential computation prevents parallelization.</a:t>
            </a:r>
            <a:endParaRPr>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a:latin typeface="Arial"/>
                <a:ea typeface="Arial"/>
                <a:cs typeface="Arial"/>
                <a:sym typeface="Arial"/>
              </a:rPr>
              <a:t>Despite GRUs and LSTMs, RNNs still need attention mechanism to deal with long range	dependencies – path length for co-dependent computation between states grows with	sequence.</a:t>
            </a:r>
            <a:endParaRPr>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a:latin typeface="Arial"/>
                <a:ea typeface="Arial"/>
                <a:cs typeface="Arial"/>
                <a:sym typeface="Arial"/>
              </a:rPr>
              <a:t>But if attention gives us access to any state… then we don’t need the RNN</a:t>
            </a:r>
            <a:endParaRPr>
              <a:latin typeface="Arial"/>
              <a:ea typeface="Arial"/>
              <a:cs typeface="Arial"/>
              <a:sym typeface="Arial"/>
            </a:endParaRPr>
          </a:p>
        </p:txBody>
      </p:sp>
      <p:pic>
        <p:nvPicPr>
          <p:cNvPr id="161" name="Google Shape;161;p29"/>
          <p:cNvPicPr preferRelativeResize="0"/>
          <p:nvPr/>
        </p:nvPicPr>
        <p:blipFill>
          <a:blip r:embed="rId3">
            <a:alphaModFix/>
          </a:blip>
          <a:stretch>
            <a:fillRect/>
          </a:stretch>
        </p:blipFill>
        <p:spPr>
          <a:xfrm>
            <a:off x="4730150" y="1442375"/>
            <a:ext cx="4204400" cy="26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Transformers overview</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30150" y="-42200"/>
            <a:ext cx="9083700" cy="5276125"/>
          </a:xfrm>
          <a:prstGeom prst="rect">
            <a:avLst/>
          </a:prstGeom>
          <a:noFill/>
          <a:ln>
            <a:noFill/>
          </a:ln>
        </p:spPr>
      </p:pic>
      <p:pic>
        <p:nvPicPr>
          <p:cNvPr id="172" name="Google Shape;172;p31"/>
          <p:cNvPicPr preferRelativeResize="0"/>
          <p:nvPr/>
        </p:nvPicPr>
        <p:blipFill>
          <a:blip r:embed="rId4">
            <a:alphaModFix/>
          </a:blip>
          <a:stretch>
            <a:fillRect/>
          </a:stretch>
        </p:blipFill>
        <p:spPr>
          <a:xfrm>
            <a:off x="125100" y="4102138"/>
            <a:ext cx="4838700" cy="9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Some of today’s popular NLP models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571500" lvl="0" marL="457200" rtl="0" algn="l">
              <a:spcBef>
                <a:spcPts val="0"/>
              </a:spcBef>
              <a:spcAft>
                <a:spcPts val="0"/>
              </a:spcAft>
              <a:buSzPts val="5400"/>
              <a:buFont typeface="Times New Roman"/>
              <a:buAutoNum type="arabicPeriod"/>
            </a:pPr>
            <a:r>
              <a:rPr lang="en">
                <a:latin typeface="Times New Roman"/>
                <a:ea typeface="Times New Roman"/>
                <a:cs typeface="Times New Roman"/>
                <a:sym typeface="Times New Roman"/>
              </a:rPr>
              <a:t>BERT</a:t>
            </a:r>
            <a:endParaRPr>
              <a:latin typeface="Times New Roman"/>
              <a:ea typeface="Times New Roman"/>
              <a:cs typeface="Times New Roman"/>
              <a:sym typeface="Times New Roman"/>
            </a:endParaRPr>
          </a:p>
          <a:p>
            <a:pPr indent="-571500" lvl="0" marL="457200" rtl="0" algn="l">
              <a:spcBef>
                <a:spcPts val="0"/>
              </a:spcBef>
              <a:spcAft>
                <a:spcPts val="0"/>
              </a:spcAft>
              <a:buSzPts val="5400"/>
              <a:buFont typeface="Times New Roman"/>
              <a:buAutoNum type="arabicPeriod"/>
            </a:pPr>
            <a:r>
              <a:rPr lang="en">
                <a:latin typeface="Times New Roman"/>
                <a:ea typeface="Times New Roman"/>
                <a:cs typeface="Times New Roman"/>
                <a:sym typeface="Times New Roman"/>
              </a:rPr>
              <a:t>Roberta</a:t>
            </a:r>
            <a:endParaRPr>
              <a:latin typeface="Times New Roman"/>
              <a:ea typeface="Times New Roman"/>
              <a:cs typeface="Times New Roman"/>
              <a:sym typeface="Times New Roman"/>
            </a:endParaRPr>
          </a:p>
          <a:p>
            <a:pPr indent="-571500" lvl="0" marL="457200" rtl="0" algn="l">
              <a:spcBef>
                <a:spcPts val="0"/>
              </a:spcBef>
              <a:spcAft>
                <a:spcPts val="0"/>
              </a:spcAft>
              <a:buSzPts val="5400"/>
              <a:buFont typeface="Times New Roman"/>
              <a:buAutoNum type="arabicPeriod"/>
            </a:pPr>
            <a:r>
              <a:rPr lang="en">
                <a:latin typeface="Times New Roman"/>
                <a:ea typeface="Times New Roman"/>
                <a:cs typeface="Times New Roman"/>
                <a:sym typeface="Times New Roman"/>
              </a:rPr>
              <a:t>T5</a:t>
            </a:r>
            <a:endParaRPr>
              <a:latin typeface="Times New Roman"/>
              <a:ea typeface="Times New Roman"/>
              <a:cs typeface="Times New Roman"/>
              <a:sym typeface="Times New Roman"/>
            </a:endParaRPr>
          </a:p>
          <a:p>
            <a:pPr indent="-571500" lvl="0" marL="457200" rtl="0" algn="l">
              <a:spcBef>
                <a:spcPts val="0"/>
              </a:spcBef>
              <a:spcAft>
                <a:spcPts val="0"/>
              </a:spcAft>
              <a:buSzPts val="5400"/>
              <a:buFont typeface="Times New Roman"/>
              <a:buAutoNum type="arabicPeriod"/>
            </a:pPr>
            <a:r>
              <a:rPr lang="en">
                <a:latin typeface="Times New Roman"/>
                <a:ea typeface="Times New Roman"/>
                <a:cs typeface="Times New Roman"/>
                <a:sym typeface="Times New Roman"/>
              </a:rPr>
              <a:t>GPT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