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Old Standard TT"/>
      <p:regular r:id="rId57"/>
      <p:bold r:id="rId58"/>
      <p: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OldStandardTT-italic.fntdata"/><Relationship Id="rId14" Type="http://schemas.openxmlformats.org/officeDocument/2006/relationships/slide" Target="slides/slide9.xml"/><Relationship Id="rId58" Type="http://schemas.openxmlformats.org/officeDocument/2006/relationships/font" Target="fonts/OldStandardT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805612be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805612be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05612be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05612be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05612be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805612be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05612be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805612be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05612be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805612be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805612be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805612be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805612be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805612be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805612be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805612be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805612be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805612be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805612be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805612be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805612be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805612be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805612be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805612be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805612be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805612be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805612be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805612be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805612be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805612be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805612be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805612be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805612be4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805612be4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805612be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805612be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805612be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805612be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805612be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805612be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05612be4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05612be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805612be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805612be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805612be4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805612be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805612be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805612be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805612be4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805612be4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805612be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805612be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805612be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805612be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805612be4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805612be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805612be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805612be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805612be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805612be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805612be4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805612be4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805612be4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805612be4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805612be4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1805612be4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805612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805612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805612be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805612be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805612be4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805612be4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805612be4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805612be4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805612be4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805612be4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805612be4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805612be4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805612b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805612b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805612be4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1805612be4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805612be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805612be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05612be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05612be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05612be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05612be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05612be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805612be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05612be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805612be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1" Type="http://schemas.openxmlformats.org/officeDocument/2006/relationships/image" Target="../media/image5.png"/><Relationship Id="rId10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10" Type="http://schemas.openxmlformats.org/officeDocument/2006/relationships/image" Target="../media/image18.png"/><Relationship Id="rId9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11" Type="http://schemas.openxmlformats.org/officeDocument/2006/relationships/image" Target="../media/image18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7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7" Type="http://schemas.openxmlformats.org/officeDocument/2006/relationships/image" Target="../media/image31.png"/><Relationship Id="rId8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Relationship Id="rId7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Topological Data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Pragya Shukla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2270375" y="411875"/>
            <a:ext cx="437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it defined?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241100" y="1466700"/>
            <a:ext cx="8750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f is a function defined on an interval of the real numbers. Choose an integer d (or M) and a real number τ , both greater than 0. The sliding window embedding of f based at t ∈ R into R</a:t>
            </a:r>
            <a:r>
              <a:rPr baseline="30000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30000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r>
              <a:rPr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point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888" y="3190500"/>
            <a:ext cx="3187080" cy="1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340" y="-70325"/>
            <a:ext cx="9298675" cy="6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50" y="946050"/>
            <a:ext cx="2781276" cy="17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850" y="3184547"/>
            <a:ext cx="2228475" cy="16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884025" y="132288"/>
            <a:ext cx="2228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1349" y="553615"/>
            <a:ext cx="651275" cy="392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340" y="-70325"/>
            <a:ext cx="9298675" cy="6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50" y="946050"/>
            <a:ext cx="2781276" cy="17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6975" y="1446400"/>
            <a:ext cx="971400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850" y="3184547"/>
            <a:ext cx="2228475" cy="16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884025" y="132288"/>
            <a:ext cx="2228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1799" y="416575"/>
            <a:ext cx="2050819" cy="21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1349" y="553615"/>
            <a:ext cx="651275" cy="392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340" y="-70325"/>
            <a:ext cx="9298675" cy="6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50" y="946050"/>
            <a:ext cx="2781276" cy="17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6975" y="1446400"/>
            <a:ext cx="971400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850" y="3184547"/>
            <a:ext cx="2228475" cy="16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884025" y="132288"/>
            <a:ext cx="2228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1799" y="416575"/>
            <a:ext cx="2050819" cy="21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1349" y="553615"/>
            <a:ext cx="651275" cy="39243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7464100" y="582650"/>
            <a:ext cx="160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Different windows of size dτ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340" y="-70325"/>
            <a:ext cx="9298675" cy="6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50" y="946050"/>
            <a:ext cx="2781276" cy="17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6975" y="1446400"/>
            <a:ext cx="971400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2624" y="3184550"/>
            <a:ext cx="1298181" cy="18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850" y="3184547"/>
            <a:ext cx="2228475" cy="16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884025" y="132288"/>
            <a:ext cx="2228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81799" y="416575"/>
            <a:ext cx="2050819" cy="21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81349" y="553615"/>
            <a:ext cx="651275" cy="392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7464100" y="582650"/>
            <a:ext cx="160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Different windows of size dτ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340" y="-70325"/>
            <a:ext cx="9298675" cy="6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50" y="946050"/>
            <a:ext cx="2781276" cy="17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6975" y="1446400"/>
            <a:ext cx="971400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2624" y="3184550"/>
            <a:ext cx="1298181" cy="18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2824" y="2858050"/>
            <a:ext cx="855775" cy="8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4249" y="3885025"/>
            <a:ext cx="1780000" cy="7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8850" y="3184547"/>
            <a:ext cx="2228475" cy="16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884025" y="132288"/>
            <a:ext cx="2228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1799" y="416575"/>
            <a:ext cx="2050819" cy="21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81349" y="553615"/>
            <a:ext cx="651275" cy="39243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7464100" y="582650"/>
            <a:ext cx="160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Different windows of size dτ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2176025" y="341550"/>
            <a:ext cx="456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does it work?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2176025" y="341550"/>
            <a:ext cx="456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does it work?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75" y="1141950"/>
            <a:ext cx="2811150" cy="24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/>
        </p:nvSpPr>
        <p:spPr>
          <a:xfrm>
            <a:off x="452075" y="3807400"/>
            <a:ext cx="321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Dynamical system on a manifold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/>
        </p:nvSpPr>
        <p:spPr>
          <a:xfrm>
            <a:off x="2176025" y="341550"/>
            <a:ext cx="456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does it work?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75" y="1141950"/>
            <a:ext cx="2811150" cy="24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313" y="1914175"/>
            <a:ext cx="791875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3300" y="1457788"/>
            <a:ext cx="4100432" cy="16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452075" y="3807400"/>
            <a:ext cx="321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Dynamical system on a manifold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6049350" y="3405525"/>
            <a:ext cx="321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370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Sliding Windows and Persistence</a:t>
            </a:r>
            <a:r>
              <a:rPr lang="en" sz="4100">
                <a:latin typeface="Times New Roman"/>
                <a:ea typeface="Times New Roman"/>
                <a:cs typeface="Times New Roman"/>
                <a:sym typeface="Times New Roman"/>
              </a:rPr>
              <a:t>: An application of Topological Methods to Signal Analysis 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/>
        </p:nvSpPr>
        <p:spPr>
          <a:xfrm>
            <a:off x="2176025" y="341550"/>
            <a:ext cx="456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does it work?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75" y="1141950"/>
            <a:ext cx="2811150" cy="24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313" y="1914175"/>
            <a:ext cx="791875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3300" y="1457788"/>
            <a:ext cx="4100432" cy="16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452075" y="3807400"/>
            <a:ext cx="321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Dynamical system on a manifold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6049350" y="3405525"/>
            <a:ext cx="321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1287000" y="4253800"/>
            <a:ext cx="657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Given a time series observed, how do we get information about the original attractor?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/>
                <a:ea typeface="Times New Roman"/>
                <a:cs typeface="Times New Roman"/>
                <a:sym typeface="Times New Roman"/>
              </a:rPr>
              <a:t>Takens’ Embedding Theorem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340" y="-70325"/>
            <a:ext cx="9298675" cy="6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75" y="222725"/>
            <a:ext cx="7964674" cy="7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175" y="60875"/>
            <a:ext cx="8542124" cy="10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1324538" y="154700"/>
            <a:ext cx="6449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Takens’ Embedding Theorem</a:t>
            </a:r>
            <a:endParaRPr sz="3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340" y="-70325"/>
            <a:ext cx="9298675" cy="6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75" y="222725"/>
            <a:ext cx="7964674" cy="7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28125"/>
            <a:ext cx="8839199" cy="94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175" y="60875"/>
            <a:ext cx="8542124" cy="10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1324538" y="154700"/>
            <a:ext cx="6449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Takens’ Embedding Theorem</a:t>
            </a:r>
            <a:endParaRPr sz="3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340" y="-70325"/>
            <a:ext cx="9298675" cy="6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75" y="222725"/>
            <a:ext cx="7964674" cy="7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28125"/>
            <a:ext cx="8839199" cy="94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4475" y="1561825"/>
            <a:ext cx="6246825" cy="590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072449"/>
            <a:ext cx="6614924" cy="16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175" y="60875"/>
            <a:ext cx="8542124" cy="10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/>
        </p:nvSpPr>
        <p:spPr>
          <a:xfrm>
            <a:off x="1324538" y="154700"/>
            <a:ext cx="6449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Takens’ Embedding Theorem</a:t>
            </a:r>
            <a:endParaRPr sz="3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340" y="-70325"/>
            <a:ext cx="9298675" cy="6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75" y="222725"/>
            <a:ext cx="7964674" cy="7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28125"/>
            <a:ext cx="8839199" cy="94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4475" y="1561825"/>
            <a:ext cx="6246825" cy="590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072449"/>
            <a:ext cx="6614924" cy="16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726174"/>
            <a:ext cx="2642075" cy="140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8175" y="60875"/>
            <a:ext cx="8542124" cy="10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/>
        </p:nvSpPr>
        <p:spPr>
          <a:xfrm>
            <a:off x="1324538" y="154700"/>
            <a:ext cx="6449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Takens’ Embedding Theorem</a:t>
            </a:r>
            <a:endParaRPr sz="3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340" y="-70325"/>
            <a:ext cx="9298675" cy="6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75" y="222725"/>
            <a:ext cx="7964674" cy="7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28125"/>
            <a:ext cx="8839199" cy="94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4475" y="1561825"/>
            <a:ext cx="6246825" cy="590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072449"/>
            <a:ext cx="6614924" cy="16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726174"/>
            <a:ext cx="2642075" cy="140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94473" y="3726175"/>
            <a:ext cx="3336381" cy="1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8175" y="60875"/>
            <a:ext cx="8542124" cy="10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/>
        </p:nvSpPr>
        <p:spPr>
          <a:xfrm>
            <a:off x="1324538" y="154700"/>
            <a:ext cx="6449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Takens’ Embedding Theorem</a:t>
            </a:r>
            <a:endParaRPr sz="3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340" y="-70325"/>
            <a:ext cx="9298675" cy="6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975" y="222725"/>
            <a:ext cx="7964674" cy="7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28125"/>
            <a:ext cx="8839199" cy="94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4475" y="1561825"/>
            <a:ext cx="6246825" cy="590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072449"/>
            <a:ext cx="6614924" cy="16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726174"/>
            <a:ext cx="2642075" cy="140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94473" y="3726175"/>
            <a:ext cx="3336381" cy="1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69849" y="3747962"/>
            <a:ext cx="2974150" cy="13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8175" y="60875"/>
            <a:ext cx="8542124" cy="10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 txBox="1"/>
          <p:nvPr/>
        </p:nvSpPr>
        <p:spPr>
          <a:xfrm>
            <a:off x="1324538" y="154700"/>
            <a:ext cx="6449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Takens’ Embedding Theorem</a:t>
            </a:r>
            <a:endParaRPr sz="3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/>
        </p:nvSpPr>
        <p:spPr>
          <a:xfrm>
            <a:off x="1275825" y="301375"/>
            <a:ext cx="7152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6"/>
                </a:solidFill>
              </a:rPr>
              <a:t>Dynamical Systems on a Torus</a:t>
            </a:r>
            <a:endParaRPr sz="3500">
              <a:solidFill>
                <a:schemeClr val="accent6"/>
              </a:solidFill>
            </a:endParaRPr>
          </a:p>
        </p:txBody>
      </p:sp>
      <p:pic>
        <p:nvPicPr>
          <p:cNvPr id="288" name="Google Shape;2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625" y="1146950"/>
            <a:ext cx="2577275" cy="20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900" y="1146950"/>
            <a:ext cx="2577275" cy="208782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/>
        </p:nvSpPr>
        <p:spPr>
          <a:xfrm>
            <a:off x="1346150" y="3495975"/>
            <a:ext cx="204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Slope = 3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Circular Trajectory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5406425" y="3495975"/>
            <a:ext cx="204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Slope = √3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Dense Trajectory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1275825" y="301375"/>
            <a:ext cx="7152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6"/>
                </a:solidFill>
              </a:rPr>
              <a:t>Dynamical Systems on a Torus</a:t>
            </a:r>
            <a:endParaRPr sz="3500">
              <a:solidFill>
                <a:schemeClr val="accent6"/>
              </a:solidFill>
            </a:endParaRPr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625" y="1146950"/>
            <a:ext cx="2577275" cy="20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900" y="1146950"/>
            <a:ext cx="2577275" cy="208782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/>
        </p:nvSpPr>
        <p:spPr>
          <a:xfrm>
            <a:off x="1346150" y="3495975"/>
            <a:ext cx="204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Slope = 3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Circular Trajectory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5406425" y="3495975"/>
            <a:ext cx="204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Slope = √3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Dense Trajectory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1084875" y="4359925"/>
            <a:ext cx="753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D966"/>
                </a:solidFill>
              </a:rPr>
              <a:t>Observations of these dynamical systems give rise to recurrent functions!!</a:t>
            </a:r>
            <a:endParaRPr sz="16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90250" y="526350"/>
            <a:ext cx="8370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Sliding Windows and Persistence</a:t>
            </a:r>
            <a:r>
              <a:rPr lang="en" sz="4100">
                <a:latin typeface="Times New Roman"/>
                <a:ea typeface="Times New Roman"/>
                <a:cs typeface="Times New Roman"/>
                <a:sym typeface="Times New Roman"/>
              </a:rPr>
              <a:t>: An application of Topological Methods to Signal Analysis 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718000" y="4369975"/>
            <a:ext cx="34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JOSE A. PEREA AND JOHN HARE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485" y="-120550"/>
            <a:ext cx="9426975" cy="6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 txBox="1"/>
          <p:nvPr/>
        </p:nvSpPr>
        <p:spPr>
          <a:xfrm>
            <a:off x="2201750" y="74350"/>
            <a:ext cx="654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Functions</a:t>
            </a:r>
            <a:endParaRPr sz="4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1677675" y="978475"/>
            <a:ext cx="52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485" y="-120550"/>
            <a:ext cx="9426975" cy="6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/>
        </p:nvSpPr>
        <p:spPr>
          <a:xfrm>
            <a:off x="2201750" y="74350"/>
            <a:ext cx="654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Functions</a:t>
            </a:r>
            <a:endParaRPr sz="4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1677675" y="978475"/>
            <a:ext cx="52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16" name="Google Shape;316;p43"/>
          <p:cNvSpPr txBox="1"/>
          <p:nvPr/>
        </p:nvSpPr>
        <p:spPr>
          <a:xfrm>
            <a:off x="2415950" y="978475"/>
            <a:ext cx="5816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FF"/>
                </a:solidFill>
              </a:rPr>
              <a:t>Two prominent types</a:t>
            </a:r>
            <a:endParaRPr sz="2900">
              <a:solidFill>
                <a:srgbClr val="0000FF"/>
              </a:solidFill>
            </a:endParaRPr>
          </a:p>
        </p:txBody>
      </p:sp>
      <p:sp>
        <p:nvSpPr>
          <p:cNvPr id="317" name="Google Shape;317;p43"/>
          <p:cNvSpPr txBox="1"/>
          <p:nvPr/>
        </p:nvSpPr>
        <p:spPr>
          <a:xfrm>
            <a:off x="1295850" y="1609675"/>
            <a:ext cx="64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Characterized by a collection of real numbers (frequencies)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485" y="-120550"/>
            <a:ext cx="9426975" cy="6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 txBox="1"/>
          <p:nvPr/>
        </p:nvSpPr>
        <p:spPr>
          <a:xfrm>
            <a:off x="2201750" y="74350"/>
            <a:ext cx="654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Functions</a:t>
            </a:r>
            <a:endParaRPr sz="4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1677675" y="978475"/>
            <a:ext cx="52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25" name="Google Shape;325;p44"/>
          <p:cNvSpPr txBox="1"/>
          <p:nvPr/>
        </p:nvSpPr>
        <p:spPr>
          <a:xfrm>
            <a:off x="2415950" y="978475"/>
            <a:ext cx="5816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FF"/>
                </a:solidFill>
              </a:rPr>
              <a:t>Two prominent types</a:t>
            </a:r>
            <a:endParaRPr sz="2900">
              <a:solidFill>
                <a:srgbClr val="0000FF"/>
              </a:solidFill>
            </a:endParaRPr>
          </a:p>
        </p:txBody>
      </p:sp>
      <p:sp>
        <p:nvSpPr>
          <p:cNvPr id="326" name="Google Shape;326;p44"/>
          <p:cNvSpPr txBox="1"/>
          <p:nvPr/>
        </p:nvSpPr>
        <p:spPr>
          <a:xfrm>
            <a:off x="1295850" y="1609675"/>
            <a:ext cx="64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Characterized by a collection of real numbers (frequencies)</a:t>
            </a:r>
            <a:endParaRPr sz="1800"/>
          </a:p>
        </p:txBody>
      </p:sp>
      <p:sp>
        <p:nvSpPr>
          <p:cNvPr id="327" name="Google Shape;327;p44"/>
          <p:cNvSpPr txBox="1"/>
          <p:nvPr/>
        </p:nvSpPr>
        <p:spPr>
          <a:xfrm>
            <a:off x="1645075" y="2214125"/>
            <a:ext cx="175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Periodicity</a:t>
            </a:r>
            <a:endParaRPr sz="2500">
              <a:solidFill>
                <a:srgbClr val="FF00FF"/>
              </a:solidFill>
            </a:endParaRPr>
          </a:p>
        </p:txBody>
      </p:sp>
      <p:sp>
        <p:nvSpPr>
          <p:cNvPr id="328" name="Google Shape;328;p44"/>
          <p:cNvSpPr txBox="1"/>
          <p:nvPr/>
        </p:nvSpPr>
        <p:spPr>
          <a:xfrm>
            <a:off x="1247375" y="2707988"/>
            <a:ext cx="32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pairwise ratios are rational </a:t>
            </a:r>
            <a:endParaRPr/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300" y="3130299"/>
            <a:ext cx="2579999" cy="19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1485" y="-120550"/>
            <a:ext cx="9426975" cy="6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/>
          <p:nvPr/>
        </p:nvSpPr>
        <p:spPr>
          <a:xfrm>
            <a:off x="2201750" y="74350"/>
            <a:ext cx="654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Functions</a:t>
            </a:r>
            <a:endParaRPr sz="4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1677675" y="978475"/>
            <a:ext cx="52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2415950" y="978475"/>
            <a:ext cx="5816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FF"/>
                </a:solidFill>
              </a:rPr>
              <a:t>Two prominent types</a:t>
            </a:r>
            <a:endParaRPr sz="2900">
              <a:solidFill>
                <a:srgbClr val="0000FF"/>
              </a:solidFill>
            </a:endParaRPr>
          </a:p>
        </p:txBody>
      </p:sp>
      <p:sp>
        <p:nvSpPr>
          <p:cNvPr id="338" name="Google Shape;338;p45"/>
          <p:cNvSpPr txBox="1"/>
          <p:nvPr/>
        </p:nvSpPr>
        <p:spPr>
          <a:xfrm>
            <a:off x="1295850" y="1609675"/>
            <a:ext cx="643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Characterized by a collection of real numbers (frequencies)</a:t>
            </a:r>
            <a:endParaRPr sz="1800"/>
          </a:p>
        </p:txBody>
      </p:sp>
      <p:sp>
        <p:nvSpPr>
          <p:cNvPr id="339" name="Google Shape;339;p45"/>
          <p:cNvSpPr txBox="1"/>
          <p:nvPr/>
        </p:nvSpPr>
        <p:spPr>
          <a:xfrm>
            <a:off x="1645075" y="2214125"/>
            <a:ext cx="175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FF"/>
                </a:solidFill>
              </a:rPr>
              <a:t>Periodicity</a:t>
            </a:r>
            <a:endParaRPr sz="2500">
              <a:solidFill>
                <a:srgbClr val="FF00FF"/>
              </a:solidFill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4992800" y="2214125"/>
            <a:ext cx="246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Quasiperiodicity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1247375" y="2707988"/>
            <a:ext cx="32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pairwise ratios are rational </a:t>
            </a:r>
            <a:endParaRPr/>
          </a:p>
        </p:txBody>
      </p:sp>
      <p:sp>
        <p:nvSpPr>
          <p:cNvPr id="342" name="Google Shape;342;p45"/>
          <p:cNvSpPr txBox="1"/>
          <p:nvPr/>
        </p:nvSpPr>
        <p:spPr>
          <a:xfrm>
            <a:off x="5105000" y="2707988"/>
            <a:ext cx="32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least one irrational ratio</a:t>
            </a:r>
            <a:endParaRPr/>
          </a:p>
        </p:txBody>
      </p:sp>
      <p:pic>
        <p:nvPicPr>
          <p:cNvPr id="343" name="Google Shape;3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300" y="3130299"/>
            <a:ext cx="2579999" cy="19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250" y="3057825"/>
            <a:ext cx="2799500" cy="20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6"/>
          <p:cNvPicPr preferRelativeResize="0"/>
          <p:nvPr/>
        </p:nvPicPr>
        <p:blipFill rotWithShape="1">
          <a:blip r:embed="rId3">
            <a:alphaModFix/>
          </a:blip>
          <a:srcRect b="-3702" l="0" r="-3702" t="0"/>
          <a:stretch/>
        </p:blipFill>
        <p:spPr>
          <a:xfrm>
            <a:off x="224775" y="905850"/>
            <a:ext cx="2471650" cy="19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75" y="2922450"/>
            <a:ext cx="2383469" cy="19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6"/>
          <p:cNvSpPr txBox="1"/>
          <p:nvPr/>
        </p:nvSpPr>
        <p:spPr>
          <a:xfrm>
            <a:off x="542475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Recurrent Signals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46"/>
          <p:cNvSpPr txBox="1"/>
          <p:nvPr/>
        </p:nvSpPr>
        <p:spPr>
          <a:xfrm>
            <a:off x="3216400" y="241100"/>
            <a:ext cx="24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Appropriate choices of embedding parameters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46"/>
          <p:cNvSpPr txBox="1"/>
          <p:nvPr/>
        </p:nvSpPr>
        <p:spPr>
          <a:xfrm>
            <a:off x="6221850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Sliding Window Point Cloud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7"/>
          <p:cNvPicPr preferRelativeResize="0"/>
          <p:nvPr/>
        </p:nvPicPr>
        <p:blipFill rotWithShape="1">
          <a:blip r:embed="rId3">
            <a:alphaModFix/>
          </a:blip>
          <a:srcRect b="-3702" l="0" r="-3702" t="0"/>
          <a:stretch/>
        </p:blipFill>
        <p:spPr>
          <a:xfrm>
            <a:off x="224775" y="905850"/>
            <a:ext cx="2471650" cy="19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75" y="2922450"/>
            <a:ext cx="2383469" cy="19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7"/>
          <p:cNvSpPr txBox="1"/>
          <p:nvPr/>
        </p:nvSpPr>
        <p:spPr>
          <a:xfrm>
            <a:off x="542475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Recurrent Signals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7"/>
          <p:cNvSpPr txBox="1"/>
          <p:nvPr/>
        </p:nvSpPr>
        <p:spPr>
          <a:xfrm>
            <a:off x="3216400" y="241100"/>
            <a:ext cx="24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Appropriate choices of embedding parameters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7"/>
          <p:cNvSpPr txBox="1"/>
          <p:nvPr/>
        </p:nvSpPr>
        <p:spPr>
          <a:xfrm>
            <a:off x="6221850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Sliding Window Point Cloud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63" name="Google Shape;36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075" y="1159800"/>
            <a:ext cx="1766375" cy="10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8"/>
          <p:cNvPicPr preferRelativeResize="0"/>
          <p:nvPr/>
        </p:nvPicPr>
        <p:blipFill rotWithShape="1">
          <a:blip r:embed="rId3">
            <a:alphaModFix/>
          </a:blip>
          <a:srcRect b="-3702" l="0" r="-3702" t="0"/>
          <a:stretch/>
        </p:blipFill>
        <p:spPr>
          <a:xfrm>
            <a:off x="224775" y="905850"/>
            <a:ext cx="2471650" cy="19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75" y="2922450"/>
            <a:ext cx="2383469" cy="19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8"/>
          <p:cNvSpPr txBox="1"/>
          <p:nvPr/>
        </p:nvSpPr>
        <p:spPr>
          <a:xfrm>
            <a:off x="542475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Recurrent Signals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48"/>
          <p:cNvSpPr txBox="1"/>
          <p:nvPr/>
        </p:nvSpPr>
        <p:spPr>
          <a:xfrm>
            <a:off x="3216400" y="241100"/>
            <a:ext cx="24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Appropriate choices of embedding parameters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2" name="Google Shape;372;p48"/>
          <p:cNvSpPr txBox="1"/>
          <p:nvPr/>
        </p:nvSpPr>
        <p:spPr>
          <a:xfrm>
            <a:off x="6221850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Sliding Window Point Cloud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075" y="1159800"/>
            <a:ext cx="1766375" cy="10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9350" y="1019175"/>
            <a:ext cx="2471650" cy="1475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9"/>
          <p:cNvPicPr preferRelativeResize="0"/>
          <p:nvPr/>
        </p:nvPicPr>
        <p:blipFill rotWithShape="1">
          <a:blip r:embed="rId3">
            <a:alphaModFix/>
          </a:blip>
          <a:srcRect b="-3702" l="0" r="-3702" t="0"/>
          <a:stretch/>
        </p:blipFill>
        <p:spPr>
          <a:xfrm>
            <a:off x="224775" y="905850"/>
            <a:ext cx="2471650" cy="19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75" y="2922450"/>
            <a:ext cx="2383469" cy="19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9"/>
          <p:cNvSpPr txBox="1"/>
          <p:nvPr/>
        </p:nvSpPr>
        <p:spPr>
          <a:xfrm>
            <a:off x="542475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Recurrent Signals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49"/>
          <p:cNvSpPr txBox="1"/>
          <p:nvPr/>
        </p:nvSpPr>
        <p:spPr>
          <a:xfrm>
            <a:off x="3216400" y="241100"/>
            <a:ext cx="24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Appropriate choices of embedding parameters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49"/>
          <p:cNvSpPr txBox="1"/>
          <p:nvPr/>
        </p:nvSpPr>
        <p:spPr>
          <a:xfrm>
            <a:off x="6221850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Sliding Window Point Cloud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84" name="Google Shape;38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075" y="1159800"/>
            <a:ext cx="1766375" cy="10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7075" y="3221125"/>
            <a:ext cx="1766375" cy="10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9350" y="1019175"/>
            <a:ext cx="2471650" cy="1475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0"/>
          <p:cNvPicPr preferRelativeResize="0"/>
          <p:nvPr/>
        </p:nvPicPr>
        <p:blipFill rotWithShape="1">
          <a:blip r:embed="rId3">
            <a:alphaModFix/>
          </a:blip>
          <a:srcRect b="-3702" l="0" r="-3702" t="0"/>
          <a:stretch/>
        </p:blipFill>
        <p:spPr>
          <a:xfrm>
            <a:off x="224775" y="905850"/>
            <a:ext cx="2471650" cy="19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75" y="2922450"/>
            <a:ext cx="2383469" cy="19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0"/>
          <p:cNvSpPr txBox="1"/>
          <p:nvPr/>
        </p:nvSpPr>
        <p:spPr>
          <a:xfrm>
            <a:off x="542475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Recurrent Signals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4" name="Google Shape;394;p50"/>
          <p:cNvSpPr txBox="1"/>
          <p:nvPr/>
        </p:nvSpPr>
        <p:spPr>
          <a:xfrm>
            <a:off x="3216400" y="241100"/>
            <a:ext cx="24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Appropriate choices of embedding parameters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5" name="Google Shape;395;p50"/>
          <p:cNvSpPr txBox="1"/>
          <p:nvPr/>
        </p:nvSpPr>
        <p:spPr>
          <a:xfrm>
            <a:off x="6221850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Sliding Window Point Cloud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075" y="1159800"/>
            <a:ext cx="1766375" cy="10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7075" y="3221125"/>
            <a:ext cx="1766375" cy="10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9350" y="1019175"/>
            <a:ext cx="2471650" cy="1475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1325" y="2993797"/>
            <a:ext cx="18288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1"/>
          <p:cNvPicPr preferRelativeResize="0"/>
          <p:nvPr/>
        </p:nvPicPr>
        <p:blipFill rotWithShape="1">
          <a:blip r:embed="rId3">
            <a:alphaModFix/>
          </a:blip>
          <a:srcRect b="-3702" l="0" r="-3702" t="0"/>
          <a:stretch/>
        </p:blipFill>
        <p:spPr>
          <a:xfrm>
            <a:off x="224775" y="905850"/>
            <a:ext cx="2471650" cy="19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75" y="2922450"/>
            <a:ext cx="2383469" cy="19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1"/>
          <p:cNvSpPr txBox="1"/>
          <p:nvPr/>
        </p:nvSpPr>
        <p:spPr>
          <a:xfrm>
            <a:off x="542475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Recurrent Signals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51"/>
          <p:cNvSpPr txBox="1"/>
          <p:nvPr/>
        </p:nvSpPr>
        <p:spPr>
          <a:xfrm>
            <a:off x="3173850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Sliding Window Point Cloud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08" name="Google Shape;40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3750" y="1019175"/>
            <a:ext cx="2471650" cy="1475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9525" y="2993797"/>
            <a:ext cx="18288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1"/>
          <p:cNvSpPr txBox="1"/>
          <p:nvPr/>
        </p:nvSpPr>
        <p:spPr>
          <a:xfrm>
            <a:off x="6169225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Rips Persistent Homology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 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2"/>
          <p:cNvPicPr preferRelativeResize="0"/>
          <p:nvPr/>
        </p:nvPicPr>
        <p:blipFill rotWithShape="1">
          <a:blip r:embed="rId3">
            <a:alphaModFix/>
          </a:blip>
          <a:srcRect b="-3702" l="0" r="-3702" t="0"/>
          <a:stretch/>
        </p:blipFill>
        <p:spPr>
          <a:xfrm>
            <a:off x="224775" y="905850"/>
            <a:ext cx="2471650" cy="19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75" y="2922450"/>
            <a:ext cx="2383469" cy="19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2"/>
          <p:cNvSpPr txBox="1"/>
          <p:nvPr/>
        </p:nvSpPr>
        <p:spPr>
          <a:xfrm>
            <a:off x="542475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Recurrent Signals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8" name="Google Shape;418;p52"/>
          <p:cNvSpPr txBox="1"/>
          <p:nvPr/>
        </p:nvSpPr>
        <p:spPr>
          <a:xfrm>
            <a:off x="3173850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Sliding Window Point Cloud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19" name="Google Shape;41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3750" y="1019175"/>
            <a:ext cx="2471650" cy="1475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9525" y="2993797"/>
            <a:ext cx="18288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2"/>
          <p:cNvSpPr txBox="1"/>
          <p:nvPr/>
        </p:nvSpPr>
        <p:spPr>
          <a:xfrm>
            <a:off x="6169225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Rips Persistent Homology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22" name="Google Shape;422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725" y="789675"/>
            <a:ext cx="2471700" cy="193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53"/>
          <p:cNvPicPr preferRelativeResize="0"/>
          <p:nvPr/>
        </p:nvPicPr>
        <p:blipFill rotWithShape="1">
          <a:blip r:embed="rId3">
            <a:alphaModFix/>
          </a:blip>
          <a:srcRect b="-3702" l="0" r="-3702" t="0"/>
          <a:stretch/>
        </p:blipFill>
        <p:spPr>
          <a:xfrm>
            <a:off x="224775" y="905850"/>
            <a:ext cx="2471650" cy="19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75" y="2922450"/>
            <a:ext cx="2383469" cy="19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3"/>
          <p:cNvSpPr txBox="1"/>
          <p:nvPr/>
        </p:nvSpPr>
        <p:spPr>
          <a:xfrm>
            <a:off x="542475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Recurrent Signals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0" name="Google Shape;430;p53"/>
          <p:cNvSpPr txBox="1"/>
          <p:nvPr/>
        </p:nvSpPr>
        <p:spPr>
          <a:xfrm>
            <a:off x="3173850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Sliding Window Point Cloud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31" name="Google Shape;43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3750" y="1019175"/>
            <a:ext cx="2471650" cy="1475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9525" y="2993797"/>
            <a:ext cx="18288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3"/>
          <p:cNvSpPr txBox="1"/>
          <p:nvPr/>
        </p:nvSpPr>
        <p:spPr>
          <a:xfrm>
            <a:off x="6169225" y="241100"/>
            <a:ext cx="24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Rips Persistent Homology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34" name="Google Shape;434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725" y="789675"/>
            <a:ext cx="2471700" cy="193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3362" y="2872800"/>
            <a:ext cx="2490418" cy="19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do we choose 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τ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450075" y="275200"/>
            <a:ext cx="8390400" cy="13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600">
                <a:latin typeface="Times New Roman"/>
                <a:ea typeface="Times New Roman"/>
                <a:cs typeface="Times New Roman"/>
                <a:sym typeface="Times New Roman"/>
              </a:rPr>
              <a:t>HOW do we choose </a:t>
            </a:r>
            <a:r>
              <a:rPr i="1" lang="en" sz="46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46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" sz="4600">
                <a:latin typeface="Times New Roman"/>
                <a:ea typeface="Times New Roman"/>
                <a:cs typeface="Times New Roman"/>
                <a:sym typeface="Times New Roman"/>
              </a:rPr>
              <a:t>τ </a:t>
            </a:r>
            <a:r>
              <a:rPr lang="en" sz="460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446" name="Google Shape;446;p55"/>
          <p:cNvSpPr txBox="1"/>
          <p:nvPr/>
        </p:nvSpPr>
        <p:spPr>
          <a:xfrm>
            <a:off x="1295925" y="1265775"/>
            <a:ext cx="543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Briefly,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55"/>
          <p:cNvSpPr txBox="1"/>
          <p:nvPr/>
        </p:nvSpPr>
        <p:spPr>
          <a:xfrm>
            <a:off x="401825" y="1999125"/>
            <a:ext cx="3114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dimension </a:t>
            </a:r>
            <a:r>
              <a:rPr i="1" lang="en" sz="27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7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700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55"/>
          <p:cNvSpPr txBox="1"/>
          <p:nvPr/>
        </p:nvSpPr>
        <p:spPr>
          <a:xfrm>
            <a:off x="401825" y="3236475"/>
            <a:ext cx="3114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 delay </a:t>
            </a:r>
            <a:r>
              <a:rPr i="1" lang="en" sz="27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</a:t>
            </a:r>
            <a:r>
              <a:rPr lang="en" sz="2700">
                <a:solidFill>
                  <a:srgbClr val="FFD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2700">
              <a:solidFill>
                <a:srgbClr val="FFD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55"/>
          <p:cNvSpPr txBox="1"/>
          <p:nvPr/>
        </p:nvSpPr>
        <p:spPr>
          <a:xfrm>
            <a:off x="3114250" y="2037075"/>
            <a:ext cx="538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Needs to be big enough to allow the circular and toroidal features to survive (but not too big)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450" name="Google Shape;450;p55"/>
          <p:cNvSpPr txBox="1"/>
          <p:nvPr/>
        </p:nvSpPr>
        <p:spPr>
          <a:xfrm>
            <a:off x="3114250" y="3306775"/>
            <a:ext cx="5384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Needs to be chosen carefully to amplify the circular and toroidal features</a:t>
            </a:r>
            <a:br>
              <a:rPr lang="en" sz="1900">
                <a:solidFill>
                  <a:schemeClr val="lt1"/>
                </a:solidFill>
              </a:rPr>
            </a:br>
            <a:br>
              <a:rPr lang="en" sz="1900">
                <a:solidFill>
                  <a:schemeClr val="lt1"/>
                </a:solidFill>
              </a:rPr>
            </a:br>
            <a:r>
              <a:rPr lang="en" sz="1900">
                <a:solidFill>
                  <a:schemeClr val="lt1"/>
                </a:solidFill>
              </a:rPr>
              <a:t>(typically obtained by solving a minimization problem)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/>
        </p:nvSpPr>
        <p:spPr>
          <a:xfrm>
            <a:off x="291325" y="361650"/>
            <a:ext cx="386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Part 1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57"/>
          <p:cNvSpPr txBox="1"/>
          <p:nvPr/>
        </p:nvSpPr>
        <p:spPr>
          <a:xfrm>
            <a:off x="4823150" y="413575"/>
            <a:ext cx="386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57"/>
          <p:cNvSpPr txBox="1"/>
          <p:nvPr/>
        </p:nvSpPr>
        <p:spPr>
          <a:xfrm>
            <a:off x="341550" y="1436575"/>
            <a:ext cx="41388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From time series to sliding window embeddings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- Periodic Examples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- Non - Periodic Examples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8"/>
          <p:cNvSpPr txBox="1"/>
          <p:nvPr/>
        </p:nvSpPr>
        <p:spPr>
          <a:xfrm>
            <a:off x="291325" y="361650"/>
            <a:ext cx="386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Part 1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58"/>
          <p:cNvSpPr txBox="1"/>
          <p:nvPr/>
        </p:nvSpPr>
        <p:spPr>
          <a:xfrm>
            <a:off x="4823150" y="413575"/>
            <a:ext cx="386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58"/>
          <p:cNvSpPr txBox="1"/>
          <p:nvPr/>
        </p:nvSpPr>
        <p:spPr>
          <a:xfrm>
            <a:off x="341550" y="1436575"/>
            <a:ext cx="41388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From time series to sliding window embeddings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- Periodic Examples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- Non - Periodic Examples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From sliding window embeddings to persistence diagrams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9"/>
          <p:cNvSpPr txBox="1"/>
          <p:nvPr/>
        </p:nvSpPr>
        <p:spPr>
          <a:xfrm>
            <a:off x="291325" y="361650"/>
            <a:ext cx="386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Part 1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59"/>
          <p:cNvSpPr txBox="1"/>
          <p:nvPr/>
        </p:nvSpPr>
        <p:spPr>
          <a:xfrm>
            <a:off x="4823150" y="413575"/>
            <a:ext cx="386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59"/>
          <p:cNvSpPr txBox="1"/>
          <p:nvPr/>
        </p:nvSpPr>
        <p:spPr>
          <a:xfrm>
            <a:off x="341550" y="1436575"/>
            <a:ext cx="4138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From time series to sliding window embeddings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- Periodic Examples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- Non - Periodic Examples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From sliding window embeddings to persistence diagrams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Deciding the embedding dimension and time delay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/>
        </p:nvSpPr>
        <p:spPr>
          <a:xfrm>
            <a:off x="291325" y="361650"/>
            <a:ext cx="386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Part 1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60"/>
          <p:cNvSpPr txBox="1"/>
          <p:nvPr/>
        </p:nvSpPr>
        <p:spPr>
          <a:xfrm>
            <a:off x="4823150" y="413575"/>
            <a:ext cx="386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341550" y="1436575"/>
            <a:ext cx="4138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From time series to sliding window embeddings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- Periodic Examples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- Non - Periodic Examples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From sliding window embeddings to persistence diagrams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Deciding the embedding dimension and time delay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60"/>
          <p:cNvSpPr txBox="1"/>
          <p:nvPr/>
        </p:nvSpPr>
        <p:spPr>
          <a:xfrm>
            <a:off x="5113350" y="1516925"/>
            <a:ext cx="3516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❖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Takens’ Embedding Theorem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Applying the theorem for forecasting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/>
        </p:nvSpPr>
        <p:spPr>
          <a:xfrm>
            <a:off x="291325" y="361650"/>
            <a:ext cx="386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Part 1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61"/>
          <p:cNvSpPr txBox="1"/>
          <p:nvPr/>
        </p:nvSpPr>
        <p:spPr>
          <a:xfrm>
            <a:off x="4823150" y="413575"/>
            <a:ext cx="386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2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61"/>
          <p:cNvSpPr txBox="1"/>
          <p:nvPr/>
        </p:nvSpPr>
        <p:spPr>
          <a:xfrm>
            <a:off x="341550" y="1436575"/>
            <a:ext cx="4138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From time series to sliding window embeddings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- Periodic Examples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- Non - Periodic Examples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From sliding window embeddings to persistence diagrams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❖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Deciding the embedding dimension and time delay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61"/>
          <p:cNvSpPr txBox="1"/>
          <p:nvPr/>
        </p:nvSpPr>
        <p:spPr>
          <a:xfrm>
            <a:off x="5113350" y="1516925"/>
            <a:ext cx="3516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❖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Takens’ Embedding Theorem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Applying the theorem for forecasting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❖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Nyquist - Shannon Sampling Theorem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008025" y="166800"/>
            <a:ext cx="40452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it?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kaggle.com/pragyashukla19/topology-of-time-series/notebook#Part-1:-Topology-of-time-series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3"/>
          <p:cNvSpPr txBox="1"/>
          <p:nvPr>
            <p:ph type="title"/>
          </p:nvPr>
        </p:nvSpPr>
        <p:spPr>
          <a:xfrm>
            <a:off x="512700" y="22348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You All!!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008025" y="166800"/>
            <a:ext cx="40452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it?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4294967295" type="subTitle"/>
          </p:nvPr>
        </p:nvSpPr>
        <p:spPr>
          <a:xfrm>
            <a:off x="412650" y="1226250"/>
            <a:ext cx="77454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 framework for recurrence detection using </a:t>
            </a: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sliding window embedding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persistent homology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008025" y="166800"/>
            <a:ext cx="40452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it?</a:t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>
            <p:ph idx="4294967295" type="subTitle"/>
          </p:nvPr>
        </p:nvSpPr>
        <p:spPr>
          <a:xfrm>
            <a:off x="412650" y="1226250"/>
            <a:ext cx="77454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 framework for recurrence detection using </a:t>
            </a: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sliding window embedding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persistent homology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50" y="2462975"/>
            <a:ext cx="7335907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2270375" y="411875"/>
            <a:ext cx="437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it defined?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2270375" y="411875"/>
            <a:ext cx="437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it defined?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241100" y="1466700"/>
            <a:ext cx="8750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f is a function defined on an interval of the real numbers. Choose an integer d (or M) and a real number τ , both greater than 0. The sliding window embedding of f based at t ∈ R into R</a:t>
            </a:r>
            <a:r>
              <a:rPr baseline="30000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d+1</a:t>
            </a:r>
            <a:r>
              <a:rPr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point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