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8" r:id="rId5"/>
    <p:sldId id="309" r:id="rId6"/>
    <p:sldId id="263" r:id="rId7"/>
    <p:sldId id="310" r:id="rId8"/>
    <p:sldId id="318" r:id="rId9"/>
    <p:sldId id="319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F9007-4A7E-F2F5-26A6-B61034A1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0C522-5D4B-623A-EB62-DD7CFF0BD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8B1C3-0756-6A70-BBEF-E4A43929C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2889-C6AE-6344-7917-472FED425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80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2D9D-89CD-229C-560A-2E309AAB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A942E-84B1-FF04-6854-307DF4281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F0C4D-FBC1-5925-BD01-DEFC5A478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2AFFD-87DD-6A68-F8C6-BF8C9AE94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304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7" y="914400"/>
            <a:ext cx="9113932" cy="717755"/>
          </a:xfrm>
        </p:spPr>
        <p:txBody>
          <a:bodyPr anchor="b"/>
          <a:lstStyle/>
          <a:p>
            <a:r>
              <a:rPr lang="en-US" sz="5400" dirty="0"/>
              <a:t>SLDM  -LOAN  APPROVAL PREDICTION               </a:t>
            </a:r>
            <a:r>
              <a:rPr lang="en-US" sz="3200" dirty="0"/>
              <a:t>-</a:t>
            </a:r>
            <a:r>
              <a:rPr lang="en-US" sz="5400" dirty="0"/>
              <a:t> </a:t>
            </a:r>
            <a:r>
              <a:rPr lang="en-US" sz="2400" b="1" dirty="0"/>
              <a:t>GROUP -H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81548" y="2074606"/>
            <a:ext cx="8612486" cy="4083928"/>
          </a:xfrm>
        </p:spPr>
        <p:txBody>
          <a:bodyPr/>
          <a:lstStyle/>
          <a:p>
            <a:r>
              <a:rPr lang="en-US" b="1" cap="none" dirty="0"/>
              <a:t>Objective:</a:t>
            </a:r>
            <a:endParaRPr lang="en-US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To compare the performance of two statistical learning algorithms for loan approval prediction.</a:t>
            </a:r>
          </a:p>
          <a:p>
            <a:r>
              <a:rPr lang="en-US" b="1" cap="none" dirty="0"/>
              <a:t>Data description:</a:t>
            </a:r>
            <a:endParaRPr lang="en-US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A synthetic dataset of 20,000 records with 31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Includes financial, demographic, and employment-related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Target variable: loan approval status (binary).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Designed to facilitate the development of predictive models for risk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10" y="-98321"/>
            <a:ext cx="7387171" cy="1071716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288028"/>
            <a:ext cx="10353369" cy="4395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1. Data Preprocessing: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Reduction:</a:t>
            </a:r>
            <a:r>
              <a:rPr lang="en-US" dirty="0"/>
              <a:t> Removed irrelevant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Value Check:</a:t>
            </a:r>
            <a:r>
              <a:rPr lang="en-US" dirty="0"/>
              <a:t> No missing values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 Detection:</a:t>
            </a:r>
            <a:r>
              <a:rPr lang="en-US" dirty="0"/>
              <a:t> No outliers detected.</a:t>
            </a:r>
          </a:p>
          <a:p>
            <a:pPr marL="0" indent="0">
              <a:buNone/>
            </a:pPr>
            <a:r>
              <a:rPr lang="en-US" b="1" dirty="0"/>
              <a:t>2. Feature Engineering: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Encoding:</a:t>
            </a:r>
            <a:r>
              <a:rPr lang="en-US" dirty="0"/>
              <a:t> One-hot encoding for categorical variables, label encoding for the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Numerical Scaling:</a:t>
            </a:r>
            <a:r>
              <a:rPr lang="en-US" dirty="0"/>
              <a:t> Standard scaling for continuous features.</a:t>
            </a:r>
          </a:p>
          <a:p>
            <a:pPr marL="0" indent="0">
              <a:buNone/>
            </a:pPr>
            <a:r>
              <a:rPr lang="en-US" b="1" dirty="0"/>
              <a:t>3. Exploratory Data Analysis (EDA):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Descriptive Statistics:</a:t>
            </a:r>
            <a:r>
              <a:rPr lang="en-US" dirty="0"/>
              <a:t> Calculated summary statistics for continuous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Visualizations:</a:t>
            </a:r>
            <a:r>
              <a:rPr lang="en-US" dirty="0"/>
              <a:t> Created visualizations for loan approval/denial ratio and loan purpose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Multicollinearity Check:</a:t>
            </a:r>
            <a:r>
              <a:rPr lang="en-US" dirty="0"/>
              <a:t> Used VIF to identify and remove highly correlated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Selection:</a:t>
            </a:r>
            <a:r>
              <a:rPr lang="en-US" dirty="0"/>
              <a:t> Removed variables with low correlation to the target variable.</a:t>
            </a:r>
          </a:p>
          <a:p>
            <a:r>
              <a:rPr lang="en-US" b="1" dirty="0"/>
              <a:t>Data Splitting: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dataset into a 60:40 training and testing set ratio.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042219"/>
          </a:xfrm>
        </p:spPr>
        <p:txBody>
          <a:bodyPr anchor="b"/>
          <a:lstStyle/>
          <a:p>
            <a:r>
              <a:rPr lang="en-US" sz="4000" dirty="0"/>
              <a:t>Statistical models used: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6013" y="2035277"/>
            <a:ext cx="10235381" cy="4435373"/>
          </a:xfrm>
        </p:spPr>
        <p:txBody>
          <a:bodyPr>
            <a:normAutofit/>
          </a:bodyPr>
          <a:lstStyle/>
          <a:p>
            <a:pPr algn="l"/>
            <a:r>
              <a:rPr lang="en-IN" sz="2900" b="1" cap="none" dirty="0"/>
              <a:t>1. </a:t>
            </a:r>
            <a:r>
              <a:rPr lang="en-IN" b="1" cap="none" dirty="0"/>
              <a:t>Logistic regression: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Model:</a:t>
            </a:r>
            <a:r>
              <a:rPr lang="en-IN" sz="2200" cap="none" dirty="0"/>
              <a:t> logistic regression with balanced class weights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Evaluation metrics:</a:t>
            </a:r>
            <a:r>
              <a:rPr lang="en-IN" sz="2200" cap="none" dirty="0"/>
              <a:t> accuracy, precision, recall, f1-score, </a:t>
            </a:r>
            <a:r>
              <a:rPr lang="en-IN" sz="2200" cap="none" dirty="0" err="1"/>
              <a:t>auc</a:t>
            </a:r>
            <a:r>
              <a:rPr lang="en-IN" sz="2200" cap="none" dirty="0"/>
              <a:t>-roc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Feature importance:</a:t>
            </a:r>
            <a:r>
              <a:rPr lang="en-IN" sz="2200" cap="none" dirty="0"/>
              <a:t> based on coefficient magnitudes</a:t>
            </a:r>
          </a:p>
          <a:p>
            <a:pPr algn="l"/>
            <a:r>
              <a:rPr lang="en-IN" sz="2200" b="1" cap="none" dirty="0"/>
              <a:t>2. </a:t>
            </a:r>
            <a:r>
              <a:rPr lang="en-IN" b="1" cap="none" dirty="0"/>
              <a:t>Random forest Classifier: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Model:</a:t>
            </a:r>
            <a:r>
              <a:rPr lang="en-IN" sz="2200" cap="none" dirty="0"/>
              <a:t> random forest classifier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Evaluation metrics:</a:t>
            </a:r>
            <a:r>
              <a:rPr lang="en-IN" sz="2200" cap="none" dirty="0"/>
              <a:t> accuracy, precision, recall, f1-score, </a:t>
            </a:r>
            <a:r>
              <a:rPr lang="en-IN" sz="2200" cap="none" dirty="0" err="1"/>
              <a:t>auc</a:t>
            </a:r>
            <a:r>
              <a:rPr lang="en-IN" sz="2200" cap="none" dirty="0"/>
              <a:t>-roc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Feature importance:</a:t>
            </a:r>
            <a:r>
              <a:rPr lang="en-IN" sz="2200" cap="none" dirty="0"/>
              <a:t> based on </a:t>
            </a:r>
            <a:r>
              <a:rPr lang="en-IN" sz="2200" cap="none" dirty="0" err="1"/>
              <a:t>gini</a:t>
            </a:r>
            <a:r>
              <a:rPr lang="en-IN" sz="2200" cap="none" dirty="0"/>
              <a:t> impurity reduction</a:t>
            </a:r>
          </a:p>
          <a:p>
            <a:pPr algn="l"/>
            <a:r>
              <a:rPr lang="en-IN" sz="2200" b="1" cap="none" dirty="0"/>
              <a:t>3. </a:t>
            </a:r>
            <a:r>
              <a:rPr lang="en-IN" b="1" cap="none" dirty="0"/>
              <a:t>Support vector machine (</a:t>
            </a:r>
            <a:r>
              <a:rPr lang="en-IN" b="1" cap="none" dirty="0" err="1"/>
              <a:t>svm</a:t>
            </a:r>
            <a:r>
              <a:rPr lang="en-IN" b="1" cap="none" dirty="0"/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Model:</a:t>
            </a:r>
            <a:r>
              <a:rPr lang="en-IN" sz="2200" cap="none" dirty="0"/>
              <a:t> linear </a:t>
            </a:r>
            <a:r>
              <a:rPr lang="en-IN" sz="2200" cap="none" dirty="0" err="1"/>
              <a:t>svm</a:t>
            </a:r>
            <a:endParaRPr lang="en-IN" sz="2200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Evaluation metrics:</a:t>
            </a:r>
            <a:r>
              <a:rPr lang="en-IN" sz="2200" cap="none" dirty="0"/>
              <a:t> accuracy, precision, recall, f1-score, </a:t>
            </a:r>
            <a:r>
              <a:rPr lang="en-IN" sz="2200" cap="none" dirty="0" err="1"/>
              <a:t>auc</a:t>
            </a:r>
            <a:r>
              <a:rPr lang="en-IN" sz="2200" cap="none" dirty="0"/>
              <a:t>-roc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Feature importance:</a:t>
            </a:r>
            <a:r>
              <a:rPr lang="en-IN" sz="2200" cap="none" dirty="0"/>
              <a:t> based on coefficient magnitudes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sz="3600" dirty="0"/>
              <a:t>Performance</a:t>
            </a:r>
            <a:r>
              <a:rPr lang="en-US" dirty="0"/>
              <a:t> and Evaluation Metrics:-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548A41-34C6-98BB-51F3-4B7CEDA700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475097" y="2091506"/>
            <a:ext cx="5463550" cy="3227746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5BE028F-888C-988B-9FD8-93D24A404533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6528620" y="1889881"/>
            <a:ext cx="50568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Accuracy 98%, Precision 93%, Recall 98%, F1-score 95%, AUC-ROC 1.00, indicating strong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Accuracy 98%, Precision 97%, Recall 96%, F1-score 96%, AUC-ROC 1.00, confirming excellent classification 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accuracy 100%, with perfect precision, recall, and F1-scores. Testing accuracy 98%, Precision 97%, AUC-ROC 1.00, showing high class distinction.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BC6C-C2C7-1604-5978-EE3D258C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5B3FF7-AB8E-AF8D-241D-98FE3D457B3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496308" y="338025"/>
            <a:ext cx="9196336" cy="29815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08192-900E-AF17-B2BB-A63285F5C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DCF729-0DEF-507C-9F6F-3977DEC67EE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3725406"/>
            <a:ext cx="107368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with few false positives and false negatives.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accuracy but more prone to false positives.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performance but less accurate in predicting approvals compared to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57BB-5087-F0C5-66F5-ACF66B591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9BBE0-2CF4-E000-4229-FBA0D0D1E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1C65C4-A12C-4B60-80C9-FCF37D1CCA3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153265" y="580103"/>
            <a:ext cx="8504903" cy="2848897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F6077E3-CACD-3BB8-F994-9654620D224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1" y="3900861"/>
            <a:ext cx="91145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consistently identified as the most critical factor in predicting loan approvals across all models (Random Forest, Logistic Regression, and SVM).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TotalDebtToIncomeRatio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AnnualIncome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also significant factors influencing loan approval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overall analysis suggests that risk assessment and financial metrics play a crucial role in determining loan approval outcomes. </a:t>
            </a:r>
          </a:p>
        </p:txBody>
      </p:sp>
    </p:spTree>
    <p:extLst>
      <p:ext uri="{BB962C8B-B14F-4D97-AF65-F5344CB8AC3E}">
        <p14:creationId xmlns:p14="http://schemas.microsoft.com/office/powerpoint/2010/main" val="115242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127820"/>
            <a:ext cx="7534656" cy="91440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179872"/>
            <a:ext cx="10471356" cy="52602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Accuracy and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models achieve high accuracy (98% on testing).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shows perfect training performance, but potential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has high recall, while SVM has higher precision.</a:t>
            </a:r>
          </a:p>
          <a:p>
            <a:r>
              <a:rPr lang="en-US" b="1" dirty="0"/>
              <a:t>Interpretability: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is the most interpretable.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offers some interpretability through feature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 is less interpretable.</a:t>
            </a:r>
          </a:p>
          <a:p>
            <a:r>
              <a:rPr lang="en-US" b="1" dirty="0"/>
              <a:t>Best Performing Model: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is the top performer due 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accuracy and perfect training fit.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feature importance insights, highlighting "</a:t>
            </a:r>
            <a:r>
              <a:rPr lang="en-US" dirty="0" err="1"/>
              <a:t>RiskScore</a:t>
            </a:r>
            <a:r>
              <a:rPr lang="en-US" dirty="0"/>
              <a:t>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Slightly higher testing precision compared to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ensemble nature and focus on key variables contribute to its superior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{1C16DBC5-A52C-4939-99FA-761FF94D8130}tf11964407_win32</Template>
  <TotalTime>45</TotalTime>
  <Words>607</Words>
  <Application>Microsoft Office PowerPoint</Application>
  <PresentationFormat>Widescreen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SLDM  -LOAN  APPROVAL PREDICTION               - GROUP -H</vt:lpstr>
      <vt:lpstr>Methodology </vt:lpstr>
      <vt:lpstr>Statistical models used: </vt:lpstr>
      <vt:lpstr>Model Performance and Evaluation Metrics:- 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Binoj</dc:creator>
  <cp:lastModifiedBy>manasvi8157@holyangelssbd.com</cp:lastModifiedBy>
  <cp:revision>1</cp:revision>
  <dcterms:created xsi:type="dcterms:W3CDTF">2024-11-10T19:51:58Z</dcterms:created>
  <dcterms:modified xsi:type="dcterms:W3CDTF">2025-01-14T10:59:53Z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