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nstantia-bold.fntdata"/><Relationship Id="rId6" Type="http://schemas.openxmlformats.org/officeDocument/2006/relationships/slide" Target="slides/slide1.xml"/><Relationship Id="rId18" Type="http://schemas.openxmlformats.org/officeDocument/2006/relationships/font" Target="fonts/Constanti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248911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42489115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248911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42489115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248911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842489115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24891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84248911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24891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42489115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248911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42489115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248911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842489115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3" name="Google Shape;13;p2"/>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 name="Google Shape;14;p2"/>
          <p:cNvCxnSpPr/>
          <p:nvPr/>
        </p:nvCxnSpPr>
        <p:spPr>
          <a:xfrm>
            <a:off x="1463626"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cxnSp>
        <p:nvCxnSpPr>
          <p:cNvPr id="15" name="Google Shape;15;p2"/>
          <p:cNvCxnSpPr/>
          <p:nvPr/>
        </p:nvCxnSpPr>
        <p:spPr>
          <a:xfrm>
            <a:off x="4708574"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sp>
        <p:nvSpPr>
          <p:cNvPr id="16" name="Google Shape;16;p2"/>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7" name="Google Shape;17;p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7" name="Google Shape;77;p1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3" name="Google Shape;83;p1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22" name="Google Shape;22;p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600" u="none" cap="none" strike="noStrike">
                <a:solidFill>
                  <a:schemeClr val="lt2"/>
                </a:solidFill>
                <a:latin typeface="Constantia"/>
                <a:ea typeface="Constantia"/>
                <a:cs typeface="Constantia"/>
                <a:sym typeface="Constantia"/>
              </a:defRPr>
            </a:lvl1pPr>
            <a:lvl2pPr indent="0" lvl="1" marL="0" algn="ctr">
              <a:spcBef>
                <a:spcPts val="0"/>
              </a:spcBef>
              <a:buNone/>
              <a:defRPr b="0" i="0" sz="1600" u="none" cap="none" strike="noStrike">
                <a:solidFill>
                  <a:schemeClr val="lt2"/>
                </a:solidFill>
                <a:latin typeface="Constantia"/>
                <a:ea typeface="Constantia"/>
                <a:cs typeface="Constantia"/>
                <a:sym typeface="Constantia"/>
              </a:defRPr>
            </a:lvl2pPr>
            <a:lvl3pPr indent="0" lvl="2" marL="0" algn="ctr">
              <a:spcBef>
                <a:spcPts val="0"/>
              </a:spcBef>
              <a:buNone/>
              <a:defRPr b="0" i="0" sz="1600" u="none" cap="none" strike="noStrike">
                <a:solidFill>
                  <a:schemeClr val="lt2"/>
                </a:solidFill>
                <a:latin typeface="Constantia"/>
                <a:ea typeface="Constantia"/>
                <a:cs typeface="Constantia"/>
                <a:sym typeface="Constantia"/>
              </a:defRPr>
            </a:lvl3pPr>
            <a:lvl4pPr indent="0" lvl="3" marL="0" algn="ctr">
              <a:spcBef>
                <a:spcPts val="0"/>
              </a:spcBef>
              <a:buNone/>
              <a:defRPr b="0" i="0" sz="1600" u="none" cap="none" strike="noStrike">
                <a:solidFill>
                  <a:schemeClr val="lt2"/>
                </a:solidFill>
                <a:latin typeface="Constantia"/>
                <a:ea typeface="Constantia"/>
                <a:cs typeface="Constantia"/>
                <a:sym typeface="Constantia"/>
              </a:defRPr>
            </a:lvl4pPr>
            <a:lvl5pPr indent="0" lvl="4" marL="0" algn="ctr">
              <a:spcBef>
                <a:spcPts val="0"/>
              </a:spcBef>
              <a:buNone/>
              <a:defRPr b="0" i="0" sz="1600" u="none" cap="none" strike="noStrike">
                <a:solidFill>
                  <a:schemeClr val="lt2"/>
                </a:solidFill>
                <a:latin typeface="Constantia"/>
                <a:ea typeface="Constantia"/>
                <a:cs typeface="Constantia"/>
                <a:sym typeface="Constantia"/>
              </a:defRPr>
            </a:lvl5pPr>
            <a:lvl6pPr indent="0" lvl="5" marL="0" algn="ctr">
              <a:spcBef>
                <a:spcPts val="0"/>
              </a:spcBef>
              <a:buNone/>
              <a:defRPr b="0" i="0" sz="1600" u="none" cap="none" strike="noStrike">
                <a:solidFill>
                  <a:schemeClr val="lt2"/>
                </a:solidFill>
                <a:latin typeface="Constantia"/>
                <a:ea typeface="Constantia"/>
                <a:cs typeface="Constantia"/>
                <a:sym typeface="Constantia"/>
              </a:defRPr>
            </a:lvl6pPr>
            <a:lvl7pPr indent="0" lvl="6" marL="0" algn="ctr">
              <a:spcBef>
                <a:spcPts val="0"/>
              </a:spcBef>
              <a:buNone/>
              <a:defRPr b="0" i="0" sz="1600" u="none" cap="none" strike="noStrike">
                <a:solidFill>
                  <a:schemeClr val="lt2"/>
                </a:solidFill>
                <a:latin typeface="Constantia"/>
                <a:ea typeface="Constantia"/>
                <a:cs typeface="Constantia"/>
                <a:sym typeface="Constantia"/>
              </a:defRPr>
            </a:lvl7pPr>
            <a:lvl8pPr indent="0" lvl="7" marL="0" algn="ctr">
              <a:spcBef>
                <a:spcPts val="0"/>
              </a:spcBef>
              <a:buNone/>
              <a:defRPr b="0" i="0" sz="1600" u="none" cap="none" strike="noStrike">
                <a:solidFill>
                  <a:schemeClr val="lt2"/>
                </a:solidFill>
                <a:latin typeface="Constantia"/>
                <a:ea typeface="Constantia"/>
                <a:cs typeface="Constantia"/>
                <a:sym typeface="Constantia"/>
              </a:defRPr>
            </a:lvl8pPr>
            <a:lvl9pPr indent="0" lvl="8" mar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4"/>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32" name="Google Shape;32;p4"/>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9" name="Google Shape;39;p5"/>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5" name="Google Shape;45;p6"/>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6" name="Google Shape;46;p6"/>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7" name="Google Shape;47;p6"/>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49" name="Google Shape;49;p6"/>
          <p:cNvCxnSpPr/>
          <p:nvPr/>
        </p:nvCxnSpPr>
        <p:spPr>
          <a:xfrm>
            <a:off x="562945"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cxnSp>
        <p:nvCxnSpPr>
          <p:cNvPr id="50" name="Google Shape;50;p6"/>
          <p:cNvCxnSpPr/>
          <p:nvPr/>
        </p:nvCxnSpPr>
        <p:spPr>
          <a:xfrm>
            <a:off x="4754880"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2" name="Google Shape;62;p9"/>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3" name="Google Shape;63;p9"/>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0" name="Google Shape;70;p10"/>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1" name="Google Shape;71;p1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 name="Google Shape;7;p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 name="Google Shape;8;p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9" name="Google Shape;9;p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Constantia"/>
                <a:ea typeface="Constantia"/>
                <a:cs typeface="Constantia"/>
                <a:sym typeface="Constantia"/>
              </a:defRPr>
            </a:lvl1pPr>
            <a:lvl2pPr indent="0" lvl="1" marL="0" marR="0" rtl="0" algn="ctr">
              <a:spcBef>
                <a:spcPts val="0"/>
              </a:spcBef>
              <a:buNone/>
              <a:defRPr b="0" i="0" sz="1600" u="none" cap="none" strike="noStrike">
                <a:solidFill>
                  <a:schemeClr val="lt2"/>
                </a:solidFill>
                <a:latin typeface="Constantia"/>
                <a:ea typeface="Constantia"/>
                <a:cs typeface="Constantia"/>
                <a:sym typeface="Constantia"/>
              </a:defRPr>
            </a:lvl2pPr>
            <a:lvl3pPr indent="0" lvl="2" marL="0" marR="0" rtl="0" algn="ctr">
              <a:spcBef>
                <a:spcPts val="0"/>
              </a:spcBef>
              <a:buNone/>
              <a:defRPr b="0" i="0" sz="1600" u="none" cap="none" strike="noStrike">
                <a:solidFill>
                  <a:schemeClr val="lt2"/>
                </a:solidFill>
                <a:latin typeface="Constantia"/>
                <a:ea typeface="Constantia"/>
                <a:cs typeface="Constantia"/>
                <a:sym typeface="Constantia"/>
              </a:defRPr>
            </a:lvl3pPr>
            <a:lvl4pPr indent="0" lvl="3" marL="0" marR="0" rtl="0" algn="ctr">
              <a:spcBef>
                <a:spcPts val="0"/>
              </a:spcBef>
              <a:buNone/>
              <a:defRPr b="0" i="0" sz="1600" u="none" cap="none" strike="noStrike">
                <a:solidFill>
                  <a:schemeClr val="lt2"/>
                </a:solidFill>
                <a:latin typeface="Constantia"/>
                <a:ea typeface="Constantia"/>
                <a:cs typeface="Constantia"/>
                <a:sym typeface="Constantia"/>
              </a:defRPr>
            </a:lvl4pPr>
            <a:lvl5pPr indent="0" lvl="4" marL="0" marR="0" rtl="0" algn="ctr">
              <a:spcBef>
                <a:spcPts val="0"/>
              </a:spcBef>
              <a:buNone/>
              <a:defRPr b="0" i="0" sz="1600" u="none" cap="none" strike="noStrike">
                <a:solidFill>
                  <a:schemeClr val="lt2"/>
                </a:solidFill>
                <a:latin typeface="Constantia"/>
                <a:ea typeface="Constantia"/>
                <a:cs typeface="Constantia"/>
                <a:sym typeface="Constantia"/>
              </a:defRPr>
            </a:lvl5pPr>
            <a:lvl6pPr indent="0" lvl="5" marL="0" marR="0" rtl="0" algn="ctr">
              <a:spcBef>
                <a:spcPts val="0"/>
              </a:spcBef>
              <a:buNone/>
              <a:defRPr b="0" i="0" sz="1600" u="none" cap="none" strike="noStrike">
                <a:solidFill>
                  <a:schemeClr val="lt2"/>
                </a:solidFill>
                <a:latin typeface="Constantia"/>
                <a:ea typeface="Constantia"/>
                <a:cs typeface="Constantia"/>
                <a:sym typeface="Constantia"/>
              </a:defRPr>
            </a:lvl6pPr>
            <a:lvl7pPr indent="0" lvl="6" marL="0" marR="0" rtl="0" algn="ctr">
              <a:spcBef>
                <a:spcPts val="0"/>
              </a:spcBef>
              <a:buNone/>
              <a:defRPr b="0" i="0" sz="1600" u="none" cap="none" strike="noStrike">
                <a:solidFill>
                  <a:schemeClr val="lt2"/>
                </a:solidFill>
                <a:latin typeface="Constantia"/>
                <a:ea typeface="Constantia"/>
                <a:cs typeface="Constantia"/>
                <a:sym typeface="Constantia"/>
              </a:defRPr>
            </a:lvl7pPr>
            <a:lvl8pPr indent="0" lvl="7" marL="0" marR="0" rtl="0" algn="ctr">
              <a:spcBef>
                <a:spcPts val="0"/>
              </a:spcBef>
              <a:buNone/>
              <a:defRPr b="0" i="0" sz="1600" u="none" cap="none" strike="noStrike">
                <a:solidFill>
                  <a:schemeClr val="lt2"/>
                </a:solidFill>
                <a:latin typeface="Constantia"/>
                <a:ea typeface="Constantia"/>
                <a:cs typeface="Constantia"/>
                <a:sym typeface="Constantia"/>
              </a:defRPr>
            </a:lvl8pPr>
            <a:lvl9pPr indent="0" lvl="8" marL="0" marR="0" rt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0" y="980728"/>
            <a:ext cx="9144000" cy="243420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9F9F9"/>
              </a:buClr>
              <a:buSzPts val="6000"/>
              <a:buFont typeface="Constantia"/>
              <a:buNone/>
            </a:pPr>
            <a:r>
              <a:rPr lang="en-US" sz="6000"/>
              <a:t>Blockchain to prevent drug counterfeit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Authentication</a:t>
            </a:r>
            <a:endParaRPr/>
          </a:p>
        </p:txBody>
      </p:sp>
      <p:sp>
        <p:nvSpPr>
          <p:cNvPr id="150" name="Google Shape;150;p22"/>
          <p:cNvSpPr txBox="1"/>
          <p:nvPr/>
        </p:nvSpPr>
        <p:spPr>
          <a:xfrm>
            <a:off x="606300" y="1919475"/>
            <a:ext cx="3801600" cy="13791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latin typeface="Constantia"/>
                <a:ea typeface="Constantia"/>
                <a:cs typeface="Constantia"/>
                <a:sym typeface="Constantia"/>
              </a:rPr>
              <a:t>                 March</a:t>
            </a:r>
            <a:endParaRPr sz="2500">
              <a:latin typeface="Constantia"/>
              <a:ea typeface="Constantia"/>
              <a:cs typeface="Constantia"/>
              <a:sym typeface="Constantia"/>
            </a:endParaRPr>
          </a:p>
        </p:txBody>
      </p:sp>
      <p:cxnSp>
        <p:nvCxnSpPr>
          <p:cNvPr id="151" name="Google Shape;151;p22"/>
          <p:cNvCxnSpPr>
            <a:stCxn id="150" idx="3"/>
          </p:cNvCxnSpPr>
          <p:nvPr/>
        </p:nvCxnSpPr>
        <p:spPr>
          <a:xfrm>
            <a:off x="4407900" y="2609025"/>
            <a:ext cx="978000" cy="0"/>
          </a:xfrm>
          <a:prstGeom prst="straightConnector1">
            <a:avLst/>
          </a:prstGeom>
          <a:noFill/>
          <a:ln cap="flat" cmpd="sng" w="9525">
            <a:solidFill>
              <a:srgbClr val="000000"/>
            </a:solidFill>
            <a:prstDash val="solid"/>
            <a:round/>
            <a:headEnd len="med" w="med" type="none"/>
            <a:tailEnd len="med" w="med" type="none"/>
          </a:ln>
        </p:spPr>
      </p:cxnSp>
      <p:sp>
        <p:nvSpPr>
          <p:cNvPr id="152" name="Google Shape;152;p22"/>
          <p:cNvSpPr txBox="1"/>
          <p:nvPr/>
        </p:nvSpPr>
        <p:spPr>
          <a:xfrm>
            <a:off x="5385775" y="1919500"/>
            <a:ext cx="33009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FFFFFF"/>
                </a:solidFill>
                <a:latin typeface="Constantia"/>
                <a:ea typeface="Constantia"/>
                <a:cs typeface="Constantia"/>
                <a:sym typeface="Constantia"/>
              </a:rPr>
              <a:t>I</a:t>
            </a:r>
            <a:r>
              <a:rPr lang="en-US" sz="2500">
                <a:solidFill>
                  <a:srgbClr val="FFFFFF"/>
                </a:solidFill>
                <a:latin typeface="Constantia"/>
                <a:ea typeface="Constantia"/>
                <a:cs typeface="Constantia"/>
                <a:sym typeface="Constantia"/>
              </a:rPr>
              <a:t>mplementing</a:t>
            </a:r>
            <a:r>
              <a:rPr lang="en-US" sz="2500">
                <a:solidFill>
                  <a:srgbClr val="FFFFFF"/>
                </a:solidFill>
                <a:latin typeface="Constantia"/>
                <a:ea typeface="Constantia"/>
                <a:cs typeface="Constantia"/>
                <a:sym typeface="Constantia"/>
              </a:rPr>
              <a:t> and applying SHA 256 for user credentials verification.</a:t>
            </a:r>
            <a:endParaRPr sz="2500">
              <a:solidFill>
                <a:srgbClr val="FFFFFF"/>
              </a:solidFill>
              <a:latin typeface="Constantia"/>
              <a:ea typeface="Constantia"/>
              <a:cs typeface="Constantia"/>
              <a:sym typeface="Constantia"/>
            </a:endParaRPr>
          </a:p>
        </p:txBody>
      </p:sp>
      <p:cxnSp>
        <p:nvCxnSpPr>
          <p:cNvPr id="153" name="Google Shape;153;p22"/>
          <p:cNvCxnSpPr>
            <a:endCxn id="154" idx="0"/>
          </p:cNvCxnSpPr>
          <p:nvPr/>
        </p:nvCxnSpPr>
        <p:spPr>
          <a:xfrm>
            <a:off x="2398800" y="3298575"/>
            <a:ext cx="108300" cy="1099500"/>
          </a:xfrm>
          <a:prstGeom prst="straightConnector1">
            <a:avLst/>
          </a:prstGeom>
          <a:noFill/>
          <a:ln cap="flat" cmpd="sng" w="9525">
            <a:solidFill>
              <a:srgbClr val="000000"/>
            </a:solidFill>
            <a:prstDash val="solid"/>
            <a:round/>
            <a:headEnd len="med" w="med" type="none"/>
            <a:tailEnd len="med" w="med" type="none"/>
          </a:ln>
        </p:spPr>
      </p:cxnSp>
      <p:sp>
        <p:nvSpPr>
          <p:cNvPr id="154" name="Google Shape;154;p22"/>
          <p:cNvSpPr txBox="1"/>
          <p:nvPr/>
        </p:nvSpPr>
        <p:spPr>
          <a:xfrm>
            <a:off x="510000" y="4398075"/>
            <a:ext cx="39942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onstantia"/>
                <a:ea typeface="Constantia"/>
                <a:cs typeface="Constantia"/>
                <a:sym typeface="Constantia"/>
              </a:rPr>
              <a:t>Implementing and applying zero knowledge proof for drug serial no. verification .</a:t>
            </a:r>
            <a:endParaRPr sz="2300">
              <a:solidFill>
                <a:srgbClr val="FFFFFF"/>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GUI and Wallet and viewUser()</a:t>
            </a:r>
            <a:endParaRPr/>
          </a:p>
        </p:txBody>
      </p:sp>
      <p:sp>
        <p:nvSpPr>
          <p:cNvPr id="160" name="Google Shape;160;p23"/>
          <p:cNvSpPr txBox="1"/>
          <p:nvPr/>
        </p:nvSpPr>
        <p:spPr>
          <a:xfrm>
            <a:off x="615000" y="2180400"/>
            <a:ext cx="3317100" cy="14163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900">
                <a:solidFill>
                  <a:srgbClr val="FFFF00"/>
                </a:solidFill>
                <a:latin typeface="Constantia"/>
                <a:ea typeface="Constantia"/>
                <a:cs typeface="Constantia"/>
                <a:sym typeface="Constantia"/>
              </a:rPr>
              <a:t>April</a:t>
            </a:r>
            <a:endParaRPr sz="2900">
              <a:solidFill>
                <a:srgbClr val="FFFF00"/>
              </a:solidFill>
              <a:latin typeface="Constantia"/>
              <a:ea typeface="Constantia"/>
              <a:cs typeface="Constantia"/>
              <a:sym typeface="Constantia"/>
            </a:endParaRPr>
          </a:p>
        </p:txBody>
      </p:sp>
      <p:cxnSp>
        <p:nvCxnSpPr>
          <p:cNvPr id="161" name="Google Shape;161;p23"/>
          <p:cNvCxnSpPr>
            <a:stCxn id="160" idx="3"/>
          </p:cNvCxnSpPr>
          <p:nvPr/>
        </p:nvCxnSpPr>
        <p:spPr>
          <a:xfrm flipH="1" rot="10800000">
            <a:off x="3932100" y="2869950"/>
            <a:ext cx="931800" cy="186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3"/>
          <p:cNvSpPr txBox="1"/>
          <p:nvPr/>
        </p:nvSpPr>
        <p:spPr>
          <a:xfrm>
            <a:off x="4863900" y="2245650"/>
            <a:ext cx="3690000" cy="3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onstantia"/>
                <a:ea typeface="Constantia"/>
                <a:cs typeface="Constantia"/>
                <a:sym typeface="Constantia"/>
              </a:rPr>
              <a:t>Making GUI using AWT and implementing verification database for user credentials and drug serial no. verification. </a:t>
            </a:r>
            <a:endParaRPr sz="2300">
              <a:solidFill>
                <a:srgbClr val="FFFFFF"/>
              </a:solidFill>
              <a:latin typeface="Constantia"/>
              <a:ea typeface="Constantia"/>
              <a:cs typeface="Constantia"/>
              <a:sym typeface="Constantia"/>
            </a:endParaRPr>
          </a:p>
          <a:p>
            <a:pPr indent="0" lvl="0" marL="0" rtl="0" algn="l">
              <a:spcBef>
                <a:spcPts val="0"/>
              </a:spcBef>
              <a:spcAft>
                <a:spcPts val="0"/>
              </a:spcAft>
              <a:buNone/>
            </a:pPr>
            <a:r>
              <a:t/>
            </a:r>
            <a:endParaRPr sz="2300">
              <a:solidFill>
                <a:srgbClr val="FFFFFF"/>
              </a:solidFill>
              <a:latin typeface="Constantia"/>
              <a:ea typeface="Constantia"/>
              <a:cs typeface="Constantia"/>
              <a:sym typeface="Constantia"/>
            </a:endParaRPr>
          </a:p>
          <a:p>
            <a:pPr indent="0" lvl="0" marL="0" rtl="0" algn="l">
              <a:spcBef>
                <a:spcPts val="0"/>
              </a:spcBef>
              <a:spcAft>
                <a:spcPts val="0"/>
              </a:spcAft>
              <a:buNone/>
            </a:pPr>
            <a:r>
              <a:rPr lang="en-US" sz="2300">
                <a:solidFill>
                  <a:srgbClr val="FFFFFF"/>
                </a:solidFill>
                <a:latin typeface="Constantia"/>
                <a:ea typeface="Constantia"/>
                <a:cs typeface="Constantia"/>
                <a:sym typeface="Constantia"/>
              </a:rPr>
              <a:t>Making viewUser method and displaying and printing Users and </a:t>
            </a:r>
            <a:r>
              <a:rPr lang="en-US" sz="2300">
                <a:solidFill>
                  <a:srgbClr val="FFFFFF"/>
                </a:solidFill>
                <a:latin typeface="Constantia"/>
                <a:ea typeface="Constantia"/>
                <a:cs typeface="Constantia"/>
                <a:sym typeface="Constantia"/>
              </a:rPr>
              <a:t>Transaction</a:t>
            </a:r>
            <a:r>
              <a:rPr lang="en-US" sz="2000">
                <a:solidFill>
                  <a:srgbClr val="FFFFFF"/>
                </a:solidFill>
                <a:latin typeface="Constantia"/>
                <a:ea typeface="Constantia"/>
                <a:cs typeface="Constantia"/>
                <a:sym typeface="Constantia"/>
              </a:rPr>
              <a:t>s</a:t>
            </a:r>
            <a:endParaRPr sz="2000">
              <a:solidFill>
                <a:srgbClr val="FFFFFF"/>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nvSpPr>
        <p:spPr>
          <a:xfrm>
            <a:off x="950425" y="801350"/>
            <a:ext cx="6895200" cy="17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u="sng">
                <a:solidFill>
                  <a:srgbClr val="FFFFFF"/>
                </a:solidFill>
                <a:latin typeface="Constantia"/>
                <a:ea typeface="Constantia"/>
                <a:cs typeface="Constantia"/>
                <a:sym typeface="Constantia"/>
              </a:rPr>
              <a:t>Deployment and Demo</a:t>
            </a:r>
            <a:r>
              <a:rPr lang="en-US" sz="4000">
                <a:latin typeface="Constantia"/>
                <a:ea typeface="Constantia"/>
                <a:cs typeface="Constantia"/>
                <a:sym typeface="Constantia"/>
              </a:rPr>
              <a:t> </a:t>
            </a:r>
            <a:endParaRPr sz="4000">
              <a:latin typeface="Constantia"/>
              <a:ea typeface="Constantia"/>
              <a:cs typeface="Constantia"/>
              <a:sym typeface="Constantia"/>
            </a:endParaRPr>
          </a:p>
        </p:txBody>
      </p:sp>
      <p:sp>
        <p:nvSpPr>
          <p:cNvPr id="168" name="Google Shape;168;p24"/>
          <p:cNvSpPr txBox="1"/>
          <p:nvPr/>
        </p:nvSpPr>
        <p:spPr>
          <a:xfrm>
            <a:off x="950425" y="1956775"/>
            <a:ext cx="7081500" cy="26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FFFFFF"/>
                </a:solidFill>
                <a:latin typeface="Constantia"/>
                <a:ea typeface="Constantia"/>
                <a:cs typeface="Constantia"/>
                <a:sym typeface="Constantia"/>
              </a:rPr>
              <a:t>We have Attached User Manual and Readme File </a:t>
            </a:r>
            <a:r>
              <a:rPr lang="en-US" sz="2700">
                <a:solidFill>
                  <a:srgbClr val="FFFFFF"/>
                </a:solidFill>
                <a:latin typeface="Constantia"/>
                <a:ea typeface="Constantia"/>
                <a:cs typeface="Constantia"/>
                <a:sym typeface="Constantia"/>
              </a:rPr>
              <a:t>along with How to deploy and use the Blockchain application for Demo and deployment</a:t>
            </a:r>
            <a:r>
              <a:rPr lang="en-US" sz="2700">
                <a:solidFill>
                  <a:srgbClr val="FFFFFF"/>
                </a:solidFill>
                <a:latin typeface="Constantia"/>
                <a:ea typeface="Constantia"/>
                <a:cs typeface="Constantia"/>
                <a:sym typeface="Constantia"/>
              </a:rPr>
              <a:t> .</a:t>
            </a:r>
            <a:endParaRPr sz="2700">
              <a:solidFill>
                <a:srgbClr val="FFFFFF"/>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143508" y="1772816"/>
            <a:ext cx="8856984" cy="482724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720"/>
              <a:buChar char="⚫"/>
            </a:pPr>
            <a:r>
              <a:rPr lang="en-US" sz="3200"/>
              <a:t>Bhavish Pahwa (2018A7PS0168H)</a:t>
            </a:r>
            <a:endParaRPr/>
          </a:p>
          <a:p>
            <a:pPr indent="-274320" lvl="0" marL="274320" rtl="0" algn="l">
              <a:spcBef>
                <a:spcPts val="600"/>
              </a:spcBef>
              <a:spcAft>
                <a:spcPts val="0"/>
              </a:spcAft>
              <a:buSzPts val="2720"/>
              <a:buChar char="⚫"/>
            </a:pPr>
            <a:r>
              <a:rPr lang="en-US" sz="3200"/>
              <a:t>Venkateshwar Dhari Singh(2018A7PS0246H)</a:t>
            </a:r>
            <a:endParaRPr/>
          </a:p>
          <a:p>
            <a:pPr indent="-274320" lvl="0" marL="274320" rtl="0" algn="l">
              <a:spcBef>
                <a:spcPts val="600"/>
              </a:spcBef>
              <a:spcAft>
                <a:spcPts val="0"/>
              </a:spcAft>
              <a:buSzPts val="2720"/>
              <a:buChar char="⚫"/>
            </a:pPr>
            <a:r>
              <a:rPr lang="en-US" sz="3200"/>
              <a:t>Dhruv Maheshwari(2018A7PS0170H)</a:t>
            </a:r>
            <a:endParaRPr/>
          </a:p>
          <a:p>
            <a:pPr indent="-274320" lvl="0" marL="274320" rtl="0" algn="l">
              <a:spcBef>
                <a:spcPts val="600"/>
              </a:spcBef>
              <a:spcAft>
                <a:spcPts val="0"/>
              </a:spcAft>
              <a:buSzPts val="2720"/>
              <a:buChar char="⚫"/>
            </a:pPr>
            <a:r>
              <a:rPr lang="en-US" sz="3200"/>
              <a:t>Rhytham Choudhary(2018A7PS0179H)</a:t>
            </a:r>
            <a:endParaRPr/>
          </a:p>
          <a:p>
            <a:pPr indent="-133985" lvl="0" marL="274320" rtl="0" algn="l">
              <a:spcBef>
                <a:spcPts val="600"/>
              </a:spcBef>
              <a:spcAft>
                <a:spcPts val="0"/>
              </a:spcAft>
              <a:buSzPts val="2210"/>
              <a:buNone/>
            </a:pPr>
            <a:r>
              <a:t/>
            </a:r>
            <a:endParaRPr/>
          </a:p>
        </p:txBody>
      </p:sp>
      <p:sp>
        <p:nvSpPr>
          <p:cNvPr id="96" name="Google Shape;96;p14"/>
          <p:cNvSpPr txBox="1"/>
          <p:nvPr>
            <p:ph type="title"/>
          </p:nvPr>
        </p:nvSpPr>
        <p:spPr>
          <a:xfrm>
            <a:off x="172852" y="18864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10"/>
              <a:buChar char="⚫"/>
            </a:pPr>
            <a:r>
              <a:rPr lang="en-US"/>
              <a:t>Drug counterfeiting is a global problem with significant risks to consumers and the general public.</a:t>
            </a:r>
            <a:endParaRPr/>
          </a:p>
          <a:p>
            <a:pPr indent="-274320" lvl="0" marL="274320" rtl="0" algn="l">
              <a:lnSpc>
                <a:spcPct val="90000"/>
              </a:lnSpc>
              <a:spcBef>
                <a:spcPts val="600"/>
              </a:spcBef>
              <a:spcAft>
                <a:spcPts val="0"/>
              </a:spcAft>
              <a:buSzPts val="2210"/>
              <a:buChar char="⚫"/>
            </a:pPr>
            <a:r>
              <a:rPr lang="en-US"/>
              <a:t>The economic burden on the population drug expenditures and on governments is high.</a:t>
            </a:r>
            <a:endParaRPr/>
          </a:p>
          <a:p>
            <a:pPr indent="-274320" lvl="0" marL="274320" rtl="0" algn="l">
              <a:lnSpc>
                <a:spcPct val="90000"/>
              </a:lnSpc>
              <a:spcBef>
                <a:spcPts val="600"/>
              </a:spcBef>
              <a:spcAft>
                <a:spcPts val="0"/>
              </a:spcAft>
              <a:buSzPts val="2210"/>
              <a:buChar char="⚫"/>
            </a:pPr>
            <a:r>
              <a:rPr lang="en-US"/>
              <a:t>The Indian Food and Drug Administration (FDA) encourages the public to check the certificates of product registration and report any instances of counterfeiting. The National Police responds to such reports through a special task force. However, no literature on its impact on the distribution of such drugs were found.</a:t>
            </a:r>
            <a:endParaRPr/>
          </a:p>
        </p:txBody>
      </p:sp>
      <p:sp>
        <p:nvSpPr>
          <p:cNvPr id="102" name="Google Shape;102;p1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457200" y="1268760"/>
            <a:ext cx="8229600" cy="525658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4"/>
              <a:buChar char="⚫"/>
            </a:pPr>
            <a:r>
              <a:rPr lang="en-US" sz="2405"/>
              <a:t>Blockchain technology is a cryptographic ledger that is allegedly immutable through repeated sequential hashing and fault-tolerant through a consensus algorithm. This project will develop and test a pharmaco-surveillance blockchain system that will support information sharing along the official drug distribution network</a:t>
            </a:r>
            <a:endParaRPr sz="2405"/>
          </a:p>
          <a:p>
            <a:pPr indent="-274320" lvl="0" marL="274320" rtl="0" algn="l">
              <a:spcBef>
                <a:spcPts val="600"/>
              </a:spcBef>
              <a:spcAft>
                <a:spcPts val="0"/>
              </a:spcAft>
              <a:buSzPts val="2044"/>
              <a:buChar char="⚫"/>
            </a:pPr>
            <a:r>
              <a:rPr lang="en-US" sz="2405"/>
              <a:t>When a new batch of medicine is made, producer add a new block in the blockchain and the product is shipped.</a:t>
            </a:r>
            <a:endParaRPr/>
          </a:p>
          <a:p>
            <a:pPr indent="-274320" lvl="0" marL="274320" rtl="0" algn="l">
              <a:spcBef>
                <a:spcPts val="600"/>
              </a:spcBef>
              <a:spcAft>
                <a:spcPts val="0"/>
              </a:spcAft>
              <a:buSzPts val="2044"/>
              <a:buChar char="⚫"/>
            </a:pPr>
            <a:r>
              <a:rPr lang="en-US" sz="2405"/>
              <a:t>After the pharmacist receives a batch ,they scan the batch code and hence the block is mined.</a:t>
            </a:r>
            <a:endParaRPr/>
          </a:p>
          <a:p>
            <a:pPr indent="-274320" lvl="0" marL="274320" rtl="0" algn="l">
              <a:spcBef>
                <a:spcPts val="600"/>
              </a:spcBef>
              <a:spcAft>
                <a:spcPts val="0"/>
              </a:spcAft>
              <a:buSzPts val="2044"/>
              <a:buChar char="⚫"/>
            </a:pPr>
            <a:r>
              <a:rPr lang="en-US" sz="2405"/>
              <a:t>If the block is already mined the batch is a counterfeit else it is the original product.</a:t>
            </a:r>
            <a:endParaRPr/>
          </a:p>
          <a:p>
            <a:pPr indent="-144510" lvl="0" marL="274320" rtl="0" algn="l">
              <a:spcBef>
                <a:spcPts val="600"/>
              </a:spcBef>
              <a:spcAft>
                <a:spcPts val="0"/>
              </a:spcAft>
              <a:buSzPts val="2044"/>
              <a:buNone/>
            </a:pPr>
            <a:r>
              <a:t/>
            </a:r>
            <a:endParaRPr sz="2405"/>
          </a:p>
        </p:txBody>
      </p:sp>
      <p:sp>
        <p:nvSpPr>
          <p:cNvPr id="108" name="Google Shape;108;p16"/>
          <p:cNvSpPr txBox="1"/>
          <p:nvPr>
            <p:ph type="title"/>
          </p:nvPr>
        </p:nvSpPr>
        <p:spPr>
          <a:xfrm>
            <a:off x="457200" y="152400"/>
            <a:ext cx="8229600" cy="9723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25755" lvl="0" marL="457200" rtl="0" algn="l">
              <a:spcBef>
                <a:spcPts val="0"/>
              </a:spcBef>
              <a:spcAft>
                <a:spcPts val="0"/>
              </a:spcAft>
              <a:buSzPts val="1530"/>
              <a:buChar char="⚫"/>
            </a:pPr>
            <a:r>
              <a:rPr lang="en-US"/>
              <a:t>createBlock() - A block created registers a drug’s record in manufacturer’s drug supply chain and leaves no room for tampering.</a:t>
            </a:r>
            <a:endParaRPr/>
          </a:p>
          <a:p>
            <a:pPr indent="-325755" lvl="0" marL="457200" rtl="0" algn="l">
              <a:spcBef>
                <a:spcPts val="0"/>
              </a:spcBef>
              <a:spcAft>
                <a:spcPts val="0"/>
              </a:spcAft>
              <a:buSzPts val="1530"/>
              <a:buChar char="⚫"/>
            </a:pPr>
            <a:r>
              <a:rPr lang="en-US"/>
              <a:t>verify Transaction() - It will verify whether the drugs being bought are counterfeit or not</a:t>
            </a:r>
            <a:endParaRPr/>
          </a:p>
          <a:p>
            <a:pPr indent="-325755" lvl="0" marL="457200" rtl="0" algn="l">
              <a:spcBef>
                <a:spcPts val="0"/>
              </a:spcBef>
              <a:spcAft>
                <a:spcPts val="0"/>
              </a:spcAft>
              <a:buSzPts val="1530"/>
              <a:buChar char="⚫"/>
            </a:pPr>
            <a:r>
              <a:rPr lang="en-US"/>
              <a:t>mineBlock() - It adds verified transaction records to drug supply chain, each time the drugs change hands.</a:t>
            </a:r>
            <a:endParaRPr/>
          </a:p>
          <a:p>
            <a:pPr indent="-325755" lvl="0" marL="457200" rtl="0" algn="l">
              <a:spcBef>
                <a:spcPts val="0"/>
              </a:spcBef>
              <a:spcAft>
                <a:spcPts val="0"/>
              </a:spcAft>
              <a:buSzPts val="1530"/>
              <a:buChar char="⚫"/>
            </a:pPr>
            <a:r>
              <a:rPr lang="en-US"/>
              <a:t>viewUser() - It lists all the successful transaction against the user.</a:t>
            </a:r>
            <a:endParaRPr/>
          </a:p>
        </p:txBody>
      </p:sp>
      <p:sp>
        <p:nvSpPr>
          <p:cNvPr id="114" name="Google Shape;114;p1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70205" lvl="0" marL="457200" rtl="0" algn="l">
              <a:spcBef>
                <a:spcPts val="0"/>
              </a:spcBef>
              <a:spcAft>
                <a:spcPts val="0"/>
              </a:spcAft>
              <a:buSzPts val="2230"/>
              <a:buChar char="⚫"/>
            </a:pPr>
            <a:r>
              <a:rPr lang="en-US" sz="3300"/>
              <a:t>Each block will contain the drug records.</a:t>
            </a:r>
            <a:endParaRPr sz="3300"/>
          </a:p>
          <a:p>
            <a:pPr indent="-370205" lvl="0" marL="457200" rtl="0" algn="l">
              <a:spcBef>
                <a:spcPts val="0"/>
              </a:spcBef>
              <a:spcAft>
                <a:spcPts val="0"/>
              </a:spcAft>
              <a:buSzPts val="2230"/>
              <a:buChar char="⚫"/>
            </a:pPr>
            <a:r>
              <a:rPr lang="en-US" sz="3300"/>
              <a:t>A block can be filled with drug records and can be verified or mined using (Prev Hash + Current Data+Nonce)</a:t>
            </a:r>
            <a:endParaRPr sz="3300"/>
          </a:p>
          <a:p>
            <a:pPr indent="-370205" lvl="0" marL="457200" rtl="0" algn="l">
              <a:spcBef>
                <a:spcPts val="0"/>
              </a:spcBef>
              <a:spcAft>
                <a:spcPts val="0"/>
              </a:spcAft>
              <a:buSzPts val="2230"/>
              <a:buChar char="⚫"/>
            </a:pPr>
            <a:r>
              <a:rPr lang="en-US" sz="3300"/>
              <a:t>The Block can be Mined.</a:t>
            </a:r>
            <a:endParaRPr sz="3300"/>
          </a:p>
          <a:p>
            <a:pPr indent="-370205" lvl="0" marL="457200" rtl="0" algn="l">
              <a:spcBef>
                <a:spcPts val="0"/>
              </a:spcBef>
              <a:spcAft>
                <a:spcPts val="0"/>
              </a:spcAft>
              <a:buSzPts val="2230"/>
              <a:buChar char="⚫"/>
            </a:pPr>
            <a:r>
              <a:rPr lang="en-US" sz="3300"/>
              <a:t>This is the purpose solved by methods createBlock().</a:t>
            </a:r>
            <a:endParaRPr sz="3300"/>
          </a:p>
          <a:p>
            <a:pPr indent="-370205" lvl="0" marL="457200" rtl="0" algn="l">
              <a:spcBef>
                <a:spcPts val="0"/>
              </a:spcBef>
              <a:spcAft>
                <a:spcPts val="0"/>
              </a:spcAft>
              <a:buSzPts val="2230"/>
              <a:buChar char="⚫"/>
            </a:pPr>
            <a:r>
              <a:rPr lang="en-US" sz="3300"/>
              <a:t>And mineBlock().</a:t>
            </a:r>
            <a:endParaRPr sz="3300"/>
          </a:p>
        </p:txBody>
      </p:sp>
      <p:sp>
        <p:nvSpPr>
          <p:cNvPr id="120" name="Google Shape;120;p1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Step -I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457200" y="2720800"/>
            <a:ext cx="8229600" cy="3375000"/>
          </a:xfrm>
          <a:prstGeom prst="rect">
            <a:avLst/>
          </a:prstGeom>
          <a:noFill/>
          <a:ln>
            <a:noFill/>
          </a:ln>
        </p:spPr>
        <p:txBody>
          <a:bodyPr anchorCtr="0" anchor="t" bIns="45700" lIns="91425" spcFirstLastPara="1" rIns="91425" wrap="square" tIns="45700">
            <a:noAutofit/>
          </a:bodyPr>
          <a:lstStyle/>
          <a:p>
            <a:pPr indent="-389255" lvl="0" marL="457200" rtl="0" algn="l">
              <a:spcBef>
                <a:spcPts val="0"/>
              </a:spcBef>
              <a:spcAft>
                <a:spcPts val="0"/>
              </a:spcAft>
              <a:buSzPts val="2530"/>
              <a:buChar char="⚫"/>
            </a:pPr>
            <a:r>
              <a:rPr lang="en-US" sz="3300"/>
              <a:t>The Drug Records can be accessed only using proper Vendor credentials.</a:t>
            </a:r>
            <a:endParaRPr sz="3300"/>
          </a:p>
          <a:p>
            <a:pPr indent="-389255" lvl="0" marL="457200" rtl="0" algn="l">
              <a:spcBef>
                <a:spcPts val="0"/>
              </a:spcBef>
              <a:spcAft>
                <a:spcPts val="0"/>
              </a:spcAft>
              <a:buSzPts val="2530"/>
              <a:buChar char="⚫"/>
            </a:pPr>
            <a:r>
              <a:rPr lang="en-US" sz="3300"/>
              <a:t>No illegal vendor credentials can be used to access the records.</a:t>
            </a:r>
            <a:endParaRPr sz="3300"/>
          </a:p>
          <a:p>
            <a:pPr indent="-457200" lvl="0" marL="457200" rtl="0" algn="l">
              <a:spcBef>
                <a:spcPts val="0"/>
              </a:spcBef>
              <a:spcAft>
                <a:spcPts val="0"/>
              </a:spcAft>
              <a:buSzPts val="3600"/>
              <a:buChar char="⚫"/>
            </a:pPr>
            <a:r>
              <a:rPr lang="en-US" sz="3300"/>
              <a:t>Once proper credentials are entered the vendor can view the Drug records.</a:t>
            </a:r>
            <a:endParaRPr sz="3300"/>
          </a:p>
        </p:txBody>
      </p:sp>
      <p:sp>
        <p:nvSpPr>
          <p:cNvPr id="126" name="Google Shape;126;p19"/>
          <p:cNvSpPr txBox="1"/>
          <p:nvPr>
            <p:ph type="title"/>
          </p:nvPr>
        </p:nvSpPr>
        <p:spPr>
          <a:xfrm>
            <a:off x="457200" y="152400"/>
            <a:ext cx="8229600" cy="816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sz="3300">
                <a:solidFill>
                  <a:schemeClr val="lt1"/>
                </a:solidFill>
              </a:rPr>
              <a:t>Step II</a:t>
            </a:r>
            <a:endParaRPr/>
          </a:p>
        </p:txBody>
      </p:sp>
      <p:sp>
        <p:nvSpPr>
          <p:cNvPr id="127" name="Google Shape;127;p19"/>
          <p:cNvSpPr txBox="1"/>
          <p:nvPr/>
        </p:nvSpPr>
        <p:spPr>
          <a:xfrm>
            <a:off x="596350" y="1136800"/>
            <a:ext cx="80904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nstantia"/>
              <a:ea typeface="Constantia"/>
              <a:cs typeface="Constantia"/>
              <a:sym typeface="Constantia"/>
            </a:endParaRPr>
          </a:p>
        </p:txBody>
      </p:sp>
      <p:sp>
        <p:nvSpPr>
          <p:cNvPr id="128" name="Google Shape;128;p19"/>
          <p:cNvSpPr txBox="1"/>
          <p:nvPr/>
        </p:nvSpPr>
        <p:spPr>
          <a:xfrm>
            <a:off x="526800" y="1136800"/>
            <a:ext cx="80904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rgbClr val="FFFFFF"/>
                </a:solidFill>
                <a:latin typeface="Constantia"/>
                <a:ea typeface="Constantia"/>
                <a:cs typeface="Constantia"/>
                <a:sym typeface="Constantia"/>
              </a:rPr>
              <a:t>Accessing the Drug records. </a:t>
            </a:r>
            <a:endParaRPr sz="3100">
              <a:solidFill>
                <a:srgbClr val="FFFFFF"/>
              </a:solidFill>
              <a:latin typeface="Constantia"/>
              <a:ea typeface="Constantia"/>
              <a:cs typeface="Constantia"/>
              <a:sym typeface="Constantia"/>
            </a:endParaRPr>
          </a:p>
          <a:p>
            <a:pPr indent="0" lvl="0" marL="0" rtl="0" algn="l">
              <a:spcBef>
                <a:spcPts val="0"/>
              </a:spcBef>
              <a:spcAft>
                <a:spcPts val="0"/>
              </a:spcAft>
              <a:buNone/>
            </a:pPr>
            <a:r>
              <a:rPr lang="en-US" sz="3100">
                <a:solidFill>
                  <a:srgbClr val="FFFFFF"/>
                </a:solidFill>
                <a:latin typeface="Constantia"/>
                <a:ea typeface="Constantia"/>
                <a:cs typeface="Constantia"/>
                <a:sym typeface="Constantia"/>
              </a:rPr>
              <a:t>Using :-  viewUser()</a:t>
            </a:r>
            <a:endParaRPr sz="3100">
              <a:solidFill>
                <a:srgbClr val="FFFFFF"/>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457200" y="3596725"/>
            <a:ext cx="8229600" cy="2499300"/>
          </a:xfrm>
          <a:prstGeom prst="rect">
            <a:avLst/>
          </a:prstGeom>
          <a:noFill/>
          <a:ln>
            <a:noFill/>
          </a:ln>
        </p:spPr>
        <p:txBody>
          <a:bodyPr anchorCtr="0" anchor="t" bIns="45700" lIns="91425" spcFirstLastPara="1" rIns="91425" wrap="square" tIns="45700">
            <a:noAutofit/>
          </a:bodyPr>
          <a:lstStyle/>
          <a:p>
            <a:pPr indent="-370205" lvl="0" marL="457200" rtl="0" algn="l">
              <a:spcBef>
                <a:spcPts val="0"/>
              </a:spcBef>
              <a:spcAft>
                <a:spcPts val="0"/>
              </a:spcAft>
              <a:buSzPts val="2230"/>
              <a:buChar char="⚫"/>
            </a:pPr>
            <a:r>
              <a:rPr lang="en-US" sz="3300"/>
              <a:t>Transactions</a:t>
            </a:r>
            <a:r>
              <a:rPr lang="en-US" sz="3300"/>
              <a:t> are verified using Drug serial no. as Token and implementing  Zero knowledge proof using a public token and the serial no. Token.</a:t>
            </a:r>
            <a:endParaRPr sz="3300"/>
          </a:p>
        </p:txBody>
      </p:sp>
      <p:sp>
        <p:nvSpPr>
          <p:cNvPr id="134" name="Google Shape;134;p2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Step -III</a:t>
            </a:r>
            <a:endParaRPr/>
          </a:p>
        </p:txBody>
      </p:sp>
      <p:sp>
        <p:nvSpPr>
          <p:cNvPr id="135" name="Google Shape;135;p20"/>
          <p:cNvSpPr txBox="1"/>
          <p:nvPr/>
        </p:nvSpPr>
        <p:spPr>
          <a:xfrm>
            <a:off x="540450" y="1546775"/>
            <a:ext cx="8146500" cy="13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00">
                <a:solidFill>
                  <a:srgbClr val="FFFFFF"/>
                </a:solidFill>
                <a:latin typeface="Constantia"/>
                <a:ea typeface="Constantia"/>
                <a:cs typeface="Constantia"/>
                <a:sym typeface="Constantia"/>
              </a:rPr>
              <a:t>Making New </a:t>
            </a:r>
            <a:r>
              <a:rPr lang="en-US" sz="3900">
                <a:solidFill>
                  <a:srgbClr val="FFFFFF"/>
                </a:solidFill>
                <a:latin typeface="Constantia"/>
                <a:ea typeface="Constantia"/>
                <a:cs typeface="Constantia"/>
                <a:sym typeface="Constantia"/>
              </a:rPr>
              <a:t>Transaction and Verifying using verifyTransaction() used as verifyDrugs() method. </a:t>
            </a:r>
            <a:endParaRPr sz="3900">
              <a:solidFill>
                <a:srgbClr val="FFFFFF"/>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Action Plan and Process</a:t>
            </a:r>
            <a:endParaRPr/>
          </a:p>
        </p:txBody>
      </p:sp>
      <p:sp>
        <p:nvSpPr>
          <p:cNvPr id="141" name="Google Shape;141;p21"/>
          <p:cNvSpPr txBox="1"/>
          <p:nvPr/>
        </p:nvSpPr>
        <p:spPr>
          <a:xfrm>
            <a:off x="614975" y="1490875"/>
            <a:ext cx="8071800" cy="1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Constantia"/>
                <a:ea typeface="Constantia"/>
                <a:cs typeface="Constantia"/>
                <a:sym typeface="Constantia"/>
              </a:rPr>
              <a:t>Project Layout</a:t>
            </a:r>
            <a:endParaRPr sz="3600">
              <a:solidFill>
                <a:srgbClr val="FFFFFF"/>
              </a:solidFill>
              <a:latin typeface="Constantia"/>
              <a:ea typeface="Constantia"/>
              <a:cs typeface="Constantia"/>
              <a:sym typeface="Constantia"/>
            </a:endParaRPr>
          </a:p>
        </p:txBody>
      </p:sp>
      <p:sp>
        <p:nvSpPr>
          <p:cNvPr id="142" name="Google Shape;142;p21"/>
          <p:cNvSpPr txBox="1"/>
          <p:nvPr/>
        </p:nvSpPr>
        <p:spPr>
          <a:xfrm>
            <a:off x="614975" y="2504650"/>
            <a:ext cx="3130800" cy="12192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latin typeface="Constantia"/>
                <a:ea typeface="Constantia"/>
                <a:cs typeface="Constantia"/>
                <a:sym typeface="Constantia"/>
              </a:rPr>
              <a:t>February</a:t>
            </a:r>
            <a:endParaRPr sz="2500">
              <a:latin typeface="Constantia"/>
              <a:ea typeface="Constantia"/>
              <a:cs typeface="Constantia"/>
              <a:sym typeface="Constantia"/>
            </a:endParaRPr>
          </a:p>
        </p:txBody>
      </p:sp>
      <p:cxnSp>
        <p:nvCxnSpPr>
          <p:cNvPr id="143" name="Google Shape;143;p21"/>
          <p:cNvCxnSpPr>
            <a:stCxn id="142" idx="3"/>
          </p:cNvCxnSpPr>
          <p:nvPr/>
        </p:nvCxnSpPr>
        <p:spPr>
          <a:xfrm>
            <a:off x="3745775" y="3114250"/>
            <a:ext cx="1136700" cy="8400"/>
          </a:xfrm>
          <a:prstGeom prst="straightConnector1">
            <a:avLst/>
          </a:prstGeom>
          <a:noFill/>
          <a:ln cap="flat" cmpd="sng" w="9525">
            <a:solidFill>
              <a:srgbClr val="000000"/>
            </a:solidFill>
            <a:prstDash val="solid"/>
            <a:round/>
            <a:headEnd len="med" w="med" type="none"/>
            <a:tailEnd len="med" w="med" type="none"/>
          </a:ln>
        </p:spPr>
      </p:cxnSp>
      <p:sp>
        <p:nvSpPr>
          <p:cNvPr id="144" name="Google Shape;144;p21"/>
          <p:cNvSpPr txBox="1"/>
          <p:nvPr/>
        </p:nvSpPr>
        <p:spPr>
          <a:xfrm>
            <a:off x="4882600" y="2292200"/>
            <a:ext cx="3804300" cy="3838800"/>
          </a:xfrm>
          <a:prstGeom prst="rect">
            <a:avLst/>
          </a:prstGeom>
          <a:noFill/>
          <a:ln>
            <a:noFill/>
          </a:ln>
        </p:spPr>
        <p:txBody>
          <a:bodyPr anchorCtr="0" anchor="t" bIns="91425" lIns="91425" spcFirstLastPara="1" rIns="91425" wrap="square" tIns="91425">
            <a:noAutofit/>
          </a:bodyPr>
          <a:lstStyle/>
          <a:p>
            <a:pPr indent="0" lvl="0" marL="12700" marR="12700" rtl="0" algn="l">
              <a:lnSpc>
                <a:spcPct val="102000"/>
              </a:lnSpc>
              <a:spcBef>
                <a:spcPts val="100"/>
              </a:spcBef>
              <a:spcAft>
                <a:spcPts val="0"/>
              </a:spcAft>
              <a:buClr>
                <a:schemeClr val="dk1"/>
              </a:buClr>
              <a:buSzPts val="1100"/>
              <a:buFont typeface="Arial"/>
              <a:buNone/>
            </a:pPr>
            <a:r>
              <a:rPr b="1" lang="en-US" sz="3300">
                <a:solidFill>
                  <a:srgbClr val="0C343D"/>
                </a:solidFill>
              </a:rPr>
              <a:t>Development  </a:t>
            </a:r>
            <a:r>
              <a:rPr lang="en-US" sz="3100">
                <a:solidFill>
                  <a:srgbClr val="FFFFFF"/>
                </a:solidFill>
              </a:rPr>
              <a:t>Implement basic  functionalities and outline of the four  required functions.</a:t>
            </a:r>
            <a:endParaRPr sz="3100">
              <a:solidFill>
                <a:srgbClr val="FFFFFF"/>
              </a:solidFill>
            </a:endParaRPr>
          </a:p>
          <a:p>
            <a:pPr indent="0" lvl="0" marL="0" rtl="0" algn="l">
              <a:spcBef>
                <a:spcPts val="0"/>
              </a:spcBef>
              <a:spcAft>
                <a:spcPts val="0"/>
              </a:spcAft>
              <a:buNone/>
            </a:pPr>
            <a:r>
              <a:t/>
            </a:r>
            <a:endParaRPr sz="3400">
              <a:solidFill>
                <a:srgbClr val="FFFFFF"/>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