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86" r:id="rId4"/>
    <p:sldId id="293" r:id="rId5"/>
    <p:sldId id="295" r:id="rId6"/>
    <p:sldId id="291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7449"/>
  </p:normalViewPr>
  <p:slideViewPr>
    <p:cSldViewPr snapToGrid="0" snapToObjects="1">
      <p:cViewPr varScale="1">
        <p:scale>
          <a:sx n="68" d="100"/>
          <a:sy n="68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A85DEDE-B384-4046-9DC2-CDF0B27AF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2DC5E-FA1D-1D4D-846F-375E65C166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C328-3440-9D4F-9EE2-6560F9B2CD4A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1DD502-023D-7D48-A393-7083CBFAA9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5503A4-AE9F-484B-A09C-EA714DC0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98BBF-E532-AE46-AD93-AA5F64675A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1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4DD-C66B-C34C-B980-80B2579BCA36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10ED-312A-AF4C-B2C4-6B06ABD8E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8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これから、機能工学システム専攻</a:t>
            </a:r>
            <a:r>
              <a:rPr kumimoji="1" lang="en-US" altLang="ja-JP" dirty="0"/>
              <a:t>4</a:t>
            </a:r>
            <a:r>
              <a:rPr kumimoji="1" lang="ja-JP" altLang="en-US"/>
              <a:t>年画像情報研究室所属の武田隆雅が多視点画像から復元した３次元形状に基づく</a:t>
            </a:r>
            <a:br>
              <a:rPr kumimoji="1" lang="ja-JP" altLang="en-US"/>
            </a:br>
            <a:r>
              <a:rPr kumimoji="1" lang="ja-JP" altLang="en-US"/>
              <a:t>建築物の倒壊判定法と題しまして発表します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910ED-312A-AF4C-B2C4-6B06ABD8EB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3385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085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3406"/>
            <a:ext cx="2057400" cy="365125"/>
          </a:xfrm>
        </p:spPr>
        <p:txBody>
          <a:bodyPr/>
          <a:lstStyle/>
          <a:p>
            <a:fld id="{72986C53-DD92-475D-868B-FB13DF344DD0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9421" y="6503406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12B90C-EB24-9943-8A07-4DD256618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022"/>
            <a:ext cx="9151233" cy="1138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959288-CCD9-E04C-9EA9-88A5E01A2993}"/>
              </a:ext>
            </a:extLst>
          </p:cNvPr>
          <p:cNvCxnSpPr>
            <a:cxnSpLocks/>
          </p:cNvCxnSpPr>
          <p:nvPr userDrawn="1"/>
        </p:nvCxnSpPr>
        <p:spPr>
          <a:xfrm>
            <a:off x="474562" y="3732183"/>
            <a:ext cx="817172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80812-41DA-1748-ADED-4A9F67DE523B}"/>
              </a:ext>
            </a:extLst>
          </p:cNvPr>
          <p:cNvSpPr/>
          <p:nvPr userDrawn="1"/>
        </p:nvSpPr>
        <p:spPr>
          <a:xfrm>
            <a:off x="0" y="6530599"/>
            <a:ext cx="9162809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A97CC04-7398-F549-82C0-2356C2F47D73}"/>
              </a:ext>
            </a:extLst>
          </p:cNvPr>
          <p:cNvSpPr txBox="1">
            <a:spLocks/>
          </p:cNvSpPr>
          <p:nvPr userDrawn="1"/>
        </p:nvSpPr>
        <p:spPr>
          <a:xfrm>
            <a:off x="8646289" y="6530599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945AF8-8B6B-6744-9D29-033E33F4BA9F}"/>
              </a:ext>
            </a:extLst>
          </p:cNvPr>
          <p:cNvSpPr txBox="1">
            <a:spLocks/>
          </p:cNvSpPr>
          <p:nvPr userDrawn="1"/>
        </p:nvSpPr>
        <p:spPr>
          <a:xfrm>
            <a:off x="-1" y="64818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63EB51-6CD4-324D-9657-D79BD1062588}" type="datetimeFigureOut">
              <a:rPr kumimoji="1" lang="ja-JP" altLang="en-US" smtClean="0"/>
              <a:pPr/>
              <a:t>2020/9/24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FE7-4B4E-4DD4-9A80-1F0707E55761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7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0F6F-CAAF-4FB8-99AC-9C9F350013DF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36473"/>
            <a:ext cx="7886700" cy="65658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727922-05C6-E54C-89F4-B563913D1644}"/>
              </a:ext>
            </a:extLst>
          </p:cNvPr>
          <p:cNvSpPr/>
          <p:nvPr userDrawn="1"/>
        </p:nvSpPr>
        <p:spPr>
          <a:xfrm>
            <a:off x="0" y="6488145"/>
            <a:ext cx="9144000" cy="369855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0E7BED-446A-4B4C-8717-86A33136437B}"/>
              </a:ext>
            </a:extLst>
          </p:cNvPr>
          <p:cNvCxnSpPr>
            <a:cxnSpLocks/>
          </p:cNvCxnSpPr>
          <p:nvPr userDrawn="1"/>
        </p:nvCxnSpPr>
        <p:spPr>
          <a:xfrm flipV="1">
            <a:off x="86041" y="1093055"/>
            <a:ext cx="469430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EE534D-B5A3-A047-88D3-8A7BEA5789C9}"/>
              </a:ext>
            </a:extLst>
          </p:cNvPr>
          <p:cNvSpPr/>
          <p:nvPr userDrawn="1"/>
        </p:nvSpPr>
        <p:spPr>
          <a:xfrm>
            <a:off x="-1" y="-18753"/>
            <a:ext cx="9144000" cy="36985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28000">
                <a:srgbClr val="7030A0">
                  <a:tint val="44500"/>
                  <a:satMod val="160000"/>
                </a:srgbClr>
              </a:gs>
              <a:gs pos="6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19322E-2581-394C-91E0-0B933A889F34}"/>
              </a:ext>
            </a:extLst>
          </p:cNvPr>
          <p:cNvSpPr txBox="1"/>
          <p:nvPr userDrawn="1"/>
        </p:nvSpPr>
        <p:spPr>
          <a:xfrm>
            <a:off x="438392" y="24194"/>
            <a:ext cx="51537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rgbClr val="002060"/>
                </a:solidFill>
                <a:latin typeface="+mn-lt"/>
                <a:ea typeface="AppleMyungjo" pitchFamily="2" charset="-127"/>
                <a:cs typeface="Vladimir Script" panose="020F0502020204030204" pitchFamily="34" charset="0"/>
              </a:rPr>
              <a:t>Univ. Tsukuba Computer Vision and Image Media Lab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9D38521-98BC-ED44-B810-40AC73616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1" y="-22634"/>
            <a:ext cx="462988" cy="4629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E1F44-3974-F84F-BADA-476BCCDA2E61}"/>
              </a:ext>
            </a:extLst>
          </p:cNvPr>
          <p:cNvSpPr txBox="1">
            <a:spLocks/>
          </p:cNvSpPr>
          <p:nvPr userDrawn="1"/>
        </p:nvSpPr>
        <p:spPr>
          <a:xfrm>
            <a:off x="8681013" y="6481842"/>
            <a:ext cx="46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DE874-781D-5D46-9726-6B76AA98B1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4635A6B7-F659-074D-880E-0C26F7EC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81843"/>
            <a:ext cx="20574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7442532-E3E7-49B5-B70A-94C67483E085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D939-96DB-417E-BBF8-F3FE45F6EC37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661-3B76-4287-B271-B206A9B7B546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51C2-1BAD-4346-9BFB-5CEB3E8BFE2E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DAF8-5D1F-404E-95FF-78491B58C3B6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37B1-1108-4F6A-961E-DA523890417D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EA39-44B7-4FDB-9D4E-1E7EBEA5755C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C40-73A9-4538-9218-4DA69C59BBC6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1012" y="6488145"/>
            <a:ext cx="462987" cy="365125"/>
          </a:xfrm>
          <a:prstGeom prst="rect">
            <a:avLst/>
          </a:prstGeom>
        </p:spPr>
        <p:txBody>
          <a:bodyPr/>
          <a:lstStyle/>
          <a:p>
            <a:fld id="{917DE874-781D-5D46-9726-6B76AA98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8554" y="51499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AB55-428A-45CD-94B2-18F5B15C4AAC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441" y="50150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8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20D1A-369A-1C40-BCC3-AC003F31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416673" cy="2387600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/>
              <a:t>Summer Camp Team C &lt;Day 1&gt;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ja-JP" altLang="en-US" sz="4400" b="1" dirty="0"/>
              <a:t>境界領域の法線付きラベリングによる</a:t>
            </a:r>
            <a:br>
              <a:rPr lang="en-US" altLang="ja-JP" sz="4400" b="1" dirty="0"/>
            </a:br>
            <a:r>
              <a:rPr lang="ja-JP" altLang="en-US" sz="4400" b="1" dirty="0"/>
              <a:t>部品単位の尤度計算法</a:t>
            </a:r>
            <a:br>
              <a:rPr lang="en-US" altLang="ja-JP" sz="4400" b="1" dirty="0"/>
            </a:br>
            <a:br>
              <a:rPr lang="en-US" altLang="ja-JP" sz="4400" b="1" dirty="0"/>
            </a:br>
            <a:r>
              <a:rPr lang="en-US" altLang="ja-JP" sz="2700" b="1" dirty="0"/>
              <a:t>Per object Likelihood Estimation from Labeling using Surface normal</a:t>
            </a:r>
            <a:endParaRPr kumimoji="1" lang="ja-JP" altLang="en-US" sz="44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004A4-170E-A440-960F-A9E1DC00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50" y="5204090"/>
            <a:ext cx="6858000" cy="11967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ja-JP" sz="2800" dirty="0"/>
              <a:t>Members </a:t>
            </a:r>
          </a:p>
          <a:p>
            <a:pPr algn="l"/>
            <a:r>
              <a:rPr lang="en-US" altLang="ja-JP" sz="2800" dirty="0"/>
              <a:t>Caesar, Matsubara, Liang, Nicholas, Ueda, Pragyan</a:t>
            </a:r>
          </a:p>
        </p:txBody>
      </p:sp>
    </p:spTree>
    <p:extLst>
      <p:ext uri="{BB962C8B-B14F-4D97-AF65-F5344CB8AC3E}">
        <p14:creationId xmlns:p14="http://schemas.microsoft.com/office/powerpoint/2010/main" val="6620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"/>
    </mc:Choice>
    <mc:Fallback xmlns="">
      <p:transition spd="slow" advTm="98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09D8-FC8F-4E08-BDA5-380812CD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722A-88E5-4C5C-9752-6FD5BA71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D9A1-3F3E-4BC3-892D-769093722912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DCD2D-2901-45AF-A17B-5E88A9642039}"/>
              </a:ext>
            </a:extLst>
          </p:cNvPr>
          <p:cNvSpPr/>
          <p:nvPr/>
        </p:nvSpPr>
        <p:spPr>
          <a:xfrm>
            <a:off x="532302" y="2312435"/>
            <a:ext cx="1561048" cy="521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 Set Voxel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C7796-55EC-4AD0-9E9A-03CAD6EB0D6E}"/>
              </a:ext>
            </a:extLst>
          </p:cNvPr>
          <p:cNvSpPr/>
          <p:nvPr/>
        </p:nvSpPr>
        <p:spPr>
          <a:xfrm>
            <a:off x="2262606" y="40959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8BEC1-6B60-4753-925B-249000E44367}"/>
              </a:ext>
            </a:extLst>
          </p:cNvPr>
          <p:cNvSpPr/>
          <p:nvPr/>
        </p:nvSpPr>
        <p:spPr>
          <a:xfrm>
            <a:off x="2551625" y="2244889"/>
            <a:ext cx="1424724" cy="64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Labeled Voxels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D93DA-D161-4D6D-8E3A-D47E66B9A0AB}"/>
              </a:ext>
            </a:extLst>
          </p:cNvPr>
          <p:cNvSpPr/>
          <p:nvPr/>
        </p:nvSpPr>
        <p:spPr>
          <a:xfrm>
            <a:off x="4973913" y="40954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738E4-1A60-4C11-ABEC-0D6611868ADA}"/>
              </a:ext>
            </a:extLst>
          </p:cNvPr>
          <p:cNvSpPr/>
          <p:nvPr/>
        </p:nvSpPr>
        <p:spPr>
          <a:xfrm>
            <a:off x="4821513" y="20824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27E5F-9CF0-4B93-B5C0-DB55B2793489}"/>
              </a:ext>
            </a:extLst>
          </p:cNvPr>
          <p:cNvSpPr/>
          <p:nvPr/>
        </p:nvSpPr>
        <p:spPr>
          <a:xfrm>
            <a:off x="4973913" y="22348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BC73-0705-468C-B815-527B5F297DB1}"/>
              </a:ext>
            </a:extLst>
          </p:cNvPr>
          <p:cNvSpPr/>
          <p:nvPr/>
        </p:nvSpPr>
        <p:spPr>
          <a:xfrm>
            <a:off x="5126313" y="23872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4165B7-22FC-44D3-B15E-A6F430811F15}"/>
              </a:ext>
            </a:extLst>
          </p:cNvPr>
          <p:cNvSpPr/>
          <p:nvPr/>
        </p:nvSpPr>
        <p:spPr>
          <a:xfrm>
            <a:off x="5278713" y="25396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cluster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7DD3F-F5D8-490D-9EB8-118447CBA496}"/>
              </a:ext>
            </a:extLst>
          </p:cNvPr>
          <p:cNvSpPr/>
          <p:nvPr/>
        </p:nvSpPr>
        <p:spPr>
          <a:xfrm>
            <a:off x="5431113" y="2692074"/>
            <a:ext cx="1364640" cy="577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921C9-A928-4D39-A87E-68D9F40A64BE}"/>
              </a:ext>
            </a:extLst>
          </p:cNvPr>
          <p:cNvSpPr/>
          <p:nvPr/>
        </p:nvSpPr>
        <p:spPr>
          <a:xfrm>
            <a:off x="5126313" y="42478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D1680-7B86-48B5-88A6-EE34610F28DC}"/>
              </a:ext>
            </a:extLst>
          </p:cNvPr>
          <p:cNvSpPr/>
          <p:nvPr/>
        </p:nvSpPr>
        <p:spPr>
          <a:xfrm>
            <a:off x="5278713" y="44002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E04EF-6A36-49E4-9D7F-9A8667E13D12}"/>
              </a:ext>
            </a:extLst>
          </p:cNvPr>
          <p:cNvSpPr/>
          <p:nvPr/>
        </p:nvSpPr>
        <p:spPr>
          <a:xfrm>
            <a:off x="5431113" y="45526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14F1C5-9FC5-44AC-B7C1-F260081316D5}"/>
              </a:ext>
            </a:extLst>
          </p:cNvPr>
          <p:cNvSpPr/>
          <p:nvPr/>
        </p:nvSpPr>
        <p:spPr>
          <a:xfrm>
            <a:off x="5583513" y="4705030"/>
            <a:ext cx="1297497" cy="535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Clouds</a:t>
            </a:r>
          </a:p>
          <a:p>
            <a:pPr algn="ctr"/>
            <a:r>
              <a:rPr lang="en-US" sz="1400" dirty="0"/>
              <a:t>For each object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A602CA-A63D-4D04-BDD4-2266E482A0C8}"/>
              </a:ext>
            </a:extLst>
          </p:cNvPr>
          <p:cNvSpPr/>
          <p:nvPr/>
        </p:nvSpPr>
        <p:spPr>
          <a:xfrm>
            <a:off x="2415006" y="42483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0AA56-2E53-4465-B9CB-09928C88B28A}"/>
              </a:ext>
            </a:extLst>
          </p:cNvPr>
          <p:cNvSpPr/>
          <p:nvPr/>
        </p:nvSpPr>
        <p:spPr>
          <a:xfrm>
            <a:off x="2567406" y="44007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94A8A-8A48-4F14-B952-8BF9502C76B2}"/>
              </a:ext>
            </a:extLst>
          </p:cNvPr>
          <p:cNvSpPr/>
          <p:nvPr/>
        </p:nvSpPr>
        <p:spPr>
          <a:xfrm>
            <a:off x="2719806" y="45531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AA5E2-F80B-4EF6-9B2A-59A6AF098751}"/>
              </a:ext>
            </a:extLst>
          </p:cNvPr>
          <p:cNvSpPr/>
          <p:nvPr/>
        </p:nvSpPr>
        <p:spPr>
          <a:xfrm>
            <a:off x="2872206" y="4705534"/>
            <a:ext cx="1217795" cy="501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Object Voxel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459C35-74FC-4AFD-B396-16C66BA9B2B4}"/>
              </a:ext>
            </a:extLst>
          </p:cNvPr>
          <p:cNvSpPr/>
          <p:nvPr/>
        </p:nvSpPr>
        <p:spPr>
          <a:xfrm>
            <a:off x="4702684" y="1796367"/>
            <a:ext cx="2381090" cy="3682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55E6A-339E-4880-9169-5B4FBB4FB045}"/>
              </a:ext>
            </a:extLst>
          </p:cNvPr>
          <p:cNvSpPr/>
          <p:nvPr/>
        </p:nvSpPr>
        <p:spPr>
          <a:xfrm>
            <a:off x="7428428" y="32299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BCAF3D-5D2A-4F31-B802-8ADF9E817B82}"/>
              </a:ext>
            </a:extLst>
          </p:cNvPr>
          <p:cNvSpPr/>
          <p:nvPr/>
        </p:nvSpPr>
        <p:spPr>
          <a:xfrm>
            <a:off x="7580828" y="33823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86580-6940-4B79-8037-65A698336D5C}"/>
              </a:ext>
            </a:extLst>
          </p:cNvPr>
          <p:cNvSpPr/>
          <p:nvPr/>
        </p:nvSpPr>
        <p:spPr>
          <a:xfrm>
            <a:off x="7733228" y="35347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D89D1F-B749-40D3-8A0B-824627DD80A8}"/>
              </a:ext>
            </a:extLst>
          </p:cNvPr>
          <p:cNvSpPr/>
          <p:nvPr/>
        </p:nvSpPr>
        <p:spPr>
          <a:xfrm>
            <a:off x="7885628" y="36871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6DA973-A0B6-4C71-81AB-5C32DCF1FE05}"/>
              </a:ext>
            </a:extLst>
          </p:cNvPr>
          <p:cNvSpPr/>
          <p:nvPr/>
        </p:nvSpPr>
        <p:spPr>
          <a:xfrm>
            <a:off x="8038028" y="3839540"/>
            <a:ext cx="916541" cy="420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E0F14-E20A-4531-BBFE-DAE04BB1BEAA}"/>
              </a:ext>
            </a:extLst>
          </p:cNvPr>
          <p:cNvCxnSpPr/>
          <p:nvPr/>
        </p:nvCxnSpPr>
        <p:spPr>
          <a:xfrm flipV="1">
            <a:off x="4065741" y="2548259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3FDA2-8D69-4BD5-A95F-4A11849880ED}"/>
              </a:ext>
            </a:extLst>
          </p:cNvPr>
          <p:cNvCxnSpPr>
            <a:cxnSpLocks/>
          </p:cNvCxnSpPr>
          <p:nvPr/>
        </p:nvCxnSpPr>
        <p:spPr>
          <a:xfrm flipV="1">
            <a:off x="2191537" y="2576403"/>
            <a:ext cx="3058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F5B850-0658-4CA0-804B-4C6988714043}"/>
              </a:ext>
            </a:extLst>
          </p:cNvPr>
          <p:cNvCxnSpPr/>
          <p:nvPr/>
        </p:nvCxnSpPr>
        <p:spPr>
          <a:xfrm flipV="1">
            <a:off x="4092009" y="4491543"/>
            <a:ext cx="4582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2C793A-FDB3-4A68-90C0-76EA7D919440}"/>
              </a:ext>
            </a:extLst>
          </p:cNvPr>
          <p:cNvCxnSpPr>
            <a:cxnSpLocks/>
          </p:cNvCxnSpPr>
          <p:nvPr/>
        </p:nvCxnSpPr>
        <p:spPr>
          <a:xfrm flipV="1">
            <a:off x="7236174" y="3831940"/>
            <a:ext cx="271375" cy="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85228C-E31C-42F8-8FDE-D95E4C728FE8}"/>
              </a:ext>
            </a:extLst>
          </p:cNvPr>
          <p:cNvSpPr txBox="1"/>
          <p:nvPr/>
        </p:nvSpPr>
        <p:spPr>
          <a:xfrm>
            <a:off x="4867338" y="1167134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 and choose shape </a:t>
            </a:r>
          </a:p>
          <a:p>
            <a:r>
              <a:rPr lang="en-US" dirty="0"/>
              <a:t>with minimum RMSE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9884B0-4212-43B8-8CE2-2F2E7AD8958D}"/>
              </a:ext>
            </a:extLst>
          </p:cNvPr>
          <p:cNvSpPr txBox="1"/>
          <p:nvPr/>
        </p:nvSpPr>
        <p:spPr>
          <a:xfrm>
            <a:off x="1890169" y="5207152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done only once</a:t>
            </a:r>
          </a:p>
        </p:txBody>
      </p:sp>
    </p:spTree>
    <p:extLst>
      <p:ext uri="{BB962C8B-B14F-4D97-AF65-F5344CB8AC3E}">
        <p14:creationId xmlns:p14="http://schemas.microsoft.com/office/powerpoint/2010/main" val="238701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0ABFB8-7118-4699-9B03-6D5793E4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010"/>
            <a:ext cx="7886700" cy="46590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b="1" dirty="0"/>
              <a:t>1. Foreground segmentation using k means</a:t>
            </a:r>
          </a:p>
          <a:p>
            <a:pPr marL="514350" indent="-514350">
              <a:buAutoNum type="arabicPeriod"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2. Multiple binary erosions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3. Edge detection using Canny Edge filter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4. Extracting and Labeling the connected components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5. Convert the binary voxel into point clouds</a:t>
            </a:r>
          </a:p>
          <a:p>
            <a:pPr marL="0" indent="0">
              <a:buNone/>
            </a:pPr>
            <a:endParaRPr lang="en-US" sz="5900" b="1" dirty="0"/>
          </a:p>
          <a:p>
            <a:pPr marL="0" indent="0">
              <a:buNone/>
            </a:pPr>
            <a:r>
              <a:rPr lang="en-US" sz="5900" b="1" dirty="0"/>
              <a:t>6. ICP and RMSE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57049-369C-4094-A9A6-75FF580E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"/>
            <a:ext cx="9129291" cy="68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5074-B4C2-40F4-9364-399C42B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7312-AE8D-484C-8350-03642F7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0309-5F4D-4AA1-BAEE-A2045360B362}" type="datetime1">
              <a:rPr kumimoji="1" lang="en-US" altLang="ja-JP" smtClean="0"/>
              <a:t>9/24/2020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F2FB1-F22F-4427-AF9D-5F0ABB827D86}"/>
              </a:ext>
            </a:extLst>
          </p:cNvPr>
          <p:cNvSpPr/>
          <p:nvPr/>
        </p:nvSpPr>
        <p:spPr>
          <a:xfrm>
            <a:off x="5544203" y="2366084"/>
            <a:ext cx="1350058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Foreground segmentation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9D4D-717B-4B46-8EE3-27BF6AC66C67}"/>
              </a:ext>
            </a:extLst>
          </p:cNvPr>
          <p:cNvSpPr/>
          <p:nvPr/>
        </p:nvSpPr>
        <p:spPr>
          <a:xfrm>
            <a:off x="2057399" y="2922513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Canny 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42C77-BE17-49F8-9F8A-16E8D2A63894}"/>
              </a:ext>
            </a:extLst>
          </p:cNvPr>
          <p:cNvSpPr/>
          <p:nvPr/>
        </p:nvSpPr>
        <p:spPr>
          <a:xfrm>
            <a:off x="3641502" y="4329677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54ABD-9C4D-4F51-AADA-703C71D3D86F}"/>
              </a:ext>
            </a:extLst>
          </p:cNvPr>
          <p:cNvSpPr/>
          <p:nvPr/>
        </p:nvSpPr>
        <p:spPr>
          <a:xfrm>
            <a:off x="3641502" y="1580873"/>
            <a:ext cx="1000056" cy="4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F0CA7-1928-4FA7-BD20-74F760F7C5CC}"/>
              </a:ext>
            </a:extLst>
          </p:cNvPr>
          <p:cNvSpPr/>
          <p:nvPr/>
        </p:nvSpPr>
        <p:spPr>
          <a:xfrm>
            <a:off x="5544203" y="3429000"/>
            <a:ext cx="1350057" cy="55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 Erosion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67A7D-3B19-420A-87AC-E6CFF73A8FE1}"/>
              </a:ext>
            </a:extLst>
          </p:cNvPr>
          <p:cNvSpPr/>
          <p:nvPr/>
        </p:nvSpPr>
        <p:spPr>
          <a:xfrm>
            <a:off x="3641502" y="5314684"/>
            <a:ext cx="1238741" cy="5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40E3-1581-4E18-A1C5-284A881C0962}"/>
              </a:ext>
            </a:extLst>
          </p:cNvPr>
          <p:cNvCxnSpPr>
            <a:cxnSpLocks/>
          </p:cNvCxnSpPr>
          <p:nvPr/>
        </p:nvCxnSpPr>
        <p:spPr>
          <a:xfrm flipH="1">
            <a:off x="3026004" y="2243332"/>
            <a:ext cx="573794" cy="55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06A45-3F46-4609-9A0F-2844369DA2C0}"/>
              </a:ext>
            </a:extLst>
          </p:cNvPr>
          <p:cNvCxnSpPr>
            <a:cxnSpLocks/>
          </p:cNvCxnSpPr>
          <p:nvPr/>
        </p:nvCxnSpPr>
        <p:spPr>
          <a:xfrm>
            <a:off x="4752410" y="2184584"/>
            <a:ext cx="602015" cy="45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FFEAE-4008-48CF-8E1C-298AEFAD6B41}"/>
              </a:ext>
            </a:extLst>
          </p:cNvPr>
          <p:cNvCxnSpPr>
            <a:cxnSpLocks/>
          </p:cNvCxnSpPr>
          <p:nvPr/>
        </p:nvCxnSpPr>
        <p:spPr>
          <a:xfrm>
            <a:off x="6239386" y="2972867"/>
            <a:ext cx="0" cy="37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27103-CE2B-4481-B519-58AD719848CF}"/>
              </a:ext>
            </a:extLst>
          </p:cNvPr>
          <p:cNvCxnSpPr>
            <a:cxnSpLocks/>
          </p:cNvCxnSpPr>
          <p:nvPr/>
        </p:nvCxnSpPr>
        <p:spPr>
          <a:xfrm flipH="1">
            <a:off x="5053418" y="4142958"/>
            <a:ext cx="376421" cy="23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BA3EE7-2F2D-40CA-9333-15406D5A15E2}"/>
              </a:ext>
            </a:extLst>
          </p:cNvPr>
          <p:cNvCxnSpPr>
            <a:cxnSpLocks/>
          </p:cNvCxnSpPr>
          <p:nvPr/>
        </p:nvCxnSpPr>
        <p:spPr>
          <a:xfrm>
            <a:off x="3059239" y="3668705"/>
            <a:ext cx="473802" cy="592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41FD8-EC78-466C-B65D-14633EDE9C62}"/>
              </a:ext>
            </a:extLst>
          </p:cNvPr>
          <p:cNvCxnSpPr>
            <a:cxnSpLocks/>
          </p:cNvCxnSpPr>
          <p:nvPr/>
        </p:nvCxnSpPr>
        <p:spPr>
          <a:xfrm>
            <a:off x="4260872" y="4872422"/>
            <a:ext cx="0" cy="37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90F97-5BAA-4181-BCBE-816040144ADD}"/>
              </a:ext>
            </a:extLst>
          </p:cNvPr>
          <p:cNvCxnSpPr>
            <a:cxnSpLocks/>
          </p:cNvCxnSpPr>
          <p:nvPr/>
        </p:nvCxnSpPr>
        <p:spPr>
          <a:xfrm flipH="1">
            <a:off x="5053418" y="5583466"/>
            <a:ext cx="44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8AF8A8-29E3-49AA-8C11-EEA4882142E6}"/>
              </a:ext>
            </a:extLst>
          </p:cNvPr>
          <p:cNvSpPr txBox="1"/>
          <p:nvPr/>
        </p:nvSpPr>
        <p:spPr>
          <a:xfrm>
            <a:off x="5759777" y="5337094"/>
            <a:ext cx="294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Point Clouds per parts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B14167-75ED-40A6-A303-51B51821AD2F}"/>
              </a:ext>
            </a:extLst>
          </p:cNvPr>
          <p:cNvCxnSpPr/>
          <p:nvPr/>
        </p:nvCxnSpPr>
        <p:spPr>
          <a:xfrm>
            <a:off x="4260872" y="5938887"/>
            <a:ext cx="0" cy="32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F0F9E7-1E16-47D9-854F-3642C1812F22}"/>
              </a:ext>
            </a:extLst>
          </p:cNvPr>
          <p:cNvCxnSpPr>
            <a:cxnSpLocks/>
          </p:cNvCxnSpPr>
          <p:nvPr/>
        </p:nvCxnSpPr>
        <p:spPr>
          <a:xfrm>
            <a:off x="4255907" y="6268825"/>
            <a:ext cx="485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676E9B-ABD8-4DCD-8D97-3430751B3FBD}"/>
              </a:ext>
            </a:extLst>
          </p:cNvPr>
          <p:cNvSpPr txBox="1"/>
          <p:nvPr/>
        </p:nvSpPr>
        <p:spPr>
          <a:xfrm>
            <a:off x="4815217" y="5991270"/>
            <a:ext cx="307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using RMSE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830716-FBAE-40E4-B316-D863AB542D80}"/>
              </a:ext>
            </a:extLst>
          </p:cNvPr>
          <p:cNvSpPr txBox="1"/>
          <p:nvPr/>
        </p:nvSpPr>
        <p:spPr>
          <a:xfrm>
            <a:off x="5354425" y="185959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Kmeans</a:t>
            </a:r>
            <a:r>
              <a:rPr lang="en-US" sz="2400" dirty="0"/>
              <a:t>, k 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47DC3-3935-4972-99D3-76610BA0920B}"/>
              </a:ext>
            </a:extLst>
          </p:cNvPr>
          <p:cNvSpPr txBox="1"/>
          <p:nvPr/>
        </p:nvSpPr>
        <p:spPr>
          <a:xfrm>
            <a:off x="6424388" y="2939090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44884-F6BC-4F69-84D6-47666EBC826F}"/>
              </a:ext>
            </a:extLst>
          </p:cNvPr>
          <p:cNvSpPr txBox="1"/>
          <p:nvPr/>
        </p:nvSpPr>
        <p:spPr>
          <a:xfrm>
            <a:off x="5354425" y="4188474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voxels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6255A-D8E0-4D64-9924-F33E3ADB4D94}"/>
              </a:ext>
            </a:extLst>
          </p:cNvPr>
          <p:cNvSpPr txBox="1"/>
          <p:nvPr/>
        </p:nvSpPr>
        <p:spPr>
          <a:xfrm>
            <a:off x="1257830" y="3535365"/>
            <a:ext cx="160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Edges with </a:t>
            </a:r>
          </a:p>
          <a:p>
            <a:r>
              <a:rPr lang="en-US" sz="2400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42273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42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DB72DA3-3763-45A8-A784-A00BE09C23BE}"/>
              </a:ext>
            </a:extLst>
          </p:cNvPr>
          <p:cNvSpPr/>
          <p:nvPr/>
        </p:nvSpPr>
        <p:spPr>
          <a:xfrm>
            <a:off x="1259591" y="4189083"/>
            <a:ext cx="1287517" cy="14754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D1973-4234-4A48-B2C6-D197015D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F4AF-3DE2-4B1F-A38B-C18419F7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2532-E3E7-49B5-B70A-94C67483E085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B5A78-FB4A-415F-8D1F-12BED97B0514}"/>
              </a:ext>
            </a:extLst>
          </p:cNvPr>
          <p:cNvSpPr/>
          <p:nvPr/>
        </p:nvSpPr>
        <p:spPr>
          <a:xfrm>
            <a:off x="845269" y="1927915"/>
            <a:ext cx="1282046" cy="129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9AD4B-37DD-4C28-8DCD-CE221170D74F}"/>
              </a:ext>
            </a:extLst>
          </p:cNvPr>
          <p:cNvSpPr/>
          <p:nvPr/>
        </p:nvSpPr>
        <p:spPr>
          <a:xfrm rot="19928641">
            <a:off x="1098613" y="2869933"/>
            <a:ext cx="2057400" cy="65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21E07B-F45C-4A17-83DA-48D2E24F8D37}"/>
              </a:ext>
            </a:extLst>
          </p:cNvPr>
          <p:cNvSpPr/>
          <p:nvPr/>
        </p:nvSpPr>
        <p:spPr>
          <a:xfrm>
            <a:off x="6260969" y="1875842"/>
            <a:ext cx="1033806" cy="110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800AAA-9FB2-43A6-970D-6FE2D2FBBDFF}"/>
              </a:ext>
            </a:extLst>
          </p:cNvPr>
          <p:cNvSpPr/>
          <p:nvPr/>
        </p:nvSpPr>
        <p:spPr>
          <a:xfrm rot="19928641">
            <a:off x="6473932" y="2912177"/>
            <a:ext cx="1889922" cy="54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387DB7-D1C2-4352-9BD0-6C9FFBCCE038}"/>
              </a:ext>
            </a:extLst>
          </p:cNvPr>
          <p:cNvSpPr/>
          <p:nvPr/>
        </p:nvSpPr>
        <p:spPr>
          <a:xfrm>
            <a:off x="4029198" y="2707058"/>
            <a:ext cx="1197204" cy="47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A003AF-18BB-4415-BABF-6C82F4DE8905}"/>
              </a:ext>
            </a:extLst>
          </p:cNvPr>
          <p:cNvSpPr/>
          <p:nvPr/>
        </p:nvSpPr>
        <p:spPr>
          <a:xfrm>
            <a:off x="5930681" y="4157594"/>
            <a:ext cx="1282046" cy="1291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77745-4E8C-4FC0-8709-9F353734DB3F}"/>
              </a:ext>
            </a:extLst>
          </p:cNvPr>
          <p:cNvSpPr/>
          <p:nvPr/>
        </p:nvSpPr>
        <p:spPr>
          <a:xfrm rot="19928641">
            <a:off x="6208670" y="5218909"/>
            <a:ext cx="2057400" cy="65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AFC7A-8523-4891-9FE4-C2CBF77215EB}"/>
              </a:ext>
            </a:extLst>
          </p:cNvPr>
          <p:cNvCxnSpPr>
            <a:cxnSpLocks/>
          </p:cNvCxnSpPr>
          <p:nvPr/>
        </p:nvCxnSpPr>
        <p:spPr>
          <a:xfrm>
            <a:off x="6707897" y="5464772"/>
            <a:ext cx="370791" cy="648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8A45E-4E07-4609-AD9C-250BDC92CD91}"/>
              </a:ext>
            </a:extLst>
          </p:cNvPr>
          <p:cNvCxnSpPr>
            <a:cxnSpLocks/>
          </p:cNvCxnSpPr>
          <p:nvPr/>
        </p:nvCxnSpPr>
        <p:spPr>
          <a:xfrm>
            <a:off x="6927047" y="5340768"/>
            <a:ext cx="370791" cy="648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DAF4-A18B-47D6-891A-AD040A84F5C7}"/>
              </a:ext>
            </a:extLst>
          </p:cNvPr>
          <p:cNvCxnSpPr>
            <a:cxnSpLocks/>
          </p:cNvCxnSpPr>
          <p:nvPr/>
        </p:nvCxnSpPr>
        <p:spPr>
          <a:xfrm>
            <a:off x="7146197" y="5216764"/>
            <a:ext cx="370791" cy="648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B9624-7C24-42B9-8C1A-8F4728EF3EBE}"/>
              </a:ext>
            </a:extLst>
          </p:cNvPr>
          <p:cNvCxnSpPr>
            <a:cxnSpLocks/>
          </p:cNvCxnSpPr>
          <p:nvPr/>
        </p:nvCxnSpPr>
        <p:spPr>
          <a:xfrm flipH="1" flipV="1">
            <a:off x="6596349" y="4776288"/>
            <a:ext cx="346898" cy="588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86407F-E789-4B6D-B419-CDD03B02D585}"/>
              </a:ext>
            </a:extLst>
          </p:cNvPr>
          <p:cNvCxnSpPr>
            <a:cxnSpLocks/>
          </p:cNvCxnSpPr>
          <p:nvPr/>
        </p:nvCxnSpPr>
        <p:spPr>
          <a:xfrm flipH="1" flipV="1">
            <a:off x="6596349" y="4960677"/>
            <a:ext cx="481638" cy="245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65F05-20F6-4744-8F4B-8481F7B18366}"/>
              </a:ext>
            </a:extLst>
          </p:cNvPr>
          <p:cNvCxnSpPr>
            <a:cxnSpLocks/>
          </p:cNvCxnSpPr>
          <p:nvPr/>
        </p:nvCxnSpPr>
        <p:spPr>
          <a:xfrm flipH="1" flipV="1">
            <a:off x="6722188" y="4784341"/>
            <a:ext cx="63523" cy="623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E8617F-055E-4382-8BE0-A9B36D4A665F}"/>
              </a:ext>
            </a:extLst>
          </p:cNvPr>
          <p:cNvSpPr txBox="1"/>
          <p:nvPr/>
        </p:nvSpPr>
        <p:spPr>
          <a:xfrm>
            <a:off x="3821934" y="3815159"/>
            <a:ext cx="2125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low intensity to high intensity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18C4E-CA73-4908-B9A8-12CB7DF89EA3}"/>
              </a:ext>
            </a:extLst>
          </p:cNvPr>
          <p:cNvSpPr txBox="1"/>
          <p:nvPr/>
        </p:nvSpPr>
        <p:spPr>
          <a:xfrm>
            <a:off x="2980835" y="1864172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Connections loosened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DBD949-7903-4A98-AD96-1E4923A57E80}"/>
              </a:ext>
            </a:extLst>
          </p:cNvPr>
          <p:cNvSpPr/>
          <p:nvPr/>
        </p:nvSpPr>
        <p:spPr>
          <a:xfrm>
            <a:off x="1360903" y="4409207"/>
            <a:ext cx="1033806" cy="110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3ED8D4-1A81-44F6-BE2A-7DC69779FF88}"/>
              </a:ext>
            </a:extLst>
          </p:cNvPr>
          <p:cNvSpPr/>
          <p:nvPr/>
        </p:nvSpPr>
        <p:spPr>
          <a:xfrm rot="19928641">
            <a:off x="1581240" y="5413135"/>
            <a:ext cx="1889922" cy="54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1496B3A-8654-44EF-A27E-5B43C173FA4B}"/>
              </a:ext>
            </a:extLst>
          </p:cNvPr>
          <p:cNvSpPr/>
          <p:nvPr/>
        </p:nvSpPr>
        <p:spPr>
          <a:xfrm>
            <a:off x="4070861" y="5241403"/>
            <a:ext cx="1197204" cy="47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41"/>
            <a:ext cx="7886700" cy="360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Coding Rules</a:t>
            </a:r>
          </a:p>
          <a:p>
            <a:pPr marL="514350" indent="-514350">
              <a:buAutoNum type="arabicPeriod"/>
            </a:pPr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for collaboration</a:t>
            </a:r>
          </a:p>
          <a:p>
            <a:pPr marL="514350" indent="-514350">
              <a:buAutoNum type="arabicPeriod"/>
            </a:pPr>
            <a:r>
              <a:rPr lang="en-US" dirty="0"/>
              <a:t>Data mainly stored with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Each of us code the functions component wise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DD51F13D-78B3-4B86-B7EB-65FE155E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5" y="4008067"/>
            <a:ext cx="1795849" cy="1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8CEFF970-35C2-48F4-91F0-FABABF85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6" y="4234243"/>
            <a:ext cx="4080107" cy="16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80D-AF2C-4FFB-A324-842B8C4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411-D1EB-42B1-8A59-1CADEC00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48" y="1340839"/>
            <a:ext cx="8969014" cy="5177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Foreground Segmentation: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OpenCV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Edge Detection: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3d approach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/>
              <a:t>SimpleITK</a:t>
            </a:r>
            <a:r>
              <a:rPr lang="en-US" sz="1400" dirty="0"/>
              <a:t> &lt;- 3d medical image processing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Binary Erosion: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OpenCV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Labeling: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OpenCV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ICP: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Open3D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5C68-15DF-412B-B57C-1896F7C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4131-CED6-4465-B2D8-BB492A26D9DC}" type="datetime1">
              <a:rPr kumimoji="1" lang="en-US" altLang="ja-JP" smtClean="0"/>
              <a:t>9/24/2020</a:t>
            </a:fld>
            <a:endParaRPr kumimoji="1" lang="ja-JP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55497-23F1-42C7-8366-D7029EC138D8}"/>
              </a:ext>
            </a:extLst>
          </p:cNvPr>
          <p:cNvSpPr txBox="1">
            <a:spLocks/>
          </p:cNvSpPr>
          <p:nvPr/>
        </p:nvSpPr>
        <p:spPr>
          <a:xfrm>
            <a:off x="906151" y="4987891"/>
            <a:ext cx="7886700" cy="143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2E8913-1FBE-4B46-A721-050653AF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55" y="3250871"/>
            <a:ext cx="3563086" cy="3170656"/>
          </a:xfrm>
          <a:prstGeom prst="rect">
            <a:avLst/>
          </a:prstGeom>
        </p:spPr>
      </p:pic>
      <p:pic>
        <p:nvPicPr>
          <p:cNvPr id="12" name="Picture 11" descr="A picture containing outdoor, tree, water, tower&#10;&#10;Description automatically generated">
            <a:extLst>
              <a:ext uri="{FF2B5EF4-FFF2-40B4-BE49-F238E27FC236}">
                <a16:creationId xmlns:a16="http://schemas.microsoft.com/office/drawing/2014/main" id="{CD47B3B8-85B6-4C0C-8262-BF02A7BE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849" y="1367731"/>
            <a:ext cx="2445850" cy="1629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743E8C-6D91-4E83-9E42-66F67E9C4524}"/>
              </a:ext>
            </a:extLst>
          </p:cNvPr>
          <p:cNvSpPr txBox="1"/>
          <p:nvPr/>
        </p:nvSpPr>
        <p:spPr>
          <a:xfrm>
            <a:off x="5668280" y="1188192"/>
            <a:ext cx="22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 extracted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B397D-93CB-407C-8D47-9EFE64EAE3BB}"/>
              </a:ext>
            </a:extLst>
          </p:cNvPr>
          <p:cNvSpPr txBox="1"/>
          <p:nvPr/>
        </p:nvSpPr>
        <p:spPr>
          <a:xfrm>
            <a:off x="5755731" y="6029079"/>
            <a:ext cx="213096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Computed Gradients</a:t>
            </a:r>
          </a:p>
        </p:txBody>
      </p:sp>
    </p:spTree>
    <p:extLst>
      <p:ext uri="{BB962C8B-B14F-4D97-AF65-F5344CB8AC3E}">
        <p14:creationId xmlns:p14="http://schemas.microsoft.com/office/powerpoint/2010/main" val="131427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9018</TotalTime>
  <Words>371</Words>
  <Application>Microsoft Office PowerPoint</Application>
  <PresentationFormat>On-screen Show (4:3)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テーマ</vt:lpstr>
      <vt:lpstr>Summer Camp Team C &lt;Day 1&gt;  境界領域の法線付きラベリングによる 部品単位の尤度計算法  Per object Likelihood Estimation from Labeling using Surface normal</vt:lpstr>
      <vt:lpstr>Overview</vt:lpstr>
      <vt:lpstr>Our Approach</vt:lpstr>
      <vt:lpstr>Our Approach</vt:lpstr>
      <vt:lpstr>Labeling</vt:lpstr>
      <vt:lpstr>Progress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隆雅</dc:creator>
  <cp:lastModifiedBy>Pragyan</cp:lastModifiedBy>
  <cp:revision>162</cp:revision>
  <cp:lastPrinted>2019-02-14T06:33:23Z</cp:lastPrinted>
  <dcterms:created xsi:type="dcterms:W3CDTF">2019-02-10T06:51:03Z</dcterms:created>
  <dcterms:modified xsi:type="dcterms:W3CDTF">2020-09-24T09:28:35Z</dcterms:modified>
</cp:coreProperties>
</file>