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9" r:id="rId5"/>
    <p:sldId id="266" r:id="rId6"/>
    <p:sldId id="258" r:id="rId7"/>
    <p:sldId id="261" r:id="rId8"/>
    <p:sldId id="262" r:id="rId9"/>
    <p:sldId id="267"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470B2-2945-4764-BEC8-E212681B8A00}" v="25" dt="2023-05-31T06:27:01.379"/>
    <p1510:client id="{A10DE8F8-1741-4F0F-9BE4-D729DD8F9FF5}" v="34" dt="2023-05-31T06:22:1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05-Jun-23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05-Jun-23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05-Jun-23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05-Jun-23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05-Jun-23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05-Jun-23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05-Jun-23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05-Jun-23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05-Jun-23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05-Jun-23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05-Jun-23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05-Jun-23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500438"/>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a:ea typeface="+mn-lt"/>
              <a:cs typeface="+mn-lt"/>
            </a:endParaRPr>
          </a:p>
          <a:p>
            <a:r>
              <a:rPr lang="en-US" sz="3600" b="1" dirty="0">
                <a:solidFill>
                  <a:schemeClr val="tx1"/>
                </a:solidFill>
                <a:latin typeface="Arial Black"/>
                <a:ea typeface="+mn-lt"/>
                <a:cs typeface="+mn-lt"/>
              </a:rPr>
              <a:t>GitHub Copilot Hackathon</a:t>
            </a:r>
            <a:endParaRPr lang="en-US" dirty="0">
              <a:solidFill>
                <a:schemeClr val="tx1"/>
              </a:solidFill>
              <a:cs typeface="Calibri"/>
            </a:endParaRPr>
          </a:p>
        </p:txBody>
      </p:sp>
      <p:sp>
        <p:nvSpPr>
          <p:cNvPr id="7" name="Rectangle 6"/>
          <p:cNvSpPr/>
          <p:nvPr/>
        </p:nvSpPr>
        <p:spPr>
          <a:xfrm>
            <a:off x="1331640" y="4725144"/>
            <a:ext cx="6336704" cy="923330"/>
          </a:xfrm>
          <a:prstGeom prst="rect">
            <a:avLst/>
          </a:prstGeom>
        </p:spPr>
        <p:txBody>
          <a:bodyPr wrap="square">
            <a:spAutoFit/>
          </a:bodyPr>
          <a:lstStyle/>
          <a:p>
            <a:r>
              <a:rPr lang="en-IN" dirty="0"/>
              <a:t>Team Name- Elite Version</a:t>
            </a:r>
          </a:p>
          <a:p>
            <a:r>
              <a:rPr lang="en-IN" dirty="0"/>
              <a:t>Team Leader Name- Pragya Paliwal </a:t>
            </a:r>
          </a:p>
          <a:p>
            <a:r>
              <a:rPr lang="en-IN" dirty="0"/>
              <a:t>Team Leader Email Address-  pragyapaliwal294@gmail.com</a:t>
            </a:r>
          </a:p>
        </p:txBody>
      </p:sp>
      <p:pic>
        <p:nvPicPr>
          <p:cNvPr id="2" name="Picture 3" descr="Text&#10;&#10;Description automatically generated">
            <a:extLst>
              <a:ext uri="{FF2B5EF4-FFF2-40B4-BE49-F238E27FC236}">
                <a16:creationId xmlns:a16="http://schemas.microsoft.com/office/drawing/2014/main" id="{5780248D-C674-727C-41C7-7AB452D074FF}"/>
              </a:ext>
            </a:extLst>
          </p:cNvPr>
          <p:cNvPicPr>
            <a:picLocks noChangeAspect="1"/>
          </p:cNvPicPr>
          <p:nvPr/>
        </p:nvPicPr>
        <p:blipFill>
          <a:blip r:embed="rId2"/>
          <a:stretch>
            <a:fillRect/>
          </a:stretch>
        </p:blipFill>
        <p:spPr>
          <a:xfrm>
            <a:off x="-5751" y="166475"/>
            <a:ext cx="9155501" cy="1694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5" name="Picture 3">
            <a:extLst>
              <a:ext uri="{FF2B5EF4-FFF2-40B4-BE49-F238E27FC236}">
                <a16:creationId xmlns:a16="http://schemas.microsoft.com/office/drawing/2014/main" id="{ADDD4619-1BD4-AE1B-74CF-E872F46537B1}"/>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11700" y="764704"/>
            <a:ext cx="8520600" cy="572700"/>
          </a:xfrm>
          <a:prstGeom prst="rect">
            <a:avLst/>
          </a:prstGeom>
        </p:spPr>
        <p:txBody>
          <a:bodyPr spcFirstLastPara="1" vert="horz" wrap="square" lIns="91425" tIns="91425" rIns="91425" bIns="91425" rtlCol="0" anchor="t" anchorCtr="0">
            <a:noAutofit/>
          </a:bodyPr>
          <a:lstStyle/>
          <a:p>
            <a:pPr algn="l"/>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Brief Summary of Project:</a:t>
            </a:r>
          </a:p>
          <a:p>
            <a:pPr algn="l"/>
            <a:r>
              <a:rPr lang="en-US" sz="2200" b="0" i="0" dirty="0">
                <a:effectLst/>
                <a:latin typeface="Calibri" panose="020F0502020204030204" pitchFamily="34" charset="0"/>
                <a:ea typeface="Calibri" panose="020F0502020204030204" pitchFamily="34" charset="0"/>
                <a:cs typeface="Calibri" panose="020F0502020204030204" pitchFamily="34" charset="0"/>
              </a:rPr>
              <a:t>A Weather Forecasting Tool developed using Python is a software application that utilizes weather data to provide predictions and analysis of future weather conditions. Here's a brief summary of its functionalities:</a:t>
            </a:r>
          </a:p>
          <a:p>
            <a:pPr algn="l">
              <a:buFont typeface="+mj-lt"/>
              <a:buAutoNum type="arabicPeriod"/>
            </a:pPr>
            <a:r>
              <a:rPr lang="en-US" sz="2200" b="0" i="0" dirty="0">
                <a:effectLst/>
                <a:latin typeface="Calibri" panose="020F0502020204030204" pitchFamily="34" charset="0"/>
                <a:ea typeface="Calibri" panose="020F0502020204030204" pitchFamily="34" charset="0"/>
                <a:cs typeface="Calibri" panose="020F0502020204030204" pitchFamily="34" charset="0"/>
              </a:rPr>
              <a:t> Data Collection: The tool fetches weather data from various sources, such as weather APIs or web scraping from weather websites. This data typically includes information like temperature, humidity, wind speed, precipitation, and atmospheric pressure.</a:t>
            </a:r>
          </a:p>
          <a:p>
            <a:pPr algn="l">
              <a:buFont typeface="+mj-lt"/>
              <a:buAutoNum type="arabicPeriod"/>
            </a:pPr>
            <a:r>
              <a:rPr lang="en-US" sz="2200" b="0" i="0" dirty="0">
                <a:effectLst/>
                <a:latin typeface="Calibri" panose="020F0502020204030204" pitchFamily="34" charset="0"/>
                <a:ea typeface="Calibri" panose="020F0502020204030204" pitchFamily="34" charset="0"/>
                <a:cs typeface="Calibri" panose="020F0502020204030204" pitchFamily="34" charset="0"/>
              </a:rPr>
              <a:t> Data Processing: Python's data processing libraries, like NumPy and Pandas, are used to clean, filter, and manipulate the collected weather data. This step ensures that the data is in a suitable format for analysis and forecasting.</a:t>
            </a:r>
          </a:p>
          <a:p>
            <a:pPr algn="l">
              <a:buFont typeface="+mj-lt"/>
              <a:buAutoNum type="arabicPeriod"/>
            </a:pPr>
            <a:r>
              <a:rPr lang="en-US" sz="2200" b="0" i="0" dirty="0">
                <a:effectLst/>
                <a:latin typeface="Calibri" panose="020F0502020204030204" pitchFamily="34" charset="0"/>
                <a:ea typeface="Calibri" panose="020F0502020204030204" pitchFamily="34" charset="0"/>
                <a:cs typeface="Calibri" panose="020F0502020204030204" pitchFamily="34" charset="0"/>
              </a:rPr>
              <a:t> Visualization: The tool employs data visualization libraries such as Matplotlib or </a:t>
            </a:r>
            <a:r>
              <a:rPr lang="en-US" sz="2200" b="0" i="0" dirty="0" err="1">
                <a:effectLst/>
                <a:latin typeface="Calibri" panose="020F0502020204030204" pitchFamily="34" charset="0"/>
                <a:ea typeface="Calibri" panose="020F0502020204030204" pitchFamily="34" charset="0"/>
                <a:cs typeface="Calibri" panose="020F0502020204030204" pitchFamily="34" charset="0"/>
              </a:rPr>
              <a:t>Plotly</a:t>
            </a:r>
            <a:r>
              <a:rPr lang="en-US" sz="2200" b="0" i="0" dirty="0">
                <a:effectLst/>
                <a:latin typeface="Calibri" panose="020F0502020204030204" pitchFamily="34" charset="0"/>
                <a:ea typeface="Calibri" panose="020F0502020204030204" pitchFamily="34" charset="0"/>
                <a:cs typeface="Calibri" panose="020F0502020204030204" pitchFamily="34" charset="0"/>
              </a:rPr>
              <a:t> to create visual representations of weather data. This can include generating graphs, charts, maps, and other visualizations to help users understand weather patterns and trends.</a:t>
            </a:r>
            <a:endParaRPr kumimoji="0" lang="en-US" sz="22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2" name="Picture 3">
            <a:extLst>
              <a:ext uri="{FF2B5EF4-FFF2-40B4-BE49-F238E27FC236}">
                <a16:creationId xmlns:a16="http://schemas.microsoft.com/office/drawing/2014/main" id="{CF7F4599-D863-3B85-0E29-305A6E97FCB8}"/>
              </a:ext>
            </a:extLst>
          </p:cNvPr>
          <p:cNvPicPr>
            <a:picLocks noChangeAspect="1"/>
          </p:cNvPicPr>
          <p:nvPr/>
        </p:nvPicPr>
        <p:blipFill>
          <a:blip r:embed="rId2"/>
          <a:stretch>
            <a:fillRect/>
          </a:stretch>
        </p:blipFill>
        <p:spPr>
          <a:xfrm>
            <a:off x="6792583" y="190680"/>
            <a:ext cx="2057400" cy="438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7121-45FC-D4A8-09C6-D59FF46740AB}"/>
              </a:ext>
            </a:extLst>
          </p:cNvPr>
          <p:cNvSpPr>
            <a:spLocks noGrp="1"/>
          </p:cNvSpPr>
          <p:nvPr>
            <p:ph type="title"/>
          </p:nvPr>
        </p:nvSpPr>
        <p:spPr>
          <a:xfrm>
            <a:off x="457200" y="274638"/>
            <a:ext cx="8229600" cy="1858218"/>
          </a:xfrm>
        </p:spPr>
        <p:txBody>
          <a:bodyPr>
            <a:noAutofit/>
          </a:bodyPr>
          <a:lstStyle/>
          <a:p>
            <a:pPr algn="l"/>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r>
              <a:rPr lang="en-US" sz="2200" b="0" i="0" dirty="0">
                <a:effectLst/>
                <a:latin typeface="Calibri" panose="020F0502020204030204" pitchFamily="34" charset="0"/>
                <a:ea typeface="Calibri" panose="020F0502020204030204" pitchFamily="34" charset="0"/>
                <a:cs typeface="Calibri" panose="020F0502020204030204" pitchFamily="34" charset="0"/>
              </a:rPr>
              <a:t>4. Forecasting Models: Machine learning algorithms and statistical techniques are applied to historical weather data to build forecasting models. Python's machine learning libraries, such as scikit-learn or TensorFlow, are utilized to train these models and make predictions about future weather conditions.</a:t>
            </a:r>
            <a:br>
              <a:rPr lang="en-US" sz="2200" b="0" i="0" dirty="0">
                <a:effectLst/>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5. Predictions and Analysis: The Weather Forecasting Tool generates accurate forecasts for various time intervals, such as hourly, daily, or weekly predictions. It can also perform analysis on weather data to identify patterns, anomalies, or trends, enabling users to make informed decisions based on the weather forecast.</a:t>
            </a:r>
            <a:br>
              <a:rPr lang="en-US" sz="2200" b="0" i="0" dirty="0">
                <a:effectLst/>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6. User Interface: The tool may have a graphical user interface (GUI) developed using Python frameworks like </a:t>
            </a:r>
            <a:r>
              <a:rPr lang="en-US" sz="2200" b="0" i="0" dirty="0" err="1">
                <a:effectLst/>
                <a:latin typeface="Calibri" panose="020F0502020204030204" pitchFamily="34" charset="0"/>
                <a:ea typeface="Calibri" panose="020F0502020204030204" pitchFamily="34" charset="0"/>
                <a:cs typeface="Calibri" panose="020F0502020204030204" pitchFamily="34" charset="0"/>
              </a:rPr>
              <a:t>Tkinter</a:t>
            </a:r>
            <a:r>
              <a:rPr lang="en-US" sz="2200" b="0" i="0" dirty="0">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effectLst/>
                <a:latin typeface="Calibri" panose="020F0502020204030204" pitchFamily="34" charset="0"/>
                <a:ea typeface="Calibri" panose="020F0502020204030204" pitchFamily="34" charset="0"/>
                <a:cs typeface="Calibri" panose="020F0502020204030204" pitchFamily="34" charset="0"/>
              </a:rPr>
              <a:t>PyQt</a:t>
            </a:r>
            <a:r>
              <a:rPr lang="en-US" sz="2200" b="0" i="0" dirty="0">
                <a:effectLst/>
                <a:latin typeface="Calibri" panose="020F0502020204030204" pitchFamily="34" charset="0"/>
                <a:ea typeface="Calibri" panose="020F0502020204030204" pitchFamily="34" charset="0"/>
                <a:cs typeface="Calibri" panose="020F0502020204030204" pitchFamily="34" charset="0"/>
              </a:rPr>
              <a:t>, or </a:t>
            </a:r>
            <a:r>
              <a:rPr lang="en-US" sz="2200" b="0" i="0" dirty="0" err="1">
                <a:effectLst/>
                <a:latin typeface="Calibri" panose="020F0502020204030204" pitchFamily="34" charset="0"/>
                <a:ea typeface="Calibri" panose="020F0502020204030204" pitchFamily="34" charset="0"/>
                <a:cs typeface="Calibri" panose="020F0502020204030204" pitchFamily="34" charset="0"/>
              </a:rPr>
              <a:t>PySide</a:t>
            </a:r>
            <a:r>
              <a:rPr lang="en-US" sz="2200" b="0" i="0" dirty="0">
                <a:effectLst/>
                <a:latin typeface="Calibri" panose="020F0502020204030204" pitchFamily="34" charset="0"/>
                <a:ea typeface="Calibri" panose="020F0502020204030204" pitchFamily="34" charset="0"/>
                <a:cs typeface="Calibri" panose="020F0502020204030204" pitchFamily="34" charset="0"/>
              </a:rPr>
              <a:t>. The GUI allows users to interact with the tool, input parameters, select locations, and visualize weather forecasts and analysis results in a user-friendly manner.</a:t>
            </a:r>
            <a:br>
              <a:rPr lang="en-US" sz="2200" b="0" i="0" dirty="0">
                <a:effectLst/>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04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4CF1-CCCE-EEB3-8CCE-32F8359A7C8E}"/>
              </a:ext>
            </a:extLst>
          </p:cNvPr>
          <p:cNvSpPr>
            <a:spLocks noGrp="1"/>
          </p:cNvSpPr>
          <p:nvPr>
            <p:ph type="title"/>
          </p:nvPr>
        </p:nvSpPr>
        <p:spPr>
          <a:xfrm>
            <a:off x="457200" y="274638"/>
            <a:ext cx="8229600" cy="4234482"/>
          </a:xfrm>
        </p:spPr>
        <p:txBody>
          <a:bodyPr>
            <a:normAutofit/>
          </a:bodyPr>
          <a:lstStyle/>
          <a:p>
            <a:pPr algn="l"/>
            <a:r>
              <a:rPr lang="en-US" sz="2200" b="0" i="0" dirty="0">
                <a:solidFill>
                  <a:srgbClr val="374151"/>
                </a:solidFill>
                <a:effectLst/>
                <a:latin typeface="Söhne"/>
              </a:rPr>
              <a:t>7</a:t>
            </a:r>
            <a:r>
              <a:rPr lang="en-US" sz="2200" b="0" i="0" dirty="0">
                <a:effectLst/>
                <a:latin typeface="Söhne"/>
              </a:rPr>
              <a:t>. Alerts and Notifications: The tool can incorporate features to send alerts or notifications to users based on specific weather conditions or changes. This ensures users stay informed about critical weather events that may impact their activities or safety.</a:t>
            </a:r>
            <a:br>
              <a:rPr lang="en-US" sz="2200" b="0" i="0" dirty="0">
                <a:effectLst/>
                <a:latin typeface="Söhne"/>
              </a:rPr>
            </a:br>
            <a:br>
              <a:rPr lang="en-US" sz="2200" b="0" i="0" dirty="0">
                <a:effectLst/>
                <a:latin typeface="Söhne"/>
              </a:rPr>
            </a:br>
            <a:br>
              <a:rPr lang="en-US" sz="2200" b="0" i="0" dirty="0">
                <a:effectLst/>
                <a:latin typeface="Söhne"/>
              </a:rPr>
            </a:br>
            <a:r>
              <a:rPr lang="en-US" sz="2200" b="0" i="0" dirty="0">
                <a:effectLst/>
                <a:latin typeface="Söhne"/>
              </a:rPr>
              <a:t>Overall, a Weather Forecasting Tool developed using Python combines data collection, processing, analysis, and visualization techniques to provide accurate weather forecasts and insights to users. Its aim is to assist individuals, businesses, and organizations in making informed decisions related to weather-dependent activities or planning.</a:t>
            </a:r>
            <a:br>
              <a:rPr lang="en-US" sz="2200" b="0" i="0" dirty="0">
                <a:effectLst/>
                <a:latin typeface="Söhne"/>
              </a:rPr>
            </a:br>
            <a:endParaRPr lang="en-US" sz="2200" dirty="0"/>
          </a:p>
        </p:txBody>
      </p:sp>
    </p:spTree>
    <p:extLst>
      <p:ext uri="{BB962C8B-B14F-4D97-AF65-F5344CB8AC3E}">
        <p14:creationId xmlns:p14="http://schemas.microsoft.com/office/powerpoint/2010/main" val="248262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303029" y="840416"/>
            <a:ext cx="8520600" cy="5826903"/>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Proposed Solution:</a:t>
            </a:r>
          </a:p>
          <a:p>
            <a:endParaRPr lang="en-US" sz="2400" b="1" dirty="0">
              <a:latin typeface="Verdana"/>
              <a:ea typeface="Verdana"/>
              <a:cs typeface="+mn-lt"/>
            </a:endParaRPr>
          </a:p>
          <a:p>
            <a:r>
              <a:rPr lang="en-US" sz="2200" dirty="0">
                <a:cs typeface="+mj-cs"/>
              </a:rPr>
              <a:t>1. The solution we are proposing is that as we had seen many of the apps are launched which give the forecast information which is quite common but the twist we bring is the disease information.</a:t>
            </a:r>
          </a:p>
          <a:p>
            <a:r>
              <a:rPr lang="en-US" sz="2200" dirty="0">
                <a:cs typeface="+mj-cs"/>
              </a:rPr>
              <a:t>2. As we had seen people are planning to spend the well defined vacation with reaching on the spot they get effected by the diseases specially the CHILDREN .</a:t>
            </a:r>
          </a:p>
          <a:p>
            <a:r>
              <a:rPr lang="en-US" sz="2200" dirty="0">
                <a:cs typeface="+mj-cs"/>
              </a:rPr>
              <a:t>3. In this app we are preparing the format code that the person who is preparing for the vacation can check earlier what all the chances of disease can be.</a:t>
            </a:r>
          </a:p>
          <a:p>
            <a:r>
              <a:rPr lang="en-US" sz="2200" dirty="0">
                <a:cs typeface="+mj-cs"/>
              </a:rPr>
              <a:t>4. And if they get effected what all the precautions and medicine they can take or at any emergency cases what at the moment precautions can be taken to avoid the false situation.</a:t>
            </a:r>
          </a:p>
        </p:txBody>
      </p:sp>
      <p:pic>
        <p:nvPicPr>
          <p:cNvPr id="3" name="Picture 3">
            <a:extLst>
              <a:ext uri="{FF2B5EF4-FFF2-40B4-BE49-F238E27FC236}">
                <a16:creationId xmlns:a16="http://schemas.microsoft.com/office/drawing/2014/main" id="{F7D691E3-F4E9-61FD-E313-EC8B4A2026ED}"/>
              </a:ext>
            </a:extLst>
          </p:cNvPr>
          <p:cNvPicPr>
            <a:picLocks noChangeAspect="1"/>
          </p:cNvPicPr>
          <p:nvPr/>
        </p:nvPicPr>
        <p:blipFill>
          <a:blip r:embed="rId2"/>
          <a:stretch>
            <a:fillRect/>
          </a:stretch>
        </p:blipFill>
        <p:spPr>
          <a:xfrm>
            <a:off x="6792583" y="190680"/>
            <a:ext cx="2057400" cy="438150"/>
          </a:xfrm>
          <a:prstGeom prst="rect">
            <a:avLst/>
          </a:prstGeom>
        </p:spPr>
      </p:pic>
    </p:spTree>
    <p:extLst>
      <p:ext uri="{BB962C8B-B14F-4D97-AF65-F5344CB8AC3E}">
        <p14:creationId xmlns:p14="http://schemas.microsoft.com/office/powerpoint/2010/main" val="250678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a:ea typeface="Verdana"/>
                <a:cs typeface="+mn-lt"/>
              </a:rPr>
              <a:t>Business Challenge:</a:t>
            </a:r>
            <a:endParaRPr lang="en-US" dirty="0">
              <a:cs typeface="+mj-cs"/>
            </a:endParaRPr>
          </a:p>
        </p:txBody>
      </p:sp>
      <p:pic>
        <p:nvPicPr>
          <p:cNvPr id="3" name="Picture 3">
            <a:extLst>
              <a:ext uri="{FF2B5EF4-FFF2-40B4-BE49-F238E27FC236}">
                <a16:creationId xmlns:a16="http://schemas.microsoft.com/office/drawing/2014/main" id="{7C6360A3-9FF5-954B-A328-E80C390FD5D0}"/>
              </a:ext>
            </a:extLst>
          </p:cNvPr>
          <p:cNvPicPr>
            <a:picLocks noChangeAspect="1"/>
          </p:cNvPicPr>
          <p:nvPr/>
        </p:nvPicPr>
        <p:blipFill>
          <a:blip r:embed="rId2"/>
          <a:stretch>
            <a:fillRect/>
          </a:stretch>
        </p:blipFill>
        <p:spPr>
          <a:xfrm>
            <a:off x="6792583" y="190680"/>
            <a:ext cx="2057400" cy="438150"/>
          </a:xfrm>
          <a:prstGeom prst="rect">
            <a:avLst/>
          </a:prstGeom>
        </p:spPr>
      </p:pic>
      <p:graphicFrame>
        <p:nvGraphicFramePr>
          <p:cNvPr id="12" name="Table 11">
            <a:extLst>
              <a:ext uri="{FF2B5EF4-FFF2-40B4-BE49-F238E27FC236}">
                <a16:creationId xmlns:a16="http://schemas.microsoft.com/office/drawing/2014/main" id="{B25EADBD-FDD0-9EFE-66A3-EA00CB09852C}"/>
              </a:ext>
            </a:extLst>
          </p:cNvPr>
          <p:cNvGraphicFramePr>
            <a:graphicFrameLocks noGrp="1"/>
          </p:cNvGraphicFramePr>
          <p:nvPr/>
        </p:nvGraphicFramePr>
        <p:xfrm>
          <a:off x="457200" y="3691220"/>
          <a:ext cx="8229600" cy="343922"/>
        </p:xfrm>
        <a:graphic>
          <a:graphicData uri="http://schemas.openxmlformats.org/drawingml/2006/table">
            <a:tbl>
              <a:tblPr/>
              <a:tblGrid>
                <a:gridCol w="311085">
                  <a:extLst>
                    <a:ext uri="{9D8B030D-6E8A-4147-A177-3AD203B41FA5}">
                      <a16:colId xmlns:a16="http://schemas.microsoft.com/office/drawing/2014/main" val="2503469453"/>
                    </a:ext>
                  </a:extLst>
                </a:gridCol>
                <a:gridCol w="7918515">
                  <a:extLst>
                    <a:ext uri="{9D8B030D-6E8A-4147-A177-3AD203B41FA5}">
                      <a16:colId xmlns:a16="http://schemas.microsoft.com/office/drawing/2014/main" val="3240604267"/>
                    </a:ext>
                  </a:extLst>
                </a:gridCol>
              </a:tblGrid>
              <a:tr h="339365">
                <a:tc>
                  <a:txBody>
                    <a:bodyPr/>
                    <a:lstStyle/>
                    <a:p>
                      <a:pPr fontAlgn="t"/>
                      <a:endParaRPr lang="en-US" sz="1700">
                        <a:effectLst/>
                      </a:endParaRPr>
                    </a:p>
                  </a:txBody>
                  <a:tcPr marL="113122" marR="113122" marT="42421" marB="42421">
                    <a:lnL>
                      <a:noFill/>
                    </a:lnL>
                    <a:lnR>
                      <a:noFill/>
                    </a:lnR>
                    <a:lnT>
                      <a:noFill/>
                    </a:lnT>
                    <a:lnB>
                      <a:noFill/>
                    </a:lnB>
                  </a:tcPr>
                </a:tc>
                <a:tc>
                  <a:txBody>
                    <a:bodyPr/>
                    <a:lstStyle/>
                    <a:p>
                      <a:r>
                        <a:rPr lang="en-US" sz="1700" b="0" u="none" strike="noStrike" dirty="0" err="1">
                          <a:solidFill>
                            <a:srgbClr val="444746"/>
                          </a:solidFill>
                          <a:effectLst/>
                          <a:latin typeface="Google Sans"/>
                        </a:rPr>
                        <a:t>ReplyForward</a:t>
                      </a:r>
                      <a:endParaRPr lang="en-US" sz="1700" dirty="0">
                        <a:solidFill>
                          <a:srgbClr val="222222"/>
                        </a:solidFill>
                        <a:effectLst/>
                      </a:endParaRPr>
                    </a:p>
                  </a:txBody>
                  <a:tcPr marL="84841" marR="84841" marT="42421" marB="42421" anchor="ctr">
                    <a:lnL>
                      <a:noFill/>
                    </a:lnL>
                    <a:lnR>
                      <a:noFill/>
                    </a:lnR>
                    <a:lnT>
                      <a:noFill/>
                    </a:lnT>
                    <a:lnB>
                      <a:noFill/>
                    </a:lnB>
                  </a:tcPr>
                </a:tc>
                <a:extLst>
                  <a:ext uri="{0D108BD9-81ED-4DB2-BD59-A6C34878D82A}">
                    <a16:rowId xmlns:a16="http://schemas.microsoft.com/office/drawing/2014/main" val="1084767062"/>
                  </a:ext>
                </a:extLst>
              </a:tr>
            </a:tbl>
          </a:graphicData>
        </a:graphic>
      </p:graphicFrame>
      <p:sp>
        <p:nvSpPr>
          <p:cNvPr id="13" name="Rectangle 8">
            <a:extLst>
              <a:ext uri="{FF2B5EF4-FFF2-40B4-BE49-F238E27FC236}">
                <a16:creationId xmlns:a16="http://schemas.microsoft.com/office/drawing/2014/main" id="{1F78889B-890F-50B2-1860-C412E972AF76}"/>
              </a:ext>
            </a:extLst>
          </p:cNvPr>
          <p:cNvSpPr>
            <a:spLocks noChangeArrowheads="1"/>
          </p:cNvSpPr>
          <p:nvPr/>
        </p:nvSpPr>
        <p:spPr bwMode="auto">
          <a:xfrm>
            <a:off x="285720" y="2090172"/>
            <a:ext cx="852059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IT required an often challenging skill that involves observing and processing vast amounts of data. Because weather varies and is unpredictable, it is difficult to predict which disease will be ubiquitous at that area and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may, however, with amazing applications, we can tackle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these challenges on a level.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pic>
        <p:nvPicPr>
          <p:cNvPr id="1026" name="Picture 2">
            <a:extLst>
              <a:ext uri="{FF2B5EF4-FFF2-40B4-BE49-F238E27FC236}">
                <a16:creationId xmlns:a16="http://schemas.microsoft.com/office/drawing/2014/main" id="{C362D3D7-2E2F-71A7-C37A-F247F00BF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B0BF11CA-0977-5456-A087-AF59CE45E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6401BC-0EE6-8AFC-A1FA-0C05560FA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D72FACCE-0A17-E4D5-4FDF-5B4AED34BB3E}"/>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7E8A225E-A4F7-F008-176F-892954DC51BA}"/>
              </a:ext>
            </a:extLst>
          </p:cNvPr>
          <p:cNvSpPr txBox="1"/>
          <p:nvPr/>
        </p:nvSpPr>
        <p:spPr>
          <a:xfrm>
            <a:off x="271277" y="1700808"/>
            <a:ext cx="8318728" cy="5016758"/>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b="0" i="0" dirty="0">
                <a:effectLst/>
                <a:latin typeface="Calibri" panose="020F0502020204030204" pitchFamily="34" charset="0"/>
                <a:ea typeface="Calibri" panose="020F0502020204030204" pitchFamily="34" charset="0"/>
                <a:cs typeface="Calibri" panose="020F0502020204030204" pitchFamily="34" charset="0"/>
              </a:rPr>
              <a:t>echnologies used in the development of the tool:</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1. Web scraping: Python offers libraries like Beautiful Soup and Scrapy that allow us to extract data from websites. Weather information can be obtained by scraping weather websites or APIs.</a:t>
            </a:r>
          </a:p>
          <a:p>
            <a:r>
              <a:rPr lang="en-US" sz="2000" dirty="0">
                <a:latin typeface="Calibri" panose="020F0502020204030204" pitchFamily="34" charset="0"/>
                <a:ea typeface="Calibri" panose="020F0502020204030204" pitchFamily="34" charset="0"/>
                <a:cs typeface="Calibri" panose="020F0502020204030204" pitchFamily="34" charset="0"/>
              </a:rPr>
              <a:t>2. </a:t>
            </a:r>
            <a:r>
              <a:rPr lang="en-US" sz="2000" b="0" i="0" dirty="0">
                <a:effectLst/>
                <a:latin typeface="Calibri" panose="020F0502020204030204" pitchFamily="34" charset="0"/>
                <a:ea typeface="Calibri" panose="020F0502020204030204" pitchFamily="34" charset="0"/>
                <a:cs typeface="Calibri" panose="020F0502020204030204" pitchFamily="34" charset="0"/>
              </a:rPr>
              <a:t>Data processing and analysis: Python provides powerful libraries like NumPy and Pandas, which facilitate data manipulation, analysis, and preprocessing. These libraries allow us to perform computations, filter data, aggregate statistics, and handle time-series data.</a:t>
            </a:r>
          </a:p>
          <a:p>
            <a:r>
              <a:rPr lang="en-US" sz="2000" dirty="0">
                <a:latin typeface="Calibri" panose="020F0502020204030204" pitchFamily="34" charset="0"/>
                <a:ea typeface="Calibri" panose="020F0502020204030204" pitchFamily="34" charset="0"/>
                <a:cs typeface="Calibri" panose="020F0502020204030204" pitchFamily="34" charset="0"/>
              </a:rPr>
              <a:t>3. </a:t>
            </a:r>
            <a:r>
              <a:rPr lang="en-US" sz="2000" b="0" i="0" dirty="0">
                <a:effectLst/>
                <a:latin typeface="Calibri" panose="020F0502020204030204" pitchFamily="34" charset="0"/>
                <a:ea typeface="Calibri" panose="020F0502020204030204" pitchFamily="34" charset="0"/>
                <a:cs typeface="Calibri" panose="020F0502020204030204" pitchFamily="34" charset="0"/>
              </a:rPr>
              <a:t>Geographic information systems (GIS): Libraries like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GeoPandas</a:t>
            </a:r>
            <a:r>
              <a:rPr lang="en-US" sz="2000" b="0" i="0" dirty="0">
                <a:effectLst/>
                <a:latin typeface="Calibri" panose="020F0502020204030204" pitchFamily="34" charset="0"/>
                <a:ea typeface="Calibri" panose="020F0502020204030204" pitchFamily="34" charset="0"/>
                <a:cs typeface="Calibri" panose="020F0502020204030204" pitchFamily="34" charset="0"/>
              </a:rPr>
              <a:t> and Shapely allow us to work with geographic data. This can be useful for mapping and spatial analysis, visualizing weather data on maps, and incorporating geographical features into our forecasts.</a:t>
            </a:r>
          </a:p>
          <a:p>
            <a:r>
              <a:rPr lang="en-US" sz="2000" dirty="0">
                <a:latin typeface="Calibri" panose="020F0502020204030204" pitchFamily="34" charset="0"/>
                <a:ea typeface="Calibri" panose="020F0502020204030204" pitchFamily="34" charset="0"/>
                <a:cs typeface="Calibri" panose="020F0502020204030204" pitchFamily="34" charset="0"/>
              </a:rPr>
              <a:t>4. </a:t>
            </a:r>
            <a:r>
              <a:rPr lang="en-US" sz="2000" b="0" i="0" dirty="0">
                <a:effectLst/>
                <a:latin typeface="Calibri" panose="020F0502020204030204" pitchFamily="34" charset="0"/>
                <a:ea typeface="Calibri" panose="020F0502020204030204" pitchFamily="34" charset="0"/>
                <a:cs typeface="Calibri" panose="020F0502020204030204" pitchFamily="34" charset="0"/>
              </a:rPr>
              <a:t>GUI development: Python offers several frameworks for building graphical user interfaces (GUIs), such as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Tkinter</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PyQt</a:t>
            </a:r>
            <a:r>
              <a:rPr lang="en-US" sz="2000" b="0" i="0" dirty="0">
                <a:effectLst/>
                <a:latin typeface="Calibri" panose="020F0502020204030204" pitchFamily="34" charset="0"/>
                <a:ea typeface="Calibri" panose="020F0502020204030204" pitchFamily="34" charset="0"/>
                <a:cs typeface="Calibri" panose="020F0502020204030204" pitchFamily="34" charset="0"/>
              </a:rPr>
              <a:t>, or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PySide</a:t>
            </a:r>
            <a:r>
              <a:rPr lang="en-US" sz="2000" b="0" i="0" dirty="0">
                <a:effectLst/>
                <a:latin typeface="Calibri" panose="020F0502020204030204" pitchFamily="34" charset="0"/>
                <a:ea typeface="Calibri" panose="020F0502020204030204" pitchFamily="34" charset="0"/>
                <a:cs typeface="Calibri" panose="020F0502020204030204" pitchFamily="34" charset="0"/>
              </a:rPr>
              <a:t>. Developing a user-friendly interface can enhance the usability of our Weather Forecasting Tool.</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a:lnSpc>
                <a:spcPct val="114999"/>
              </a:lnSpc>
              <a:defRPr/>
            </a:pPr>
            <a:r>
              <a:rPr lang="en-US" sz="2400" b="1" dirty="0">
                <a:solidFill>
                  <a:srgbClr val="1D1D1D"/>
                </a:solidFill>
                <a:latin typeface="Verdana"/>
                <a:ea typeface="Verdana"/>
                <a:cs typeface="+mn-lt"/>
                <a:sym typeface="Verdana"/>
              </a:rPr>
              <a:t>Mention of usage of </a:t>
            </a:r>
            <a:r>
              <a:rPr kumimoji="0" lang="en-US" sz="2400" b="1" i="0" u="none" strike="noStrike" kern="1200" cap="none" spc="0" normalizeH="0" baseline="0" noProof="0" dirty="0" err="1">
                <a:ln>
                  <a:noFill/>
                </a:ln>
                <a:solidFill>
                  <a:srgbClr val="1D1D1D"/>
                </a:solidFill>
                <a:effectLst/>
                <a:uLnTx/>
                <a:uFillTx/>
                <a:latin typeface="Verdana"/>
                <a:ea typeface="Verdana"/>
                <a:cs typeface="+mn-lt"/>
                <a:sym typeface="Verdana"/>
              </a:rPr>
              <a:t>Github</a:t>
            </a:r>
            <a:r>
              <a:rPr kumimoji="0" lang="en-US" sz="2400" b="1" i="0" u="none" strike="noStrike" kern="1200" cap="none" spc="0" normalizeH="0" baseline="0" noProof="0" dirty="0">
                <a:ln>
                  <a:noFill/>
                </a:ln>
                <a:solidFill>
                  <a:srgbClr val="1D1D1D"/>
                </a:solidFill>
                <a:effectLst/>
                <a:uLnTx/>
                <a:uFillTx/>
                <a:latin typeface="Verdana"/>
                <a:ea typeface="Verdana"/>
                <a:cs typeface="+mn-lt"/>
                <a:sym typeface="Verdana"/>
              </a:rPr>
              <a:t> </a:t>
            </a:r>
            <a:r>
              <a:rPr lang="en-US" sz="2400" b="1" dirty="0">
                <a:solidFill>
                  <a:srgbClr val="1D1D1D"/>
                </a:solidFill>
                <a:latin typeface="Verdana"/>
                <a:ea typeface="Verdana"/>
                <a:cs typeface="+mn-lt"/>
                <a:sym typeface="Verdana"/>
              </a:rPr>
              <a:t>Copilot:</a:t>
            </a:r>
            <a:endParaRPr lang="en-US" dirty="0">
              <a:cs typeface="+mj-cs"/>
            </a:endParaRPr>
          </a:p>
        </p:txBody>
      </p:sp>
      <p:pic>
        <p:nvPicPr>
          <p:cNvPr id="4" name="Picture 3">
            <a:extLst>
              <a:ext uri="{FF2B5EF4-FFF2-40B4-BE49-F238E27FC236}">
                <a16:creationId xmlns:a16="http://schemas.microsoft.com/office/drawing/2014/main" id="{AF65871F-E689-1182-656F-9D0995549739}"/>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89D5ECCA-4555-B9A7-1756-15340FF83221}"/>
              </a:ext>
            </a:extLst>
          </p:cNvPr>
          <p:cNvSpPr txBox="1"/>
          <p:nvPr/>
        </p:nvSpPr>
        <p:spPr>
          <a:xfrm>
            <a:off x="395536" y="1628800"/>
            <a:ext cx="8410784" cy="4062651"/>
          </a:xfrm>
          <a:prstGeom prst="rect">
            <a:avLst/>
          </a:prstGeom>
          <a:noFill/>
        </p:spPr>
        <p:txBody>
          <a:bodyPr wrap="square" rtlCol="0">
            <a:spAutoFit/>
          </a:bodyPr>
          <a:lstStyle/>
          <a:p>
            <a:pPr algn="l"/>
            <a:r>
              <a:rPr lang="en-US" sz="2400" b="0" i="0" dirty="0">
                <a:effectLst/>
                <a:latin typeface="Calibri" panose="020F0502020204030204" pitchFamily="34" charset="0"/>
                <a:ea typeface="Calibri" panose="020F0502020204030204" pitchFamily="34" charset="0"/>
                <a:cs typeface="Calibri" panose="020F0502020204030204" pitchFamily="34" charset="0"/>
              </a:rPr>
              <a:t>GitHub Copilot is an AI-powered code completion tool developed by GitHub in collaboration with </a:t>
            </a:r>
            <a:r>
              <a:rPr lang="en-US" sz="2400" b="0" i="0" dirty="0" err="1">
                <a:effectLst/>
                <a:latin typeface="Calibri" panose="020F0502020204030204" pitchFamily="34" charset="0"/>
                <a:ea typeface="Calibri" panose="020F0502020204030204" pitchFamily="34" charset="0"/>
                <a:cs typeface="Calibri" panose="020F0502020204030204" pitchFamily="34" charset="0"/>
              </a:rPr>
              <a:t>OpenAI</a:t>
            </a:r>
            <a:r>
              <a:rPr lang="en-US" sz="2400" b="0" i="0" dirty="0">
                <a:effectLst/>
                <a:latin typeface="Calibri" panose="020F0502020204030204" pitchFamily="34" charset="0"/>
                <a:ea typeface="Calibri" panose="020F0502020204030204" pitchFamily="34" charset="0"/>
                <a:cs typeface="Calibri" panose="020F0502020204030204" pitchFamily="34" charset="0"/>
              </a:rPr>
              <a:t>. It integrates directly into code editors like Visual Studio Code and helps developers write code more efficiently by providing suggestions and completing code snippets in real-time.</a:t>
            </a:r>
          </a:p>
          <a:p>
            <a:pPr algn="l"/>
            <a:r>
              <a:rPr lang="en-US" sz="2400" b="0" i="0" dirty="0">
                <a:effectLst/>
                <a:latin typeface="Calibri" panose="020F0502020204030204" pitchFamily="34" charset="0"/>
                <a:ea typeface="Calibri" panose="020F0502020204030204" pitchFamily="34" charset="0"/>
                <a:cs typeface="Calibri" panose="020F0502020204030204" pitchFamily="34" charset="0"/>
              </a:rPr>
              <a:t>The primary usage of GitHub Copilot is to assist developers in writing code faster by generating contextually relevant code suggestions. It does this by leveraging a vast amount of publicly available code on GitHub as well as other sources to train its AI models.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636164"/>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lang="en-US" sz="2400" b="1" dirty="0">
                <a:latin typeface="Verdana"/>
                <a:ea typeface="Verdana"/>
                <a:cs typeface="+mn-lt"/>
              </a:rPr>
              <a:t>Use Cases</a:t>
            </a:r>
            <a:r>
              <a:rPr kumimoji="0" lang="en-US" sz="2400" b="1" i="0" u="none" strike="noStrike" kern="1200" cap="none" spc="0" normalizeH="0" noProof="0" dirty="0">
                <a:ln>
                  <a:noFill/>
                </a:ln>
                <a:solidFill>
                  <a:srgbClr val="1D1D1D"/>
                </a:solidFill>
                <a:effectLst/>
                <a:uLnTx/>
                <a:uFillTx/>
                <a:latin typeface="Verdana"/>
                <a:ea typeface="Verdana"/>
                <a:cs typeface="Verdana"/>
                <a:sym typeface="Verdana"/>
              </a:rPr>
              <a:t> :</a:t>
            </a:r>
            <a:endPar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a:extLst>
              <a:ext uri="{FF2B5EF4-FFF2-40B4-BE49-F238E27FC236}">
                <a16:creationId xmlns:a16="http://schemas.microsoft.com/office/drawing/2014/main" id="{7D5BB6F8-79A5-F1B7-F9B5-8C68F8300310}"/>
              </a:ext>
            </a:extLst>
          </p:cNvPr>
          <p:cNvPicPr>
            <a:picLocks noChangeAspect="1"/>
          </p:cNvPicPr>
          <p:nvPr/>
        </p:nvPicPr>
        <p:blipFill>
          <a:blip r:embed="rId2"/>
          <a:stretch>
            <a:fillRect/>
          </a:stretch>
        </p:blipFill>
        <p:spPr>
          <a:xfrm>
            <a:off x="6792583" y="190680"/>
            <a:ext cx="2057400" cy="438150"/>
          </a:xfrm>
          <a:prstGeom prst="rect">
            <a:avLst/>
          </a:prstGeom>
        </p:spPr>
      </p:pic>
      <p:sp>
        <p:nvSpPr>
          <p:cNvPr id="2" name="TextBox 1">
            <a:extLst>
              <a:ext uri="{FF2B5EF4-FFF2-40B4-BE49-F238E27FC236}">
                <a16:creationId xmlns:a16="http://schemas.microsoft.com/office/drawing/2014/main" id="{7585F14B-967C-69BE-30C9-D6ADD2219FF6}"/>
              </a:ext>
            </a:extLst>
          </p:cNvPr>
          <p:cNvSpPr txBox="1"/>
          <p:nvPr/>
        </p:nvSpPr>
        <p:spPr>
          <a:xfrm>
            <a:off x="285720" y="1225802"/>
            <a:ext cx="8318728" cy="5632311"/>
          </a:xfrm>
          <a:prstGeom prst="rect">
            <a:avLst/>
          </a:prstGeom>
          <a:noFill/>
        </p:spPr>
        <p:txBody>
          <a:bodyPr wrap="square" rtlCol="0">
            <a:spAutoFit/>
          </a:bodyPr>
          <a:lstStyle/>
          <a:p>
            <a:pPr algn="l"/>
            <a:r>
              <a:rPr lang="en-US" sz="2000" b="0" i="0" dirty="0">
                <a:effectLst/>
                <a:latin typeface="Calibri" panose="020F0502020204030204" pitchFamily="34" charset="0"/>
                <a:ea typeface="Calibri" panose="020F0502020204030204" pitchFamily="34" charset="0"/>
                <a:cs typeface="Calibri" panose="020F0502020204030204" pitchFamily="34" charset="0"/>
              </a:rPr>
              <a:t>Use cases of GitHub Copilot:</a:t>
            </a:r>
          </a:p>
          <a:p>
            <a:pPr algn="l">
              <a:buFont typeface="+mj-lt"/>
              <a:buAutoNum type="arabicPeriod"/>
            </a:pPr>
            <a:r>
              <a:rPr lang="en-US" sz="2000" b="0" i="0" dirty="0">
                <a:effectLst/>
                <a:latin typeface="Calibri" panose="020F0502020204030204" pitchFamily="34" charset="0"/>
                <a:ea typeface="Calibri" panose="020F0502020204030204" pitchFamily="34" charset="0"/>
                <a:cs typeface="Calibri" panose="020F0502020204030204" pitchFamily="34" charset="0"/>
              </a:rPr>
              <a:t> Code completion: GitHub Copilot suggests code completions as we type, saving our time by automatically completing repetitive code patterns or offering potential completions for function calls, variable declarations, and more.</a:t>
            </a:r>
          </a:p>
          <a:p>
            <a:pPr algn="l">
              <a:buFont typeface="+mj-lt"/>
              <a:buAutoNum type="arabicPeriod"/>
            </a:pPr>
            <a:r>
              <a:rPr lang="en-US" sz="2000" b="0" i="0" dirty="0">
                <a:effectLst/>
                <a:latin typeface="Calibri" panose="020F0502020204030204" pitchFamily="34" charset="0"/>
                <a:ea typeface="Calibri" panose="020F0502020204030204" pitchFamily="34" charset="0"/>
                <a:cs typeface="Calibri" panose="020F0502020204030204" pitchFamily="34" charset="0"/>
              </a:rPr>
              <a:t> Context-aware suggestions: It understands the current context of our code and provides suggestions accordingly. It can handle complex code structures and adapt to different programming languages, making it useful for a wide range of projects.</a:t>
            </a:r>
          </a:p>
          <a:p>
            <a:pPr algn="l">
              <a:buFont typeface="+mj-lt"/>
              <a:buAutoNum type="arabicPeriod"/>
            </a:pPr>
            <a:r>
              <a:rPr lang="en-US" sz="2000" b="0" i="0" dirty="0">
                <a:effectLst/>
                <a:latin typeface="Calibri" panose="020F0502020204030204" pitchFamily="34" charset="0"/>
                <a:ea typeface="Calibri" panose="020F0502020204030204" pitchFamily="34" charset="0"/>
                <a:cs typeface="Calibri" panose="020F0502020204030204" pitchFamily="34" charset="0"/>
              </a:rPr>
              <a:t> Intelligent documentation: Copilot generates helpful code comments and documentation based on the code </a:t>
            </a:r>
            <a:r>
              <a:rPr lang="en-US" sz="2000" dirty="0">
                <a:latin typeface="Calibri" panose="020F0502020204030204" pitchFamily="34" charset="0"/>
                <a:ea typeface="Calibri" panose="020F0502020204030204" pitchFamily="34" charset="0"/>
                <a:cs typeface="Calibri" panose="020F0502020204030204" pitchFamily="34" charset="0"/>
              </a:rPr>
              <a:t>we</a:t>
            </a:r>
            <a:r>
              <a:rPr lang="en-US" sz="2000" b="0" i="0" dirty="0">
                <a:effectLst/>
                <a:latin typeface="Calibri" panose="020F0502020204030204" pitchFamily="34" charset="0"/>
                <a:ea typeface="Calibri" panose="020F0502020204030204" pitchFamily="34" charset="0"/>
                <a:cs typeface="Calibri" panose="020F0502020204030204" pitchFamily="34" charset="0"/>
              </a:rPr>
              <a:t>'re writing, which can serve as a useful reference for us and other developers.</a:t>
            </a:r>
          </a:p>
          <a:p>
            <a:pPr algn="l">
              <a:buFont typeface="+mj-lt"/>
              <a:buAutoNum type="arabicPeriod"/>
            </a:pPr>
            <a:r>
              <a:rPr lang="en-US" sz="2000" b="0" i="0" dirty="0">
                <a:effectLst/>
                <a:latin typeface="Calibri" panose="020F0502020204030204" pitchFamily="34" charset="0"/>
                <a:ea typeface="Calibri" panose="020F0502020204030204" pitchFamily="34" charset="0"/>
                <a:cs typeface="Calibri" panose="020F0502020204030204" pitchFamily="34" charset="0"/>
              </a:rPr>
              <a:t> Language support: GitHub Copilot supports several popular programming languages, including Python, JavaScript, TypeScript, Java, C++, and more. It is continuously improving and expanding its language coverage.</a:t>
            </a:r>
          </a:p>
          <a:p>
            <a:pPr algn="l">
              <a:buFont typeface="+mj-lt"/>
              <a:buAutoNum type="arabicPeriod"/>
            </a:pPr>
            <a:r>
              <a:rPr lang="en-US" sz="2000" b="0" i="0" dirty="0">
                <a:effectLst/>
                <a:latin typeface="Calibri" panose="020F0502020204030204" pitchFamily="34" charset="0"/>
                <a:ea typeface="Calibri" panose="020F0502020204030204" pitchFamily="34" charset="0"/>
                <a:cs typeface="Calibri" panose="020F0502020204030204" pitchFamily="34" charset="0"/>
              </a:rPr>
              <a:t> Learning from feedback: As a machine learning model, Copilot learns from feedback provided by developers. By using Copilot and providing feedback on its suggestions, we can help improve its accuracy and relevance over time.</a:t>
            </a:r>
          </a:p>
        </p:txBody>
      </p:sp>
    </p:spTree>
    <p:extLst>
      <p:ext uri="{BB962C8B-B14F-4D97-AF65-F5344CB8AC3E}">
        <p14:creationId xmlns:p14="http://schemas.microsoft.com/office/powerpoint/2010/main" val="278872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1137</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Google Sans</vt:lpstr>
      <vt:lpstr>Söhne</vt:lpstr>
      <vt:lpstr>Verdana</vt:lpstr>
      <vt:lpstr>Office Theme</vt:lpstr>
      <vt:lpstr>PowerPoint Presentation</vt:lpstr>
      <vt:lpstr>PowerPoint Presentation</vt:lpstr>
      <vt:lpstr>             4. Forecasting Models: Machine learning algorithms and statistical techniques are applied to historical weather data to build forecasting models. Python's machine learning libraries, such as scikit-learn or TensorFlow, are utilized to train these models and make predictions about future weather conditions. 5. Predictions and Analysis: The Weather Forecasting Tool generates accurate forecasts for various time intervals, such as hourly, daily, or weekly predictions. It can also perform analysis on weather data to identify patterns, anomalies, or trends, enabling users to make informed decisions based on the weather forecast. 6. User Interface: The tool may have a graphical user interface (GUI) developed using Python frameworks like Tkinter, PyQt, or PySide. The GUI allows users to interact with the tool, input parameters, select locations, and visualize weather forecasts and analysis results in a user-friendly manner. </vt:lpstr>
      <vt:lpstr>7. Alerts and Notifications: The tool can incorporate features to send alerts or notifications to users based on specific weather conditions or changes. This ensures users stay informed about critical weather events that may impact their activities or safety.   Overall, a Weather Forecasting Tool developed using Python combines data collection, processing, analysis, and visualization techniques to provide accurate weather forecasts and insights to users. Its aim is to assist individuals, businesses, and organizations in making informed decisions related to weather-dependent activities or planning.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Lavanya Bhargava</cp:lastModifiedBy>
  <cp:revision>90</cp:revision>
  <dcterms:created xsi:type="dcterms:W3CDTF">2022-04-28T06:07:44Z</dcterms:created>
  <dcterms:modified xsi:type="dcterms:W3CDTF">2023-06-05T15:13:53Z</dcterms:modified>
</cp:coreProperties>
</file>