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4" r:id="rId3"/>
    <p:sldId id="258" r:id="rId4"/>
    <p:sldId id="268" r:id="rId5"/>
    <p:sldId id="270" r:id="rId6"/>
    <p:sldId id="271" r:id="rId7"/>
    <p:sldId id="259" r:id="rId8"/>
    <p:sldId id="272" r:id="rId9"/>
    <p:sldId id="273" r:id="rId10"/>
    <p:sldId id="27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1160"/>
    <a:srgbClr val="002060"/>
    <a:srgbClr val="FDE7A9"/>
    <a:srgbClr val="FF9F9F"/>
    <a:srgbClr val="FF8989"/>
    <a:srgbClr val="BCE193"/>
    <a:srgbClr val="C0E399"/>
    <a:srgbClr val="F7AB7D"/>
    <a:srgbClr val="FCBB06"/>
    <a:srgbClr val="FDDF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86" autoAdjust="0"/>
    <p:restoredTop sz="94660"/>
  </p:normalViewPr>
  <p:slideViewPr>
    <p:cSldViewPr snapToGrid="0">
      <p:cViewPr varScale="1">
        <p:scale>
          <a:sx n="68" d="100"/>
          <a:sy n="68" d="100"/>
        </p:scale>
        <p:origin x="49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CBDEA-8A5E-4BA9-A6B8-31E1B70A0800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5E8600-F17A-4B62-A55A-3E9230AA85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3623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8600-F17A-4B62-A55A-3E9230AA851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299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B0BB8-7B39-F60E-B315-D23C24865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737F54-4F85-76BB-F666-D671A6DA07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7C281B-6AD7-D3D5-4302-0A3C46326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49E98-38A2-F412-C242-D06C3B2B3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8600-F17A-4B62-A55A-3E9230AA85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7147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8600-F17A-4B62-A55A-3E9230AA851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04486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6F63B-20C6-4FF9-1187-9AFBB26B7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824E2D-2600-853C-73BC-B31F36D9BE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A96C7D-FDE6-7F73-BB47-02130389D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AC4DD-C658-A622-27D1-2B2D3C6FCE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8600-F17A-4B62-A55A-3E9230AA851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6764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46D1E-B29B-B2FF-6164-65F3B5DFC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54C926-51E1-6EA0-FC24-8CB145756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A1028-B9C3-5E25-D975-311BD00B8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EBA19-0E4F-4959-E5DA-5FBC47761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5E8600-F17A-4B62-A55A-3E9230AA851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167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C4525-8A78-DAC2-EB1E-3A7A1BBEE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FF6646-C2CA-F355-9CB4-CC79818300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C1769-E5CD-F5C0-38C0-B8A0B789E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700F0-023F-2C32-9DB7-60EFF88E6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CD214-0760-8AB0-E2AF-68BFAB6B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533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88-6368-50D6-3E04-18AB14747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A6CFC-1050-5283-48CF-70E4430E1D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2CFD1-3E84-C375-94F5-DCCB4AE5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DECFE-10BA-0406-02A9-C2577BEEA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928A8-F5B2-D838-3099-73A8330C9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35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48D41E-A50B-CFA1-A121-ABF9599EF8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382916-4A47-79B8-F572-6B234E7A2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48801-30F4-AEC1-624E-D5311A81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448A06-9D2A-E1A9-965D-19EB94561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8299-457B-0416-0024-77DB99F41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79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ED611-AFBD-7D34-09CA-87C91865D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0510-0B5E-1E62-AF89-A156169F3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368F88-58F9-5A8B-5F21-C90DF1F33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D308E-8B87-22DE-C975-35273B0C2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98627-2049-F9CD-FE8A-2026B780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142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5C452-0372-8D8E-9586-D6B964806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C9ED7-E136-66EF-496D-D2220CD4C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1614-A241-5585-0483-0E5E45FA0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6218-A9E7-ECE8-9A87-BFAC12AD4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0F81B-8AB0-8A8A-DCE3-7D8E2809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4C0-65B0-A5EE-1E6A-3A74FC21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4D82F-4839-06E3-6F5C-6FED3C8F83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717956-055C-7921-26FD-CDE7C7FBA7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6305E-7035-C90A-7D74-8D0C1A80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14220-94D3-47F6-3B62-6FEFC8A2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BB6AB5-EAF5-C22C-149F-C2279C8F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8359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59B04-FC7B-FAE7-DBD8-6019E4F08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142882-7B3D-502B-5AC2-0D118A20D1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388B1-F4F5-0FA2-3F48-E7369C1C8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2DC852-73B3-D9EE-A99A-95CC315CC7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0E423C-325A-CFE1-3ED9-DF163F182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9BA20-D838-4963-5498-6CF454DC7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984FA-4603-AFA5-F33B-2E499B95F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9DF930-6030-BE6E-B6FF-A42EEC90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136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A58AA-FB0A-3DC9-18CE-C5EB7829A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41969-0337-4F36-7913-B43AC93DA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669322-ECD3-AC97-04A4-2C72B04C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BD8800-45DE-937A-CF08-CB2046A7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504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53E6CA-DAB7-DD7C-3325-621E06D34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4D4DFD-0E28-ED19-6F30-66CD958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AE99C-ADB1-D99F-639E-82388A73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1993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1761-3DD2-3CEC-CFF0-6676A9B65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0F5B0-13A4-D801-4D17-B1E96C9EE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352E3-3994-0C51-41DD-88D3A2925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CE3B23-79CD-51C5-2BA7-FDB68764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584E0-7BDE-6383-8667-AEE45754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1553B-7CE6-3015-2277-2FC66681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64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CE47-B867-3758-02D8-D108A0BB1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FEE297-3757-703D-16BB-47C7D681F0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34909-7F85-A062-A3A0-A94C5D96B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AE98A5-0FAD-44F0-2554-C7BE8F42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20777-D92F-5F97-8D58-91A6B263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40026E-EFF4-92DA-9681-F28CEF1E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416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F0B5E-7F99-B36D-BA79-163082ED4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C06B4-7779-8CC7-0027-08D9F4A7A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C8397-A3FA-5545-02C7-A6DC0884C9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87BD7E-4433-41FB-996C-433DE77987A9}" type="datetimeFigureOut">
              <a:rPr lang="en-IN" smtClean="0"/>
              <a:t>07-01-2025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CEAF4-7180-72D2-BA3A-148868C6C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8961B-690C-8E5D-843A-072F06F642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3AA0BA-ECE5-4778-AD43-7C058B3B13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22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13.png"/><Relationship Id="rId5" Type="http://schemas.openxmlformats.org/officeDocument/2006/relationships/image" Target="../media/image7.jp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21.png"/><Relationship Id="rId5" Type="http://schemas.openxmlformats.org/officeDocument/2006/relationships/image" Target="../media/image7.jp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22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11" Type="http://schemas.openxmlformats.org/officeDocument/2006/relationships/image" Target="../media/image21.png"/><Relationship Id="rId5" Type="http://schemas.openxmlformats.org/officeDocument/2006/relationships/image" Target="../media/image7.jpg"/><Relationship Id="rId10" Type="http://schemas.openxmlformats.org/officeDocument/2006/relationships/image" Target="../media/image12.svg"/><Relationship Id="rId4" Type="http://schemas.openxmlformats.org/officeDocument/2006/relationships/image" Target="../media/image6.jp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B520A39B-73CC-5B6A-E02C-1B6BA07687B6}"/>
              </a:ext>
            </a:extLst>
          </p:cNvPr>
          <p:cNvSpPr/>
          <p:nvPr/>
        </p:nvSpPr>
        <p:spPr>
          <a:xfrm>
            <a:off x="0" y="0"/>
            <a:ext cx="12192000" cy="1319754"/>
          </a:xfrm>
          <a:prstGeom prst="rect">
            <a:avLst/>
          </a:prstGeom>
          <a:solidFill>
            <a:srgbClr val="D0D2D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Aptos Narrow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93AA44-F76B-B2B0-5AE9-AB359310899F}"/>
              </a:ext>
            </a:extLst>
          </p:cNvPr>
          <p:cNvSpPr/>
          <p:nvPr/>
        </p:nvSpPr>
        <p:spPr>
          <a:xfrm>
            <a:off x="0" y="1319754"/>
            <a:ext cx="12192000" cy="5538246"/>
          </a:xfrm>
          <a:prstGeom prst="rect">
            <a:avLst/>
          </a:prstGeom>
          <a:blipFill dpi="0" rotWithShape="1">
            <a:blip r:embed="rId3">
              <a:alphaModFix amt="30000"/>
            </a:blip>
            <a:srcRect/>
            <a:stretch>
              <a:fillRect l="-8013" t="-1" r="-5181" b="-884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latin typeface="Aptos Narrow" panose="020B00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BFA160D-100E-FE6C-81D2-F39822F97664}"/>
              </a:ext>
            </a:extLst>
          </p:cNvPr>
          <p:cNvSpPr/>
          <p:nvPr/>
        </p:nvSpPr>
        <p:spPr>
          <a:xfrm>
            <a:off x="1036948" y="537329"/>
            <a:ext cx="9973558" cy="1357458"/>
          </a:xfrm>
          <a:prstGeom prst="roundRect">
            <a:avLst/>
          </a:prstGeom>
          <a:solidFill>
            <a:srgbClr val="FCBB06"/>
          </a:solidFill>
          <a:ln>
            <a:noFill/>
          </a:ln>
          <a:effectLst>
            <a:outerShdw blurRad="50800" dist="152400" dir="2700000" algn="tl" rotWithShape="0">
              <a:prstClr val="black">
                <a:alpha val="4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Aptos Narrow" panose="020B0004020202020204" pitchFamily="34" charset="0"/>
              </a:rPr>
              <a:t>CAMZ: </a:t>
            </a:r>
            <a:r>
              <a:rPr lang="en-US" sz="4400" b="1" dirty="0">
                <a:solidFill>
                  <a:schemeClr val="tx1"/>
                </a:solidFill>
                <a:latin typeface="Aptos Narrow" panose="020B0004020202020204" pitchFamily="34" charset="0"/>
              </a:rPr>
              <a:t>C</a:t>
            </a:r>
            <a:r>
              <a:rPr lang="en-US" sz="4400" dirty="0">
                <a:solidFill>
                  <a:schemeClr val="tx1"/>
                </a:solidFill>
                <a:latin typeface="Aptos Narrow" panose="020B0004020202020204" pitchFamily="34" charset="0"/>
              </a:rPr>
              <a:t>lassification of </a:t>
            </a:r>
            <a:r>
              <a:rPr lang="en-US" sz="4400" b="1" dirty="0">
                <a:solidFill>
                  <a:schemeClr val="tx1"/>
                </a:solidFill>
                <a:latin typeface="Aptos Narrow" panose="020B0004020202020204" pitchFamily="34" charset="0"/>
              </a:rPr>
              <a:t>A</a:t>
            </a:r>
            <a:r>
              <a:rPr lang="en-US" sz="4400" dirty="0">
                <a:solidFill>
                  <a:schemeClr val="tx1"/>
                </a:solidFill>
                <a:latin typeface="Aptos Narrow" panose="020B0004020202020204" pitchFamily="34" charset="0"/>
              </a:rPr>
              <a:t>nxiety behavior through </a:t>
            </a:r>
            <a:r>
              <a:rPr lang="en-US" sz="4400" b="1" dirty="0">
                <a:solidFill>
                  <a:schemeClr val="tx1"/>
                </a:solidFill>
                <a:latin typeface="Aptos Narrow" panose="020B0004020202020204" pitchFamily="34" charset="0"/>
              </a:rPr>
              <a:t>M</a:t>
            </a:r>
            <a:r>
              <a:rPr lang="en-US" sz="4400" dirty="0">
                <a:solidFill>
                  <a:schemeClr val="tx1"/>
                </a:solidFill>
                <a:latin typeface="Aptos Narrow" panose="020B0004020202020204" pitchFamily="34" charset="0"/>
              </a:rPr>
              <a:t>ulti-stage learning in </a:t>
            </a:r>
            <a:r>
              <a:rPr lang="en-US" sz="4400" b="1" dirty="0">
                <a:solidFill>
                  <a:schemeClr val="tx1"/>
                </a:solidFill>
                <a:latin typeface="Aptos Narrow" panose="020B0004020202020204" pitchFamily="34" charset="0"/>
              </a:rPr>
              <a:t>Z</a:t>
            </a:r>
            <a:r>
              <a:rPr lang="en-US" sz="4400" dirty="0">
                <a:solidFill>
                  <a:schemeClr val="tx1"/>
                </a:solidFill>
                <a:latin typeface="Aptos Narrow" panose="020B0004020202020204" pitchFamily="34" charset="0"/>
              </a:rPr>
              <a:t>ebrafish</a:t>
            </a:r>
            <a:endParaRPr lang="en-IN" sz="44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40F725-E1FE-620B-B152-80B663D112BD}"/>
              </a:ext>
            </a:extLst>
          </p:cNvPr>
          <p:cNvSpPr txBox="1"/>
          <p:nvPr/>
        </p:nvSpPr>
        <p:spPr>
          <a:xfrm>
            <a:off x="814979" y="5091825"/>
            <a:ext cx="406382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Deep Intelligence Learning Lab </a:t>
            </a:r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School of Data Science, </a:t>
            </a:r>
          </a:p>
          <a:p>
            <a:r>
              <a:rPr lang="en-IN" sz="1400" dirty="0">
                <a:latin typeface="Aptos Narrow" panose="020B0004020202020204" pitchFamily="34" charset="0"/>
              </a:rPr>
              <a:t>Indian Institute of Science Education and Research</a:t>
            </a:r>
          </a:p>
          <a:p>
            <a:r>
              <a:rPr lang="en-IN" sz="1400" dirty="0">
                <a:latin typeface="Aptos Narrow" panose="020B0004020202020204" pitchFamily="34" charset="0"/>
              </a:rPr>
              <a:t>Thiruvananthapuram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31C4EA-4714-42B2-4EB5-9465E8AD1E8B}"/>
              </a:ext>
            </a:extLst>
          </p:cNvPr>
          <p:cNvSpPr txBox="1"/>
          <p:nvPr/>
        </p:nvSpPr>
        <p:spPr>
          <a:xfrm>
            <a:off x="1036947" y="2102178"/>
            <a:ext cx="10067827" cy="4713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200" dirty="0" err="1">
                <a:latin typeface="Aptos Narrow" panose="020B0004020202020204" pitchFamily="34" charset="0"/>
              </a:rPr>
              <a:t>Chittathuru</a:t>
            </a:r>
            <a:r>
              <a:rPr lang="en-US" sz="2200" dirty="0">
                <a:latin typeface="Aptos Narrow" panose="020B0004020202020204" pitchFamily="34" charset="0"/>
              </a:rPr>
              <a:t> </a:t>
            </a:r>
            <a:r>
              <a:rPr lang="en-US" sz="2200" dirty="0" err="1">
                <a:latin typeface="Aptos Narrow" panose="020B0004020202020204" pitchFamily="34" charset="0"/>
              </a:rPr>
              <a:t>Himala</a:t>
            </a:r>
            <a:r>
              <a:rPr lang="en-US" sz="2200" dirty="0">
                <a:latin typeface="Aptos Narrow" panose="020B0004020202020204" pitchFamily="34" charset="0"/>
              </a:rPr>
              <a:t> </a:t>
            </a:r>
            <a:r>
              <a:rPr lang="en-US" sz="2200" dirty="0" err="1">
                <a:latin typeface="Aptos Narrow" panose="020B0004020202020204" pitchFamily="34" charset="0"/>
              </a:rPr>
              <a:t>Praharsha</a:t>
            </a:r>
            <a:r>
              <a:rPr lang="en-US" sz="2200" dirty="0">
                <a:latin typeface="Aptos Narrow" panose="020B0004020202020204" pitchFamily="34" charset="0"/>
              </a:rPr>
              <a:t>		</a:t>
            </a:r>
            <a:r>
              <a:rPr lang="en-US" sz="2200" dirty="0" err="1">
                <a:latin typeface="Aptos Narrow" panose="020B0004020202020204" pitchFamily="34" charset="0"/>
              </a:rPr>
              <a:t>Nithin</a:t>
            </a:r>
            <a:r>
              <a:rPr lang="en-US" sz="2200" dirty="0">
                <a:latin typeface="Aptos Narrow" panose="020B0004020202020204" pitchFamily="34" charset="0"/>
              </a:rPr>
              <a:t> V. Shenoy 		Jocelyn Jose</a:t>
            </a:r>
            <a:endParaRPr lang="en-IN" sz="2200" dirty="0">
              <a:latin typeface="Aptos Narrow" panose="020B00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267A9-C476-9289-6504-D2E5C7F68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1921" y="3321573"/>
            <a:ext cx="1809945" cy="17702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F866F-086D-04C1-9729-0DD5DA9AA52A}"/>
              </a:ext>
            </a:extLst>
          </p:cNvPr>
          <p:cNvSpPr txBox="1"/>
          <p:nvPr/>
        </p:nvSpPr>
        <p:spPr>
          <a:xfrm>
            <a:off x="6847612" y="5091826"/>
            <a:ext cx="50208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Molecular Neuro Development Lab </a:t>
            </a:r>
            <a:endParaRPr lang="en-US" dirty="0">
              <a:latin typeface="Aptos Narrow" panose="020B0004020202020204" pitchFamily="34" charset="0"/>
            </a:endParaRPr>
          </a:p>
          <a:p>
            <a:r>
              <a:rPr lang="en-US" dirty="0">
                <a:latin typeface="Aptos Narrow" panose="020B0004020202020204" pitchFamily="34" charset="0"/>
              </a:rPr>
              <a:t>School of Biology, </a:t>
            </a:r>
          </a:p>
          <a:p>
            <a:r>
              <a:rPr lang="en-IN" sz="1400" dirty="0">
                <a:latin typeface="Aptos Narrow" panose="020B0004020202020204" pitchFamily="34" charset="0"/>
              </a:rPr>
              <a:t>Indian Institute of Science Education and Research</a:t>
            </a:r>
          </a:p>
          <a:p>
            <a:r>
              <a:rPr lang="en-IN" sz="1400" dirty="0">
                <a:latin typeface="Aptos Narrow" panose="020B0004020202020204" pitchFamily="34" charset="0"/>
              </a:rPr>
              <a:t>Thiruvananthapuram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C70FD3-3BE2-1221-18E8-EBEF9178F6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72022" y="3636203"/>
            <a:ext cx="2172003" cy="145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091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A9AFB-49EE-2382-4B0A-B2F9DD35E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085ABC4-DC36-A6DF-6607-0286412DA292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Classification Pipeline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A303BD-32AF-116C-66BD-4EE4C4A224CA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STAGE-II: Classification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A64CF6-6E93-4B29-B261-71B8283E472C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Classification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1924B8C-C0A9-DD22-E100-85FB4FF4DBAA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9951ED-3B48-EDC0-F23F-8F44903D2CDE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10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4AAA487-623A-A730-E9CC-A30C5ECB790A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21F4C7A-4E42-384C-7FD7-EDD4951A4417}"/>
              </a:ext>
            </a:extLst>
          </p:cNvPr>
          <p:cNvSpPr/>
          <p:nvPr/>
        </p:nvSpPr>
        <p:spPr>
          <a:xfrm>
            <a:off x="3542783" y="1617044"/>
            <a:ext cx="7545519" cy="2752825"/>
          </a:xfrm>
          <a:prstGeom prst="roundRect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F5F50EA-258E-7F4C-8639-428DF8C2FB41}"/>
              </a:ext>
            </a:extLst>
          </p:cNvPr>
          <p:cNvGrpSpPr/>
          <p:nvPr/>
        </p:nvGrpSpPr>
        <p:grpSpPr>
          <a:xfrm>
            <a:off x="4360757" y="2359674"/>
            <a:ext cx="1114145" cy="1244429"/>
            <a:chOff x="4378339" y="2177356"/>
            <a:chExt cx="1114145" cy="1244429"/>
          </a:xfrm>
        </p:grpSpPr>
        <p:pic>
          <p:nvPicPr>
            <p:cNvPr id="12" name="Graphic 11" descr="Single gear">
              <a:extLst>
                <a:ext uri="{FF2B5EF4-FFF2-40B4-BE49-F238E27FC236}">
                  <a16:creationId xmlns:a16="http://schemas.microsoft.com/office/drawing/2014/main" id="{4C079190-F828-FBC0-7AA5-100EC94B4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873339" y="2177356"/>
              <a:ext cx="619145" cy="619145"/>
            </a:xfrm>
            <a:prstGeom prst="rect">
              <a:avLst/>
            </a:prstGeom>
          </p:spPr>
        </p:pic>
        <p:pic>
          <p:nvPicPr>
            <p:cNvPr id="56" name="Graphic 55" descr="Newspaper">
              <a:extLst>
                <a:ext uri="{FF2B5EF4-FFF2-40B4-BE49-F238E27FC236}">
                  <a16:creationId xmlns:a16="http://schemas.microsoft.com/office/drawing/2014/main" id="{D47E6510-C1F6-CC65-3F54-0C38E5197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378339" y="2591864"/>
              <a:ext cx="829921" cy="829921"/>
            </a:xfrm>
            <a:prstGeom prst="rect">
              <a:avLst/>
            </a:prstGeom>
          </p:spPr>
        </p:pic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9D64027C-310D-E88B-43F4-8303647E7EAC}"/>
              </a:ext>
            </a:extLst>
          </p:cNvPr>
          <p:cNvSpPr txBox="1"/>
          <p:nvPr/>
        </p:nvSpPr>
        <p:spPr>
          <a:xfrm>
            <a:off x="4747375" y="1744518"/>
            <a:ext cx="53078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– II : Classification using Supervised Learning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6437BBE-39D1-BD3C-6992-50A3C17A1839}"/>
              </a:ext>
            </a:extLst>
          </p:cNvPr>
          <p:cNvGrpSpPr/>
          <p:nvPr/>
        </p:nvGrpSpPr>
        <p:grpSpPr>
          <a:xfrm>
            <a:off x="6538730" y="2659672"/>
            <a:ext cx="1553623" cy="1192388"/>
            <a:chOff x="6347686" y="2462965"/>
            <a:chExt cx="1553623" cy="1192388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2C55F3F-965F-16B4-C1D5-820443DC9E7E}"/>
                </a:ext>
              </a:extLst>
            </p:cNvPr>
            <p:cNvGrpSpPr/>
            <p:nvPr/>
          </p:nvGrpSpPr>
          <p:grpSpPr>
            <a:xfrm>
              <a:off x="6717403" y="2462965"/>
              <a:ext cx="829920" cy="867925"/>
              <a:chOff x="462013" y="2428831"/>
              <a:chExt cx="829920" cy="867925"/>
            </a:xfrm>
            <a:solidFill>
              <a:srgbClr val="C00000"/>
            </a:solidFill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E0D5AED1-83A0-A2BA-82E3-C157ED49C1BC}"/>
                  </a:ext>
                </a:extLst>
              </p:cNvPr>
              <p:cNvSpPr/>
              <p:nvPr/>
            </p:nvSpPr>
            <p:spPr>
              <a:xfrm>
                <a:off x="462013" y="2428831"/>
                <a:ext cx="829920" cy="25766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414FEC3E-5A56-0233-47F6-6BD541947A34}"/>
                  </a:ext>
                </a:extLst>
              </p:cNvPr>
              <p:cNvSpPr/>
              <p:nvPr/>
            </p:nvSpPr>
            <p:spPr>
              <a:xfrm>
                <a:off x="462013" y="2733960"/>
                <a:ext cx="829920" cy="25766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408D0538-3F01-DEF6-DFD3-6024DE23226F}"/>
                  </a:ext>
                </a:extLst>
              </p:cNvPr>
              <p:cNvSpPr/>
              <p:nvPr/>
            </p:nvSpPr>
            <p:spPr>
              <a:xfrm>
                <a:off x="462013" y="3039090"/>
                <a:ext cx="829920" cy="25766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27A3B8-D589-36AA-B443-F6F4693CD7A6}"/>
                </a:ext>
              </a:extLst>
            </p:cNvPr>
            <p:cNvSpPr txBox="1"/>
            <p:nvPr/>
          </p:nvSpPr>
          <p:spPr>
            <a:xfrm>
              <a:off x="6347686" y="3378354"/>
              <a:ext cx="1553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675CDA4-0E2B-4C7E-4945-FD2548A49292}"/>
              </a:ext>
            </a:extLst>
          </p:cNvPr>
          <p:cNvGrpSpPr/>
          <p:nvPr/>
        </p:nvGrpSpPr>
        <p:grpSpPr>
          <a:xfrm>
            <a:off x="9042763" y="2281740"/>
            <a:ext cx="1876622" cy="1465634"/>
            <a:chOff x="9042763" y="2192651"/>
            <a:chExt cx="1876622" cy="1465634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F5CF9972-9734-99FD-076B-C57B42457688}"/>
                </a:ext>
              </a:extLst>
            </p:cNvPr>
            <p:cNvGrpSpPr/>
            <p:nvPr/>
          </p:nvGrpSpPr>
          <p:grpSpPr>
            <a:xfrm>
              <a:off x="9315459" y="2192651"/>
              <a:ext cx="1415724" cy="1250706"/>
              <a:chOff x="3002272" y="4593913"/>
              <a:chExt cx="1749852" cy="1459317"/>
            </a:xfrm>
          </p:grpSpPr>
          <p:pic>
            <p:nvPicPr>
              <p:cNvPr id="71" name="Graphic 70" descr="Fish">
                <a:extLst>
                  <a:ext uri="{FF2B5EF4-FFF2-40B4-BE49-F238E27FC236}">
                    <a16:creationId xmlns:a16="http://schemas.microsoft.com/office/drawing/2014/main" id="{85B039EB-04F5-E93F-3012-2FDE4C5733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002272" y="46578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2" name="Graphic 71" descr="Exclamation mark">
                <a:extLst>
                  <a:ext uri="{FF2B5EF4-FFF2-40B4-BE49-F238E27FC236}">
                    <a16:creationId xmlns:a16="http://schemas.microsoft.com/office/drawing/2014/main" id="{1781B84D-2843-7ACE-B328-A09F74EE3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594727" y="4593913"/>
                <a:ext cx="373485" cy="373485"/>
              </a:xfrm>
              <a:prstGeom prst="rect">
                <a:avLst/>
              </a:prstGeom>
            </p:spPr>
          </p:pic>
          <p:pic>
            <p:nvPicPr>
              <p:cNvPr id="73" name="Graphic 72" descr="Fish">
                <a:extLst>
                  <a:ext uri="{FF2B5EF4-FFF2-40B4-BE49-F238E27FC236}">
                    <a16:creationId xmlns:a16="http://schemas.microsoft.com/office/drawing/2014/main" id="{8BE5E8DF-A9A4-DF05-2735-E8F459034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837724" y="513883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A2A0BC1-2789-3567-E0B1-4B4879E8FA21}"/>
                  </a:ext>
                </a:extLst>
              </p:cNvPr>
              <p:cNvCxnSpPr/>
              <p:nvPr/>
            </p:nvCxnSpPr>
            <p:spPr>
              <a:xfrm flipV="1">
                <a:off x="3047998" y="4967398"/>
                <a:ext cx="1360373" cy="8655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C6B9DA4-E7C8-0088-E600-044EDAE2B798}"/>
                </a:ext>
              </a:extLst>
            </p:cNvPr>
            <p:cNvSpPr txBox="1"/>
            <p:nvPr/>
          </p:nvSpPr>
          <p:spPr>
            <a:xfrm>
              <a:off x="9042763" y="2236723"/>
              <a:ext cx="969895" cy="28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Anxious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8B3ADF6-C925-ED5D-6841-EA2A1E7CF31C}"/>
                </a:ext>
              </a:extLst>
            </p:cNvPr>
            <p:cNvSpPr txBox="1"/>
            <p:nvPr/>
          </p:nvSpPr>
          <p:spPr>
            <a:xfrm>
              <a:off x="9715912" y="3196620"/>
              <a:ext cx="1203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Not-Anxious (Normal)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6F7F920D-6819-7308-E334-6C254EB93A38}"/>
              </a:ext>
            </a:extLst>
          </p:cNvPr>
          <p:cNvGrpSpPr/>
          <p:nvPr/>
        </p:nvGrpSpPr>
        <p:grpSpPr>
          <a:xfrm>
            <a:off x="1163668" y="2683843"/>
            <a:ext cx="1911442" cy="1203731"/>
            <a:chOff x="1430890" y="2659672"/>
            <a:chExt cx="1911442" cy="1203731"/>
          </a:xfrm>
        </p:grpSpPr>
        <p:pic>
          <p:nvPicPr>
            <p:cNvPr id="78" name="Graphic 77" descr="Newspaper">
              <a:extLst>
                <a:ext uri="{FF2B5EF4-FFF2-40B4-BE49-F238E27FC236}">
                  <a16:creationId xmlns:a16="http://schemas.microsoft.com/office/drawing/2014/main" id="{ABF17AB1-1160-9EE1-ACB1-8BB2F33D54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952574" y="2659672"/>
              <a:ext cx="868074" cy="868074"/>
            </a:xfrm>
            <a:prstGeom prst="rect">
              <a:avLst/>
            </a:prstGeom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F7B437A-8ED1-612E-ABAE-128496D11AF7}"/>
                </a:ext>
              </a:extLst>
            </p:cNvPr>
            <p:cNvSpPr txBox="1"/>
            <p:nvPr/>
          </p:nvSpPr>
          <p:spPr>
            <a:xfrm>
              <a:off x="1430890" y="3401738"/>
              <a:ext cx="1911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Bounding Box information (Time dependent)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C9DC8392-76BC-759E-6080-F0BCA938C855}"/>
              </a:ext>
            </a:extLst>
          </p:cNvPr>
          <p:cNvSpPr/>
          <p:nvPr/>
        </p:nvSpPr>
        <p:spPr>
          <a:xfrm>
            <a:off x="3047998" y="3093634"/>
            <a:ext cx="1143842" cy="19207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258DEDA3-EC27-3EA1-A7D5-0CBF2B3229C3}"/>
              </a:ext>
            </a:extLst>
          </p:cNvPr>
          <p:cNvSpPr/>
          <p:nvPr/>
        </p:nvSpPr>
        <p:spPr>
          <a:xfrm>
            <a:off x="5445140" y="3086670"/>
            <a:ext cx="1143842" cy="19207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6C00D863-3D5E-5979-76A0-1D3EF854186B}"/>
              </a:ext>
            </a:extLst>
          </p:cNvPr>
          <p:cNvSpPr/>
          <p:nvPr/>
        </p:nvSpPr>
        <p:spPr>
          <a:xfrm>
            <a:off x="7974776" y="3094680"/>
            <a:ext cx="1143842" cy="192075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6F4A43-F4DE-BA12-0650-598392A605F2}"/>
              </a:ext>
            </a:extLst>
          </p:cNvPr>
          <p:cNvSpPr txBox="1"/>
          <p:nvPr/>
        </p:nvSpPr>
        <p:spPr>
          <a:xfrm>
            <a:off x="3816465" y="3520752"/>
            <a:ext cx="19114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Pre-processing Bounding box information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21804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92A27-9119-E14F-A9DC-B322154A2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A24DD3-0952-DE3E-7217-55E2BF36F7A2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6D9062-2D27-613F-31A0-4042C7C53D5F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Q&amp;A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139AB9-5FD3-3742-4EDA-5F8FDD326464}"/>
              </a:ext>
            </a:extLst>
          </p:cNvPr>
          <p:cNvSpPr txBox="1"/>
          <p:nvPr/>
        </p:nvSpPr>
        <p:spPr>
          <a:xfrm>
            <a:off x="736859" y="2213490"/>
            <a:ext cx="1071827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800" dirty="0">
                <a:latin typeface="Aptos Narrow" panose="020B0004020202020204" pitchFamily="34" charset="0"/>
              </a:rPr>
              <a:t>Thank You!</a:t>
            </a:r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0DF055-91A5-1FA8-3179-6CE0354ADF49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B0610-E494-96DD-FCDC-2D0A5E95F4F1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Summing up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491A2-8D46-F861-EF2F-383D123DC6FA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11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959EB0-3951-913A-1A07-729424D2348A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829427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42432-5355-4522-E162-A6637CC37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A31194F-BDBB-C9E1-0E7C-7571C7DAA143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2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079D2B-CB06-89A2-57D9-7416573E39B7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Contents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BFADFE-51B6-C239-DB3F-6C42F5A7498E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Table of Contents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E1A18-92CC-0751-04D1-A24CFFA4A626}"/>
              </a:ext>
            </a:extLst>
          </p:cNvPr>
          <p:cNvSpPr txBox="1"/>
          <p:nvPr/>
        </p:nvSpPr>
        <p:spPr>
          <a:xfrm>
            <a:off x="433632" y="1442301"/>
            <a:ext cx="11758367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Background</a:t>
            </a:r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002060">
                    <a:alpha val="49000"/>
                  </a:srgbClr>
                </a:solidFill>
                <a:latin typeface="Aptos Narrow" panose="020B0004020202020204" pitchFamily="34" charset="0"/>
              </a:rPr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002060">
                    <a:alpha val="49000"/>
                  </a:srgbClr>
                </a:solidFill>
                <a:latin typeface="Aptos Narrow" panose="020B0004020202020204" pitchFamily="34" charset="0"/>
              </a:rPr>
              <a:t>STAGE-I :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002060">
                    <a:alpha val="49000"/>
                  </a:srgbClr>
                </a:solidFill>
                <a:latin typeface="Aptos Narrow" panose="020B0004020202020204" pitchFamily="34" charset="0"/>
              </a:rPr>
              <a:t>STAGE-II : Classification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FE6703-1184-8C11-5451-841B6CF18F1B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7882DE-8414-6B63-8F01-C586634F8922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7BF808-361A-B6CE-BA30-6C60B489EA40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Table of Contents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06033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32504-2A00-8F69-EE81-DBAE57BC5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46C373A-F7A1-6A33-C60D-EEDF154ED4D0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Zebrafish Introduction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EFF7CE-074D-1173-1B91-BE133EA2F941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Background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F57A77-FA93-8C99-E3D3-77E19731A719}"/>
              </a:ext>
            </a:extLst>
          </p:cNvPr>
          <p:cNvSpPr txBox="1"/>
          <p:nvPr/>
        </p:nvSpPr>
        <p:spPr>
          <a:xfrm>
            <a:off x="433632" y="1442301"/>
            <a:ext cx="1175836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Zebra Fishes are used for neuro drug experiments </a:t>
            </a:r>
            <a:r>
              <a:rPr lang="en-IN" sz="2400" dirty="0"/>
              <a:t>to analyse drugs performance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It can be used to determine the efficacy of the drug 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If the fish undergoes behavioral changes </a:t>
            </a:r>
            <a:r>
              <a:rPr lang="en-US" sz="2400" dirty="0" err="1"/>
              <a:t>i.e</a:t>
            </a:r>
            <a:r>
              <a:rPr lang="en-US" sz="2400" dirty="0"/>
              <a:t> drug is working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The behavior is divided into two classes 1. Anxious 2. Not Anxious/Normal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Videos of fish behavior is analyzed by observing manually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This can be automated to reduce human error, time and resources being spent</a:t>
            </a:r>
          </a:p>
          <a:p>
            <a:pPr marL="342900" marR="0" indent="-34290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400" dirty="0"/>
              <a:t>There are no specific FEATURES to determine the behavior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CB94F3-BF48-2460-3BF1-766A9ECC141F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A8FC32-0520-FED7-B8F5-D8E8EABB1241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04DC5B-0513-9177-DB6F-1D938F76BDDF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Background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19315C-A116-FBB7-12BA-7945B54C0052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3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4AD5B0-F111-FF1C-251B-3653CA621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056" y="4215923"/>
            <a:ext cx="2927975" cy="18171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0AA74E-4545-0C6E-B5C5-A17914BDA85B}"/>
              </a:ext>
            </a:extLst>
          </p:cNvPr>
          <p:cNvSpPr txBox="1"/>
          <p:nvPr/>
        </p:nvSpPr>
        <p:spPr>
          <a:xfrm>
            <a:off x="7456602" y="6151659"/>
            <a:ext cx="453429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Image: Animallifeexpectancy.com</a:t>
            </a:r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3953009214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ED8E-303C-A02E-0315-36FFA613F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F02084-962F-22A9-6C4C-15DFD3782DE6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4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8CAA76-70B9-19D8-2427-B5BEFE0A3338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Contents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9DE846-23BB-A3FF-C667-89910E3148BC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Table of Contents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111062-ED4C-8DE4-1FCE-63FF941C9FE9}"/>
              </a:ext>
            </a:extLst>
          </p:cNvPr>
          <p:cNvSpPr txBox="1"/>
          <p:nvPr/>
        </p:nvSpPr>
        <p:spPr>
          <a:xfrm>
            <a:off x="433632" y="1442301"/>
            <a:ext cx="11758367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Overview</a:t>
            </a:r>
            <a:endParaRPr lang="en-IN" sz="2400" dirty="0">
              <a:solidFill>
                <a:srgbClr val="002060">
                  <a:alpha val="49000"/>
                </a:srgbClr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002060">
                    <a:alpha val="49000"/>
                  </a:srgbClr>
                </a:solidFill>
                <a:latin typeface="Aptos Narrow" panose="020B0004020202020204" pitchFamily="34" charset="0"/>
              </a:rPr>
              <a:t>STAGE-I :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002060">
                    <a:alpha val="49000"/>
                  </a:srgbClr>
                </a:solidFill>
                <a:latin typeface="Aptos Narrow" panose="020B0004020202020204" pitchFamily="34" charset="0"/>
              </a:rPr>
              <a:t>STAGE-II : Classification</a:t>
            </a:r>
          </a:p>
          <a:p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FBF6D3-FACC-9588-ACFE-8525C8119497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D903A0-4F37-E423-13A3-4973D442F48B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68D241-5850-000C-F459-D86079A81467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Table of Contents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77033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4E23C-5C38-9372-EC7A-3A3371DE9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56371D-72BC-6D0D-2A2F-4CDAEC2A1FF4}"/>
              </a:ext>
            </a:extLst>
          </p:cNvPr>
          <p:cNvSpPr/>
          <p:nvPr/>
        </p:nvSpPr>
        <p:spPr>
          <a:xfrm>
            <a:off x="892198" y="1118858"/>
            <a:ext cx="10407600" cy="541665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08947E-44F0-DCC4-43B1-35757A06D009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Detection and Classification Pipeline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090A182-6923-0208-ACD7-8ED16512A4C8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8E379C-66F4-690B-C883-4CD744B50A27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7A916E-2048-B650-47B1-110028C6ECD3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Overview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DFF8DC-A9AE-F6B5-5378-54967B006BD2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5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7D72F62-2739-36CA-55C9-D629DC2AAF94}"/>
              </a:ext>
            </a:extLst>
          </p:cNvPr>
          <p:cNvGrpSpPr/>
          <p:nvPr/>
        </p:nvGrpSpPr>
        <p:grpSpPr>
          <a:xfrm>
            <a:off x="1349000" y="1260883"/>
            <a:ext cx="6310864" cy="2502756"/>
            <a:chOff x="2786270" y="926244"/>
            <a:chExt cx="6310864" cy="250275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E0942191-D43A-E04B-4C27-7F96802B3F0A}"/>
                </a:ext>
              </a:extLst>
            </p:cNvPr>
            <p:cNvSpPr/>
            <p:nvPr/>
          </p:nvSpPr>
          <p:spPr>
            <a:xfrm>
              <a:off x="2786270" y="926244"/>
              <a:ext cx="6310864" cy="2502756"/>
            </a:xfrm>
            <a:prstGeom prst="roundRect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5419DB-943F-4479-86A8-D955283CA0B4}"/>
                </a:ext>
              </a:extLst>
            </p:cNvPr>
            <p:cNvGrpSpPr/>
            <p:nvPr/>
          </p:nvGrpSpPr>
          <p:grpSpPr>
            <a:xfrm>
              <a:off x="3365353" y="1628549"/>
              <a:ext cx="782980" cy="1201953"/>
              <a:chOff x="2956598" y="1723806"/>
              <a:chExt cx="722933" cy="1090123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0EE494EA-A692-92D0-A753-364C03AD9D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56598" y="1723806"/>
                <a:ext cx="409668" cy="409668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9243164C-1246-8169-3302-D27964C8D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85281" y="1806076"/>
                <a:ext cx="409668" cy="409668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0640331D-A0A4-5448-15D4-6D3686115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28550" y="1878350"/>
                <a:ext cx="409668" cy="409668"/>
              </a:xfrm>
              <a:prstGeom prst="rect">
                <a:avLst/>
              </a:prstGeom>
            </p:spPr>
          </p:pic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433DC3BC-D585-4EB7-8AC7-AF179B4DED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69863" y="2404261"/>
                <a:ext cx="409668" cy="409668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7267642-D51B-5A24-6F84-DAE7189606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53319" y="2360292"/>
                <a:ext cx="409668" cy="409668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2D418EFB-EA68-0C3C-9AF8-3F98CCED51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60525" y="2298014"/>
                <a:ext cx="409668" cy="409668"/>
              </a:xfrm>
              <a:prstGeom prst="rect">
                <a:avLst/>
              </a:prstGeom>
            </p:spPr>
          </p:pic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93718C0-D3EA-4727-AFFC-18D8B1938D05}"/>
                </a:ext>
              </a:extLst>
            </p:cNvPr>
            <p:cNvGrpSpPr/>
            <p:nvPr/>
          </p:nvGrpSpPr>
          <p:grpSpPr>
            <a:xfrm>
              <a:off x="5436092" y="1872985"/>
              <a:ext cx="1009099" cy="957517"/>
              <a:chOff x="4906429" y="1879424"/>
              <a:chExt cx="748093" cy="71357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C76E7D5-B149-ABB7-339A-388360F75365}"/>
                  </a:ext>
                </a:extLst>
              </p:cNvPr>
              <p:cNvSpPr/>
              <p:nvPr/>
            </p:nvSpPr>
            <p:spPr>
              <a:xfrm>
                <a:off x="4906429" y="1879424"/>
                <a:ext cx="518160" cy="3719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C84CBF-C0D8-2693-4101-F8E3E519EA33}"/>
                  </a:ext>
                </a:extLst>
              </p:cNvPr>
              <p:cNvSpPr/>
              <p:nvPr/>
            </p:nvSpPr>
            <p:spPr>
              <a:xfrm>
                <a:off x="4962304" y="1968744"/>
                <a:ext cx="518160" cy="3719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07E5FC3-CC9C-5C5A-3F7B-44516E23A366}"/>
                  </a:ext>
                </a:extLst>
              </p:cNvPr>
              <p:cNvSpPr/>
              <p:nvPr/>
            </p:nvSpPr>
            <p:spPr>
              <a:xfrm>
                <a:off x="5105573" y="2083184"/>
                <a:ext cx="409668" cy="30890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558D000-5A44-6127-B2E7-60E19439C75A}"/>
                  </a:ext>
                </a:extLst>
              </p:cNvPr>
              <p:cNvSpPr/>
              <p:nvPr/>
            </p:nvSpPr>
            <p:spPr>
              <a:xfrm>
                <a:off x="5165509" y="2162550"/>
                <a:ext cx="409668" cy="30890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671C6E5-41C6-2B7A-0461-3574E7711688}"/>
                  </a:ext>
                </a:extLst>
              </p:cNvPr>
              <p:cNvSpPr/>
              <p:nvPr/>
            </p:nvSpPr>
            <p:spPr>
              <a:xfrm>
                <a:off x="5282053" y="2263104"/>
                <a:ext cx="317204" cy="25226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DF637DA-9089-8742-9176-DE85FC8BE4BD}"/>
                  </a:ext>
                </a:extLst>
              </p:cNvPr>
              <p:cNvSpPr/>
              <p:nvPr/>
            </p:nvSpPr>
            <p:spPr>
              <a:xfrm>
                <a:off x="5337318" y="2340732"/>
                <a:ext cx="317204" cy="25226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41" name="Graphic 40" descr="Clapper board">
              <a:extLst>
                <a:ext uri="{FF2B5EF4-FFF2-40B4-BE49-F238E27FC236}">
                  <a16:creationId xmlns:a16="http://schemas.microsoft.com/office/drawing/2014/main" id="{5CF279EE-9415-E894-7445-DDF33E5E9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573534" y="1938323"/>
              <a:ext cx="904614" cy="775033"/>
            </a:xfrm>
            <a:prstGeom prst="rect">
              <a:avLst/>
            </a:prstGeom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D0CDEA4-3411-3200-E290-3CCC9D2A31FF}"/>
                </a:ext>
              </a:extLst>
            </p:cNvPr>
            <p:cNvCxnSpPr/>
            <p:nvPr/>
          </p:nvCxnSpPr>
          <p:spPr>
            <a:xfrm>
              <a:off x="4290711" y="2330329"/>
              <a:ext cx="9326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8A69834-D4D8-7B07-C9A1-2423520A83F6}"/>
                </a:ext>
              </a:extLst>
            </p:cNvPr>
            <p:cNvCxnSpPr/>
            <p:nvPr/>
          </p:nvCxnSpPr>
          <p:spPr>
            <a:xfrm>
              <a:off x="6539739" y="2353661"/>
              <a:ext cx="93263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AD24ED0-7D3E-E567-9138-C9A15865A69E}"/>
                </a:ext>
              </a:extLst>
            </p:cNvPr>
            <p:cNvSpPr txBox="1"/>
            <p:nvPr/>
          </p:nvSpPr>
          <p:spPr>
            <a:xfrm>
              <a:off x="3455303" y="1026267"/>
              <a:ext cx="5307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– I : Detection using Semi-supervised Learning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96E4E08-F655-8B3F-05B4-ACA4A009FCAF}"/>
                </a:ext>
              </a:extLst>
            </p:cNvPr>
            <p:cNvCxnSpPr>
              <a:cxnSpLocks/>
            </p:cNvCxnSpPr>
            <p:nvPr/>
          </p:nvCxnSpPr>
          <p:spPr>
            <a:xfrm>
              <a:off x="8520129" y="2378808"/>
              <a:ext cx="214313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24D43C-20DF-4DA1-5185-E00854513A9F}"/>
                </a:ext>
              </a:extLst>
            </p:cNvPr>
            <p:cNvSpPr txBox="1"/>
            <p:nvPr/>
          </p:nvSpPr>
          <p:spPr>
            <a:xfrm>
              <a:off x="2988388" y="2837671"/>
              <a:ext cx="15902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Image Data</a:t>
              </a:r>
            </a:p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(labelled/Un-labelled)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F4591A-3A01-E137-DB13-AB205C6CD32B}"/>
                </a:ext>
              </a:extLst>
            </p:cNvPr>
            <p:cNvSpPr txBox="1"/>
            <p:nvPr/>
          </p:nvSpPr>
          <p:spPr>
            <a:xfrm>
              <a:off x="5192466" y="2913943"/>
              <a:ext cx="159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 Model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657AB29-934E-1CFC-698F-BC76E4C22E8A}"/>
                </a:ext>
              </a:extLst>
            </p:cNvPr>
            <p:cNvSpPr txBox="1"/>
            <p:nvPr/>
          </p:nvSpPr>
          <p:spPr>
            <a:xfrm>
              <a:off x="7230715" y="2915363"/>
              <a:ext cx="159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Data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9170F18-3209-D38E-2F85-CEEE1BD9E918}"/>
              </a:ext>
            </a:extLst>
          </p:cNvPr>
          <p:cNvGrpSpPr/>
          <p:nvPr/>
        </p:nvGrpSpPr>
        <p:grpSpPr>
          <a:xfrm>
            <a:off x="1358089" y="3869034"/>
            <a:ext cx="6310864" cy="2574358"/>
            <a:chOff x="2786270" y="3582564"/>
            <a:chExt cx="6310864" cy="25743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991B5D66-0D1A-A87D-BD97-49D43FADE183}"/>
                </a:ext>
              </a:extLst>
            </p:cNvPr>
            <p:cNvSpPr/>
            <p:nvPr/>
          </p:nvSpPr>
          <p:spPr>
            <a:xfrm>
              <a:off x="2786270" y="3582564"/>
              <a:ext cx="6310864" cy="2574358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8" name="Graphic 17" descr="Single gear">
              <a:extLst>
                <a:ext uri="{FF2B5EF4-FFF2-40B4-BE49-F238E27FC236}">
                  <a16:creationId xmlns:a16="http://schemas.microsoft.com/office/drawing/2014/main" id="{DB8A2EF1-84D2-1721-AA7E-3BEFD9903C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054091" y="4133250"/>
              <a:ext cx="619145" cy="619145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E2B43AA-FB1F-4F72-9AF8-3A4AD1AFB242}"/>
                </a:ext>
              </a:extLst>
            </p:cNvPr>
            <p:cNvGrpSpPr/>
            <p:nvPr/>
          </p:nvGrpSpPr>
          <p:grpSpPr>
            <a:xfrm>
              <a:off x="5645836" y="4499804"/>
              <a:ext cx="829920" cy="867925"/>
              <a:chOff x="462013" y="2428831"/>
              <a:chExt cx="829920" cy="867925"/>
            </a:xfrm>
            <a:solidFill>
              <a:srgbClr val="C00000"/>
            </a:solidFill>
          </p:grpSpPr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45EFB7B-6047-413D-7415-CFDC24353933}"/>
                  </a:ext>
                </a:extLst>
              </p:cNvPr>
              <p:cNvSpPr/>
              <p:nvPr/>
            </p:nvSpPr>
            <p:spPr>
              <a:xfrm>
                <a:off x="462013" y="2428831"/>
                <a:ext cx="829920" cy="25766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9097F00-854A-AE28-4FE7-22CE33D00D70}"/>
                  </a:ext>
                </a:extLst>
              </p:cNvPr>
              <p:cNvSpPr/>
              <p:nvPr/>
            </p:nvSpPr>
            <p:spPr>
              <a:xfrm>
                <a:off x="462013" y="2733960"/>
                <a:ext cx="829920" cy="25766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E2A28AB-E068-8E09-4C91-5FA2A2F171EA}"/>
                  </a:ext>
                </a:extLst>
              </p:cNvPr>
              <p:cNvSpPr/>
              <p:nvPr/>
            </p:nvSpPr>
            <p:spPr>
              <a:xfrm>
                <a:off x="462013" y="3039090"/>
                <a:ext cx="829920" cy="257666"/>
              </a:xfrm>
              <a:prstGeom prst="roundRect">
                <a:avLst/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2" name="Graphic 11" descr="Newspaper">
              <a:extLst>
                <a:ext uri="{FF2B5EF4-FFF2-40B4-BE49-F238E27FC236}">
                  <a16:creationId xmlns:a16="http://schemas.microsoft.com/office/drawing/2014/main" id="{2D4F08F4-BEAF-EF90-D843-99B0F9747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472371" y="4480047"/>
              <a:ext cx="972624" cy="972624"/>
            </a:xfrm>
            <a:prstGeom prst="rect">
              <a:avLst/>
            </a:prstGeom>
          </p:spPr>
        </p:pic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5EFBC25C-6DB4-E73D-840E-A643AF5250CE}"/>
                </a:ext>
              </a:extLst>
            </p:cNvPr>
            <p:cNvGrpSpPr/>
            <p:nvPr/>
          </p:nvGrpSpPr>
          <p:grpSpPr>
            <a:xfrm>
              <a:off x="3153101" y="4378911"/>
              <a:ext cx="1415724" cy="1250706"/>
              <a:chOff x="3002272" y="4593913"/>
              <a:chExt cx="1749852" cy="1459317"/>
            </a:xfrm>
          </p:grpSpPr>
          <p:pic>
            <p:nvPicPr>
              <p:cNvPr id="33" name="Graphic 32" descr="Fish">
                <a:extLst>
                  <a:ext uri="{FF2B5EF4-FFF2-40B4-BE49-F238E27FC236}">
                    <a16:creationId xmlns:a16="http://schemas.microsoft.com/office/drawing/2014/main" id="{18AFBA5D-7875-43F4-297D-C8BAF17841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002272" y="4657826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35" name="Graphic 34" descr="Exclamation mark">
                <a:extLst>
                  <a:ext uri="{FF2B5EF4-FFF2-40B4-BE49-F238E27FC236}">
                    <a16:creationId xmlns:a16="http://schemas.microsoft.com/office/drawing/2014/main" id="{E5871DD9-E0B4-2CB3-A355-9A10F0478D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p:blipFill>
            <p:spPr>
              <a:xfrm>
                <a:off x="3594727" y="4593913"/>
                <a:ext cx="373485" cy="373485"/>
              </a:xfrm>
              <a:prstGeom prst="rect">
                <a:avLst/>
              </a:prstGeom>
            </p:spPr>
          </p:pic>
          <p:pic>
            <p:nvPicPr>
              <p:cNvPr id="36" name="Graphic 35" descr="Fish">
                <a:extLst>
                  <a:ext uri="{FF2B5EF4-FFF2-40B4-BE49-F238E27FC236}">
                    <a16:creationId xmlns:a16="http://schemas.microsoft.com/office/drawing/2014/main" id="{5F2CCB2B-DBD0-167E-331C-D445207E51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p:blipFill>
            <p:spPr>
              <a:xfrm>
                <a:off x="3837724" y="5138830"/>
                <a:ext cx="914400" cy="914400"/>
              </a:xfrm>
              <a:prstGeom prst="rect">
                <a:avLst/>
              </a:prstGeom>
            </p:spPr>
          </p:pic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023607F-4E6F-FB8C-4A97-9CDF6CF0F11C}"/>
                  </a:ext>
                </a:extLst>
              </p:cNvPr>
              <p:cNvCxnSpPr/>
              <p:nvPr/>
            </p:nvCxnSpPr>
            <p:spPr>
              <a:xfrm flipV="1">
                <a:off x="3047998" y="4967398"/>
                <a:ext cx="1360373" cy="865511"/>
              </a:xfrm>
              <a:prstGeom prst="line">
                <a:avLst/>
              </a:prstGeom>
              <a:ln w="9525" cap="flat" cmpd="sng" algn="ctr">
                <a:solidFill>
                  <a:schemeClr val="dk1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386AD20-1E5F-9D15-A372-9A04B7E5AC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38256" y="4933766"/>
              <a:ext cx="8341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07EBAF7-A149-9A84-8213-57A2531A96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77732" y="4933766"/>
              <a:ext cx="834115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1D6F537-9082-62F9-A5CD-15567060883D}"/>
                </a:ext>
              </a:extLst>
            </p:cNvPr>
            <p:cNvSpPr txBox="1"/>
            <p:nvPr/>
          </p:nvSpPr>
          <p:spPr>
            <a:xfrm>
              <a:off x="3455303" y="3691210"/>
              <a:ext cx="53078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STAGE – II : Classification using Supervised Learning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242221D-952E-96D5-7B59-73795CCB5CD5}"/>
                </a:ext>
              </a:extLst>
            </p:cNvPr>
            <p:cNvSpPr txBox="1"/>
            <p:nvPr/>
          </p:nvSpPr>
          <p:spPr>
            <a:xfrm>
              <a:off x="5276119" y="5415193"/>
              <a:ext cx="155362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90420F3-D39B-9F0A-9236-46511121179F}"/>
                </a:ext>
              </a:extLst>
            </p:cNvPr>
            <p:cNvSpPr txBox="1"/>
            <p:nvPr/>
          </p:nvSpPr>
          <p:spPr>
            <a:xfrm>
              <a:off x="2880405" y="4422983"/>
              <a:ext cx="969895" cy="2867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Anxious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B001256-E8EC-CEA6-F652-5226D357CD93}"/>
                </a:ext>
              </a:extLst>
            </p:cNvPr>
            <p:cNvSpPr txBox="1"/>
            <p:nvPr/>
          </p:nvSpPr>
          <p:spPr>
            <a:xfrm>
              <a:off x="3553554" y="5382880"/>
              <a:ext cx="12034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Not-Anxious (Normal)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260E1BA1-491E-91A7-1A5E-9F76DC9311B5}"/>
              </a:ext>
            </a:extLst>
          </p:cNvPr>
          <p:cNvCxnSpPr>
            <a:cxnSpLocks/>
          </p:cNvCxnSpPr>
          <p:nvPr/>
        </p:nvCxnSpPr>
        <p:spPr>
          <a:xfrm rot="5400000">
            <a:off x="5947765" y="3814445"/>
            <a:ext cx="2417838" cy="248838"/>
          </a:xfrm>
          <a:prstGeom prst="bentConnector3">
            <a:avLst>
              <a:gd name="adj1" fmla="val 99900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D3FEF6F-16A4-DBB6-126B-B1A4592AD418}"/>
              </a:ext>
            </a:extLst>
          </p:cNvPr>
          <p:cNvSpPr/>
          <p:nvPr/>
        </p:nvSpPr>
        <p:spPr>
          <a:xfrm>
            <a:off x="3117457" y="2210943"/>
            <a:ext cx="273378" cy="27180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1</a:t>
            </a:r>
            <a:endParaRPr lang="en-IN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2E461F69-DB33-9DC9-21E5-B561A5113D33}"/>
              </a:ext>
            </a:extLst>
          </p:cNvPr>
          <p:cNvSpPr/>
          <p:nvPr/>
        </p:nvSpPr>
        <p:spPr>
          <a:xfrm>
            <a:off x="5377566" y="2224738"/>
            <a:ext cx="273378" cy="27180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2</a:t>
            </a:r>
            <a:endParaRPr lang="en-IN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54412E4-5134-D8C4-153A-9C4E7003DE4E}"/>
              </a:ext>
            </a:extLst>
          </p:cNvPr>
          <p:cNvSpPr/>
          <p:nvPr/>
        </p:nvSpPr>
        <p:spPr>
          <a:xfrm>
            <a:off x="7007725" y="5312801"/>
            <a:ext cx="273378" cy="27180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3</a:t>
            </a:r>
            <a:endParaRPr lang="en-IN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9305ECB4-8D50-88C7-D278-F3DB27E6961B}"/>
              </a:ext>
            </a:extLst>
          </p:cNvPr>
          <p:cNvSpPr/>
          <p:nvPr/>
        </p:nvSpPr>
        <p:spPr>
          <a:xfrm>
            <a:off x="5468705" y="5324951"/>
            <a:ext cx="273378" cy="27180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4</a:t>
            </a:r>
            <a:endParaRPr lang="en-IN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B1075BD-9187-A1BC-2C3A-B01546BE30B5}"/>
              </a:ext>
            </a:extLst>
          </p:cNvPr>
          <p:cNvSpPr/>
          <p:nvPr/>
        </p:nvSpPr>
        <p:spPr>
          <a:xfrm>
            <a:off x="3336756" y="5307975"/>
            <a:ext cx="273378" cy="271806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5</a:t>
            </a:r>
            <a:endParaRPr lang="en-IN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930B81C-07D3-56FC-8C75-33135EB887FC}"/>
              </a:ext>
            </a:extLst>
          </p:cNvPr>
          <p:cNvGrpSpPr/>
          <p:nvPr/>
        </p:nvGrpSpPr>
        <p:grpSpPr>
          <a:xfrm>
            <a:off x="7899913" y="1917785"/>
            <a:ext cx="3083729" cy="738664"/>
            <a:chOff x="7644619" y="1496858"/>
            <a:chExt cx="3083729" cy="738664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4535CE33-F282-3C2C-0BA2-28020E4C5A87}"/>
                </a:ext>
              </a:extLst>
            </p:cNvPr>
            <p:cNvSpPr/>
            <p:nvPr/>
          </p:nvSpPr>
          <p:spPr>
            <a:xfrm>
              <a:off x="7644619" y="1535643"/>
              <a:ext cx="273378" cy="2718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433301D-DAF9-D52B-90A2-3577CE666D11}"/>
                </a:ext>
              </a:extLst>
            </p:cNvPr>
            <p:cNvSpPr txBox="1"/>
            <p:nvPr/>
          </p:nvSpPr>
          <p:spPr>
            <a:xfrm>
              <a:off x="7938014" y="1496858"/>
              <a:ext cx="27903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Iterative training with labelled and un-labelled image data for Zebrafish detection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37145833-76EF-C9AD-3EB6-300F76BD04F3}"/>
              </a:ext>
            </a:extLst>
          </p:cNvPr>
          <p:cNvGrpSpPr/>
          <p:nvPr/>
        </p:nvGrpSpPr>
        <p:grpSpPr>
          <a:xfrm>
            <a:off x="7902502" y="2708878"/>
            <a:ext cx="3060511" cy="738664"/>
            <a:chOff x="7655249" y="2198274"/>
            <a:chExt cx="3060511" cy="73866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B4D0BFF-4822-0801-AA73-6927DAEDA2B6}"/>
                </a:ext>
              </a:extLst>
            </p:cNvPr>
            <p:cNvSpPr txBox="1"/>
            <p:nvPr/>
          </p:nvSpPr>
          <p:spPr>
            <a:xfrm>
              <a:off x="7925426" y="2198274"/>
              <a:ext cx="27903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Deployment of CNN model on Video data to retrieve Zebrafish bounding box information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C1A5ECC0-A16A-127A-25C4-8AC9A651BA96}"/>
                </a:ext>
              </a:extLst>
            </p:cNvPr>
            <p:cNvSpPr/>
            <p:nvPr/>
          </p:nvSpPr>
          <p:spPr>
            <a:xfrm>
              <a:off x="7655249" y="2219339"/>
              <a:ext cx="273378" cy="2718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en-IN" dirty="0"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D2A1D7F-5403-C808-2A5A-31B8CCE90F7A}"/>
              </a:ext>
            </a:extLst>
          </p:cNvPr>
          <p:cNvGrpSpPr/>
          <p:nvPr/>
        </p:nvGrpSpPr>
        <p:grpSpPr>
          <a:xfrm>
            <a:off x="7897729" y="3499971"/>
            <a:ext cx="3068337" cy="523220"/>
            <a:chOff x="7660011" y="2956953"/>
            <a:chExt cx="3068337" cy="523220"/>
          </a:xfrm>
        </p:grpSpPr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1F4F8CD-CC43-2EAD-45BB-349B89DCA2D2}"/>
                </a:ext>
              </a:extLst>
            </p:cNvPr>
            <p:cNvSpPr/>
            <p:nvPr/>
          </p:nvSpPr>
          <p:spPr>
            <a:xfrm>
              <a:off x="7660011" y="2959297"/>
              <a:ext cx="273378" cy="2718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en-IN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C30E20A-E2C3-09CD-F975-ABEAA7AFF100}"/>
                </a:ext>
              </a:extLst>
            </p:cNvPr>
            <p:cNvSpPr txBox="1"/>
            <p:nvPr/>
          </p:nvSpPr>
          <p:spPr>
            <a:xfrm>
              <a:off x="7938014" y="2956953"/>
              <a:ext cx="279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Pre-processing Bounding box information 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E864F516-70A7-EAF8-12A9-23173B0FECBC}"/>
              </a:ext>
            </a:extLst>
          </p:cNvPr>
          <p:cNvGrpSpPr/>
          <p:nvPr/>
        </p:nvGrpSpPr>
        <p:grpSpPr>
          <a:xfrm>
            <a:off x="7897729" y="4075620"/>
            <a:ext cx="3043552" cy="738664"/>
            <a:chOff x="7645342" y="3601397"/>
            <a:chExt cx="3043552" cy="73866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293AF44-0117-E486-CA5D-97012C9B744B}"/>
                </a:ext>
              </a:extLst>
            </p:cNvPr>
            <p:cNvSpPr/>
            <p:nvPr/>
          </p:nvSpPr>
          <p:spPr>
            <a:xfrm>
              <a:off x="7645342" y="3612924"/>
              <a:ext cx="273378" cy="2718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en-IN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3328D592-5BAF-9E1B-A328-E5A6F7A979EB}"/>
                </a:ext>
              </a:extLst>
            </p:cNvPr>
            <p:cNvSpPr txBox="1"/>
            <p:nvPr/>
          </p:nvSpPr>
          <p:spPr>
            <a:xfrm>
              <a:off x="7898560" y="3601397"/>
              <a:ext cx="27903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 Model with bounding box information using video data labelled by experts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7D22FEE-C998-E505-2F15-11C4858B59AC}"/>
              </a:ext>
            </a:extLst>
          </p:cNvPr>
          <p:cNvGrpSpPr/>
          <p:nvPr/>
        </p:nvGrpSpPr>
        <p:grpSpPr>
          <a:xfrm>
            <a:off x="7897738" y="4866713"/>
            <a:ext cx="3059646" cy="523220"/>
            <a:chOff x="7633057" y="4401827"/>
            <a:chExt cx="3059646" cy="523220"/>
          </a:xfrm>
        </p:grpSpPr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3B0E7EC-443C-0207-18C2-72A2838A0BE5}"/>
                </a:ext>
              </a:extLst>
            </p:cNvPr>
            <p:cNvSpPr/>
            <p:nvPr/>
          </p:nvSpPr>
          <p:spPr>
            <a:xfrm>
              <a:off x="7633057" y="4419977"/>
              <a:ext cx="273378" cy="271806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en-IN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3F5F01BC-2292-D7A1-991B-F5B4CC9AC65F}"/>
                </a:ext>
              </a:extLst>
            </p:cNvPr>
            <p:cNvSpPr txBox="1"/>
            <p:nvPr/>
          </p:nvSpPr>
          <p:spPr>
            <a:xfrm>
              <a:off x="7902369" y="4401827"/>
              <a:ext cx="279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Classification of Zebrafish anxiety behavior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3AED553-6FD2-1048-D404-C2C74292595F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Overview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328144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FBA8C-E81B-1993-4CC6-E61DA1DB1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D0201AF-017B-6E15-85DE-8FCB8DF8353B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6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A1D68D-6E56-1BEC-2FAC-2509FBB4EAE3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Contents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77CBF9-CCAF-ED8A-54B9-7924C0479B0E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Table of Contents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7DD7D0-D187-78CB-5A56-7B9F5514C21B}"/>
              </a:ext>
            </a:extLst>
          </p:cNvPr>
          <p:cNvSpPr txBox="1"/>
          <p:nvPr/>
        </p:nvSpPr>
        <p:spPr>
          <a:xfrm>
            <a:off x="433632" y="1442301"/>
            <a:ext cx="11758367" cy="29546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rgbClr val="002060"/>
                </a:solidFill>
                <a:latin typeface="Aptos Narrow" panose="020B0004020202020204" pitchFamily="34" charset="0"/>
              </a:rPr>
              <a:t>STAGE-I : Detection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75000"/>
                    <a:alpha val="49000"/>
                  </a:schemeClr>
                </a:solidFill>
                <a:latin typeface="Aptos Narrow" panose="020B0004020202020204" pitchFamily="34" charset="0"/>
              </a:rPr>
              <a:t>STAGE-II : Classification</a:t>
            </a:r>
          </a:p>
          <a:p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CBDFD6-6301-9541-3EF4-E0290BC4FECD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AA55DB-3841-16BF-4BFD-FDE37DFB2AD2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53A5B1C-2DEC-6DCF-6423-6BF6D06A37D6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Table of Contents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952828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49CEF-F6D5-9890-F2E4-F832A3BEA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E1EA82-DE37-01F8-E4DC-CE6296036EB1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Detection Pipeline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0B989C-9CC9-F6C6-3103-BA0156923275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STAGE-I : Detection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0C8DE5-4723-28A9-AB47-08061D5EC006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Detection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6A2BDB-D6E6-6F78-22AF-7EAC13383123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6D645F-BF37-10EE-0336-5AD9D94C6683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7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5BB9B851-558E-B6AD-0A87-FA8C6B719EFC}"/>
              </a:ext>
            </a:extLst>
          </p:cNvPr>
          <p:cNvSpPr/>
          <p:nvPr/>
        </p:nvSpPr>
        <p:spPr>
          <a:xfrm>
            <a:off x="694204" y="1199512"/>
            <a:ext cx="11189616" cy="5062328"/>
          </a:xfrm>
          <a:prstGeom prst="round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B6509-12E6-00CE-2ABC-2224E69E0AC2}"/>
              </a:ext>
            </a:extLst>
          </p:cNvPr>
          <p:cNvSpPr txBox="1"/>
          <p:nvPr/>
        </p:nvSpPr>
        <p:spPr>
          <a:xfrm>
            <a:off x="3062630" y="1199513"/>
            <a:ext cx="59818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STAGE – I : Detection using Semi-supervised Learning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BF628F2D-8F83-CC5E-5FFA-334B45DFEC6B}"/>
              </a:ext>
            </a:extLst>
          </p:cNvPr>
          <p:cNvGrpSpPr/>
          <p:nvPr/>
        </p:nvGrpSpPr>
        <p:grpSpPr>
          <a:xfrm>
            <a:off x="4322222" y="1721546"/>
            <a:ext cx="6979849" cy="4281327"/>
            <a:chOff x="2982744" y="1754358"/>
            <a:chExt cx="6979849" cy="4281327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486B524B-5AAF-8365-BDBC-E06E5C646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6723" y="2411904"/>
              <a:ext cx="443695" cy="451694"/>
            </a:xfrm>
            <a:prstGeom prst="rect">
              <a:avLst/>
            </a:prstGeom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5170D76-D559-98CE-8936-C9E3CD532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094" y="2502614"/>
              <a:ext cx="443695" cy="4516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404C1533-8583-1661-6F41-C2A32BBF52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1263" y="2582302"/>
              <a:ext cx="443695" cy="451694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512FCBB3-34AC-4E04-DCC4-E7FAE8E57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679" y="4682280"/>
              <a:ext cx="443695" cy="451694"/>
            </a:xfrm>
            <a:prstGeom prst="rect">
              <a:avLst/>
            </a:prstGeom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B8563635-9326-157D-F461-1D61A1933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456" y="4633801"/>
              <a:ext cx="443695" cy="451694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EA210166-E062-188A-0393-B09D4C207ED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648" y="4565134"/>
              <a:ext cx="443695" cy="451694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EA718FC-F2C2-EFD3-D509-97755AB137E0}"/>
                </a:ext>
              </a:extLst>
            </p:cNvPr>
            <p:cNvGrpSpPr/>
            <p:nvPr/>
          </p:nvGrpSpPr>
          <p:grpSpPr>
            <a:xfrm>
              <a:off x="6087438" y="2335156"/>
              <a:ext cx="1009099" cy="957517"/>
              <a:chOff x="4906429" y="1879424"/>
              <a:chExt cx="748093" cy="713570"/>
            </a:xfrm>
          </p:grpSpPr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CCD44BB-66BA-9CCE-DE2E-641B3A7246F2}"/>
                  </a:ext>
                </a:extLst>
              </p:cNvPr>
              <p:cNvSpPr/>
              <p:nvPr/>
            </p:nvSpPr>
            <p:spPr>
              <a:xfrm>
                <a:off x="4906429" y="1879424"/>
                <a:ext cx="518160" cy="3719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EF97942-C8BF-5292-1A35-3D9A5BC0C81B}"/>
                  </a:ext>
                </a:extLst>
              </p:cNvPr>
              <p:cNvSpPr/>
              <p:nvPr/>
            </p:nvSpPr>
            <p:spPr>
              <a:xfrm>
                <a:off x="4962304" y="1968744"/>
                <a:ext cx="518160" cy="3719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22CAA1C-86C1-AF13-D584-734367746B2C}"/>
                  </a:ext>
                </a:extLst>
              </p:cNvPr>
              <p:cNvSpPr/>
              <p:nvPr/>
            </p:nvSpPr>
            <p:spPr>
              <a:xfrm>
                <a:off x="5105573" y="2083184"/>
                <a:ext cx="409668" cy="30890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A821944-BD74-18EC-65B7-A238988290AA}"/>
                  </a:ext>
                </a:extLst>
              </p:cNvPr>
              <p:cNvSpPr/>
              <p:nvPr/>
            </p:nvSpPr>
            <p:spPr>
              <a:xfrm>
                <a:off x="5165509" y="2162550"/>
                <a:ext cx="409668" cy="30890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DEC4EFB-899C-BAA0-3D14-4228B0372EDD}"/>
                  </a:ext>
                </a:extLst>
              </p:cNvPr>
              <p:cNvSpPr/>
              <p:nvPr/>
            </p:nvSpPr>
            <p:spPr>
              <a:xfrm>
                <a:off x="5282053" y="2263104"/>
                <a:ext cx="317204" cy="25226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289D834-88FB-3620-F5E8-160442B21FC7}"/>
                  </a:ext>
                </a:extLst>
              </p:cNvPr>
              <p:cNvSpPr/>
              <p:nvPr/>
            </p:nvSpPr>
            <p:spPr>
              <a:xfrm>
                <a:off x="5337318" y="2340732"/>
                <a:ext cx="317204" cy="25226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9" name="Graphic 8" descr="Clapper board">
              <a:extLst>
                <a:ext uri="{FF2B5EF4-FFF2-40B4-BE49-F238E27FC236}">
                  <a16:creationId xmlns:a16="http://schemas.microsoft.com/office/drawing/2014/main" id="{8E077E9D-4770-1BA7-E416-C6AECF9A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91716" y="2256714"/>
              <a:ext cx="904614" cy="775033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3442EE-903D-7A9F-38BB-B0FEB87CD9D0}"/>
                </a:ext>
              </a:extLst>
            </p:cNvPr>
            <p:cNvSpPr txBox="1"/>
            <p:nvPr/>
          </p:nvSpPr>
          <p:spPr>
            <a:xfrm>
              <a:off x="3359284" y="3110223"/>
              <a:ext cx="159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Labelled Image Data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64AD148-44F9-311C-3EB2-D039A0A08FF1}"/>
                </a:ext>
              </a:extLst>
            </p:cNvPr>
            <p:cNvSpPr txBox="1"/>
            <p:nvPr/>
          </p:nvSpPr>
          <p:spPr>
            <a:xfrm>
              <a:off x="5796863" y="3387222"/>
              <a:ext cx="159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 Model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B686E18-C00A-8686-511F-07B28AEFF36D}"/>
                </a:ext>
              </a:extLst>
            </p:cNvPr>
            <p:cNvSpPr txBox="1"/>
            <p:nvPr/>
          </p:nvSpPr>
          <p:spPr>
            <a:xfrm>
              <a:off x="8195808" y="2997414"/>
              <a:ext cx="159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Data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C7DCCB5-A939-5DC0-A615-A4818268A4B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680" y="4050630"/>
              <a:ext cx="443695" cy="451694"/>
            </a:xfrm>
            <a:prstGeom prst="rect">
              <a:avLst/>
            </a:prstGeom>
          </p:spPr>
        </p:pic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FBDB0319-D277-22D1-5C13-C14E44DBA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456" y="4002151"/>
              <a:ext cx="443695" cy="451694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5696F665-FF37-D1A3-63D2-6F901A23E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648" y="3933484"/>
              <a:ext cx="443695" cy="451694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93401EC-E973-8A61-6689-E0F4E9FADC1F}"/>
                </a:ext>
              </a:extLst>
            </p:cNvPr>
            <p:cNvSpPr txBox="1"/>
            <p:nvPr/>
          </p:nvSpPr>
          <p:spPr>
            <a:xfrm>
              <a:off x="3300756" y="5258685"/>
              <a:ext cx="1765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Un-labelled Image Data</a:t>
              </a: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46D0FDED-08A8-8020-B34E-BBBAA093760C}"/>
                </a:ext>
              </a:extLst>
            </p:cNvPr>
            <p:cNvGrpSpPr/>
            <p:nvPr/>
          </p:nvGrpSpPr>
          <p:grpSpPr>
            <a:xfrm>
              <a:off x="6258480" y="4633749"/>
              <a:ext cx="1055802" cy="847612"/>
              <a:chOff x="7337195" y="2339131"/>
              <a:chExt cx="1055802" cy="847612"/>
            </a:xfrm>
          </p:grpSpPr>
          <p:pic>
            <p:nvPicPr>
              <p:cNvPr id="11" name="Graphic 10" descr="Label">
                <a:extLst>
                  <a:ext uri="{FF2B5EF4-FFF2-40B4-BE49-F238E27FC236}">
                    <a16:creationId xmlns:a16="http://schemas.microsoft.com/office/drawing/2014/main" id="{8F05D221-F72A-137D-1F18-67D748F230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82916" y="2339131"/>
                <a:ext cx="694877" cy="694877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6BF2127-CDFD-EF2F-E539-A71623B7EF7B}"/>
                  </a:ext>
                </a:extLst>
              </p:cNvPr>
              <p:cNvSpPr txBox="1"/>
              <p:nvPr/>
            </p:nvSpPr>
            <p:spPr>
              <a:xfrm>
                <a:off x="7337195" y="2909744"/>
                <a:ext cx="1055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Pseudo-labels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8FD7669-A4B7-885C-6874-C83E42D0E120}"/>
                </a:ext>
              </a:extLst>
            </p:cNvPr>
            <p:cNvSpPr/>
            <p:nvPr/>
          </p:nvSpPr>
          <p:spPr>
            <a:xfrm>
              <a:off x="7387113" y="2623899"/>
              <a:ext cx="927391" cy="2257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0" name="Arrow: Curved Down 39">
              <a:extLst>
                <a:ext uri="{FF2B5EF4-FFF2-40B4-BE49-F238E27FC236}">
                  <a16:creationId xmlns:a16="http://schemas.microsoft.com/office/drawing/2014/main" id="{C15E82BD-E835-0285-7406-5E23CBD5A883}"/>
                </a:ext>
              </a:extLst>
            </p:cNvPr>
            <p:cNvSpPr/>
            <p:nvPr/>
          </p:nvSpPr>
          <p:spPr>
            <a:xfrm rot="5400000">
              <a:off x="6713167" y="3920245"/>
              <a:ext cx="1383336" cy="478173"/>
            </a:xfrm>
            <a:prstGeom prst="curved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1" name="Arrow: Curved Down 40">
              <a:extLst>
                <a:ext uri="{FF2B5EF4-FFF2-40B4-BE49-F238E27FC236}">
                  <a16:creationId xmlns:a16="http://schemas.microsoft.com/office/drawing/2014/main" id="{DF01870B-459D-3E03-B41B-DF355BAE2736}"/>
                </a:ext>
              </a:extLst>
            </p:cNvPr>
            <p:cNvSpPr/>
            <p:nvPr/>
          </p:nvSpPr>
          <p:spPr>
            <a:xfrm rot="10800000">
              <a:off x="4791721" y="5590294"/>
              <a:ext cx="1371087" cy="445391"/>
            </a:xfrm>
            <a:prstGeom prst="curved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3" name="Arrow: Curved Up 42">
              <a:extLst>
                <a:ext uri="{FF2B5EF4-FFF2-40B4-BE49-F238E27FC236}">
                  <a16:creationId xmlns:a16="http://schemas.microsoft.com/office/drawing/2014/main" id="{77568FD0-72A2-0C05-A1BC-60F8B8BF1F00}"/>
                </a:ext>
              </a:extLst>
            </p:cNvPr>
            <p:cNvSpPr/>
            <p:nvPr/>
          </p:nvSpPr>
          <p:spPr>
            <a:xfrm rot="5400000" flipH="1">
              <a:off x="2603736" y="3622322"/>
              <a:ext cx="1236189" cy="478173"/>
            </a:xfrm>
            <a:prstGeom prst="curved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4" name="Arrow: Curved Down 43">
              <a:extLst>
                <a:ext uri="{FF2B5EF4-FFF2-40B4-BE49-F238E27FC236}">
                  <a16:creationId xmlns:a16="http://schemas.microsoft.com/office/drawing/2014/main" id="{B99A3BE8-7C58-D9B4-094C-9E39DF5453A0}"/>
                </a:ext>
              </a:extLst>
            </p:cNvPr>
            <p:cNvSpPr/>
            <p:nvPr/>
          </p:nvSpPr>
          <p:spPr>
            <a:xfrm>
              <a:off x="4615112" y="1754358"/>
              <a:ext cx="1472326" cy="485444"/>
            </a:xfrm>
            <a:prstGeom prst="curved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ED2D31ED-A043-136C-74B9-75E0DC98E3C6}"/>
                </a:ext>
              </a:extLst>
            </p:cNvPr>
            <p:cNvSpPr/>
            <p:nvPr/>
          </p:nvSpPr>
          <p:spPr>
            <a:xfrm rot="5400000">
              <a:off x="8539065" y="3712360"/>
              <a:ext cx="927391" cy="2257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6" name="Graphic 45" descr="Newspaper">
              <a:extLst>
                <a:ext uri="{FF2B5EF4-FFF2-40B4-BE49-F238E27FC236}">
                  <a16:creationId xmlns:a16="http://schemas.microsoft.com/office/drawing/2014/main" id="{98C22F4C-7F66-3502-CCBF-AD080F7724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72835" y="4277533"/>
              <a:ext cx="868074" cy="868074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6A78858-8184-8598-5C0B-FDFF1F5A0A47}"/>
                </a:ext>
              </a:extLst>
            </p:cNvPr>
            <p:cNvSpPr txBox="1"/>
            <p:nvPr/>
          </p:nvSpPr>
          <p:spPr>
            <a:xfrm>
              <a:off x="8051151" y="5019599"/>
              <a:ext cx="1911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Bounding Box information (Time dependent)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CACC7AB-31AD-16F4-B105-A1E0F3415495}"/>
                </a:ext>
              </a:extLst>
            </p:cNvPr>
            <p:cNvSpPr/>
            <p:nvPr/>
          </p:nvSpPr>
          <p:spPr>
            <a:xfrm>
              <a:off x="5147493" y="1914831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en-IN" dirty="0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8EBE8EF-AC57-FC72-F8C4-9741F1A83A22}"/>
                </a:ext>
              </a:extLst>
            </p:cNvPr>
            <p:cNvSpPr/>
            <p:nvPr/>
          </p:nvSpPr>
          <p:spPr>
            <a:xfrm>
              <a:off x="7076081" y="3983903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en-IN" dirty="0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27FEEE5-1CF0-D582-3CD3-0D6641931351}"/>
                </a:ext>
              </a:extLst>
            </p:cNvPr>
            <p:cNvSpPr/>
            <p:nvPr/>
          </p:nvSpPr>
          <p:spPr>
            <a:xfrm>
              <a:off x="5351275" y="5590293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en-IN" dirty="0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760136E-FDBD-27F4-03D7-ED40E9A31E21}"/>
                </a:ext>
              </a:extLst>
            </p:cNvPr>
            <p:cNvSpPr/>
            <p:nvPr/>
          </p:nvSpPr>
          <p:spPr>
            <a:xfrm>
              <a:off x="3145571" y="3795081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en-IN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BDAFF87-A63B-70CC-DAE4-12C28EBDA92F}"/>
                </a:ext>
              </a:extLst>
            </p:cNvPr>
            <p:cNvSpPr/>
            <p:nvPr/>
          </p:nvSpPr>
          <p:spPr>
            <a:xfrm>
              <a:off x="7650836" y="2335156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en-IN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750D2492-6138-0266-6160-825665323259}"/>
              </a:ext>
            </a:extLst>
          </p:cNvPr>
          <p:cNvGrpSpPr/>
          <p:nvPr/>
        </p:nvGrpSpPr>
        <p:grpSpPr>
          <a:xfrm>
            <a:off x="1049797" y="2223902"/>
            <a:ext cx="3078659" cy="3099960"/>
            <a:chOff x="146147" y="1842656"/>
            <a:chExt cx="3078659" cy="30999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1A3CABF-BCA1-5EDF-AF67-3165F9C6FC16}"/>
                </a:ext>
              </a:extLst>
            </p:cNvPr>
            <p:cNvSpPr txBox="1"/>
            <p:nvPr/>
          </p:nvSpPr>
          <p:spPr>
            <a:xfrm>
              <a:off x="407768" y="1842656"/>
              <a:ext cx="279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training with labelled image data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B987B07-0D12-478F-BF23-0C56A2A13E36}"/>
                </a:ext>
              </a:extLst>
            </p:cNvPr>
            <p:cNvSpPr/>
            <p:nvPr/>
          </p:nvSpPr>
          <p:spPr>
            <a:xfrm>
              <a:off x="161094" y="1872060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01AA494-5A6A-C5C3-045C-6C10A37C6FFD}"/>
                </a:ext>
              </a:extLst>
            </p:cNvPr>
            <p:cNvSpPr txBox="1"/>
            <p:nvPr/>
          </p:nvSpPr>
          <p:spPr>
            <a:xfrm>
              <a:off x="419525" y="2408780"/>
              <a:ext cx="279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 deployment on un-labelled </a:t>
              </a:r>
            </a:p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2559E17E-7C39-2707-C8A8-2A37B96C6BA2}"/>
                </a:ext>
              </a:extLst>
            </p:cNvPr>
            <p:cNvSpPr/>
            <p:nvPr/>
          </p:nvSpPr>
          <p:spPr>
            <a:xfrm>
              <a:off x="161094" y="2418073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en-IN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755004E-DC94-CCC1-0E48-CA21CA602C71}"/>
                </a:ext>
              </a:extLst>
            </p:cNvPr>
            <p:cNvSpPr txBox="1"/>
            <p:nvPr/>
          </p:nvSpPr>
          <p:spPr>
            <a:xfrm>
              <a:off x="402050" y="3023089"/>
              <a:ext cx="279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Pseudo labels assigned to un-labelled images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305E33B-BAB6-8251-63DA-1B751AD579B8}"/>
                </a:ext>
              </a:extLst>
            </p:cNvPr>
            <p:cNvSpPr/>
            <p:nvPr/>
          </p:nvSpPr>
          <p:spPr>
            <a:xfrm>
              <a:off x="146147" y="3065847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en-IN" dirty="0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2A6E7BE-C235-50C2-71C7-2B0D83569827}"/>
                </a:ext>
              </a:extLst>
            </p:cNvPr>
            <p:cNvSpPr/>
            <p:nvPr/>
          </p:nvSpPr>
          <p:spPr>
            <a:xfrm>
              <a:off x="161094" y="3619978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en-IN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DD296EE-7435-5CA0-6B29-FFCCE0134F9F}"/>
                </a:ext>
              </a:extLst>
            </p:cNvPr>
            <p:cNvSpPr txBox="1"/>
            <p:nvPr/>
          </p:nvSpPr>
          <p:spPr>
            <a:xfrm>
              <a:off x="423425" y="3589067"/>
              <a:ext cx="279033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Pseudo labelled images combined with true labelled image data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C434047-BAFF-D9F5-2291-7976F5BB2C7D}"/>
                </a:ext>
              </a:extLst>
            </p:cNvPr>
            <p:cNvSpPr/>
            <p:nvPr/>
          </p:nvSpPr>
          <p:spPr>
            <a:xfrm>
              <a:off x="161094" y="4224276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3CF29996-3586-A5EE-4184-2B751B2F8708}"/>
                </a:ext>
              </a:extLst>
            </p:cNvPr>
            <p:cNvSpPr txBox="1"/>
            <p:nvPr/>
          </p:nvSpPr>
          <p:spPr>
            <a:xfrm>
              <a:off x="434472" y="4203952"/>
              <a:ext cx="2790334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Iteratively trained CNN model deployed on video data to retrieve bounding box information</a:t>
              </a:r>
            </a:p>
          </p:txBody>
        </p: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8F2A8136-B16A-A174-9B0E-B5316D99F20F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7783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73063-ECFC-D1F8-FC22-857A48C8C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FCA9CAF-BF15-4A79-7EFD-F3D71FAC1B74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Detection Pipeline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8F9A6C-4F6B-6961-82E9-B5FEADFE371F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STAGE-I : Detection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CA6D0B-B147-5F02-F71C-7F5DD94EEEC1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Detection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C0187C-3C10-01AE-08F6-B107E2C937D7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E686CE-27D6-2A97-EC66-8F002ECE9067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8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017F53DF-E720-4369-A5D1-F762481038B5}"/>
              </a:ext>
            </a:extLst>
          </p:cNvPr>
          <p:cNvGrpSpPr/>
          <p:nvPr/>
        </p:nvGrpSpPr>
        <p:grpSpPr>
          <a:xfrm>
            <a:off x="4878403" y="1721546"/>
            <a:ext cx="6979849" cy="4281327"/>
            <a:chOff x="2982744" y="1754358"/>
            <a:chExt cx="6979849" cy="4281327"/>
          </a:xfrm>
        </p:grpSpPr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DA0D558-39FE-3106-DEA0-3C1FE999A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26723" y="2411904"/>
              <a:ext cx="443695" cy="451694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8021C2D7-3D1A-9F65-B9EE-BAAA12F91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66094" y="2502614"/>
              <a:ext cx="443695" cy="451694"/>
            </a:xfrm>
            <a:prstGeom prst="rect">
              <a:avLst/>
            </a:prstGeom>
          </p:spPr>
        </p:pic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DBF5F6AA-53F8-139B-08E0-14BA696B7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21263" y="2582302"/>
              <a:ext cx="443695" cy="451694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1CE7032F-4F58-58A6-2617-16A6EE057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679" y="4682280"/>
              <a:ext cx="443695" cy="451694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5CB6D1A-41AF-9A28-2BE0-64ED86E0B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456" y="4633801"/>
              <a:ext cx="443695" cy="451694"/>
            </a:xfrm>
            <a:prstGeom prst="rect">
              <a:avLst/>
            </a:prstGeom>
          </p:spPr>
        </p:pic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2D044C05-EB48-505B-44FF-63EA57D4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648" y="4565134"/>
              <a:ext cx="443695" cy="451694"/>
            </a:xfrm>
            <a:prstGeom prst="rect">
              <a:avLst/>
            </a:prstGeom>
          </p:spPr>
        </p:pic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0E5183FF-A367-8D18-05D8-97410570CF6B}"/>
                </a:ext>
              </a:extLst>
            </p:cNvPr>
            <p:cNvGrpSpPr/>
            <p:nvPr/>
          </p:nvGrpSpPr>
          <p:grpSpPr>
            <a:xfrm>
              <a:off x="6087438" y="2335156"/>
              <a:ext cx="1009099" cy="957517"/>
              <a:chOff x="4906429" y="1879424"/>
              <a:chExt cx="748093" cy="713570"/>
            </a:xfrm>
          </p:grpSpPr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23540EBB-D283-70B0-D44D-3EC3A8DC6D79}"/>
                  </a:ext>
                </a:extLst>
              </p:cNvPr>
              <p:cNvSpPr/>
              <p:nvPr/>
            </p:nvSpPr>
            <p:spPr>
              <a:xfrm>
                <a:off x="4906429" y="1879424"/>
                <a:ext cx="518160" cy="3719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EB1CDE55-688D-1000-8125-599937B6E595}"/>
                  </a:ext>
                </a:extLst>
              </p:cNvPr>
              <p:cNvSpPr/>
              <p:nvPr/>
            </p:nvSpPr>
            <p:spPr>
              <a:xfrm>
                <a:off x="4962304" y="1968744"/>
                <a:ext cx="518160" cy="37198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27C3D93-D9FE-9B48-B8A4-8972CA400C74}"/>
                  </a:ext>
                </a:extLst>
              </p:cNvPr>
              <p:cNvSpPr/>
              <p:nvPr/>
            </p:nvSpPr>
            <p:spPr>
              <a:xfrm>
                <a:off x="5105573" y="2083184"/>
                <a:ext cx="409668" cy="30890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037D139A-184D-AD9C-E297-939FA5B5DDC1}"/>
                  </a:ext>
                </a:extLst>
              </p:cNvPr>
              <p:cNvSpPr/>
              <p:nvPr/>
            </p:nvSpPr>
            <p:spPr>
              <a:xfrm>
                <a:off x="5165509" y="2162550"/>
                <a:ext cx="409668" cy="308908"/>
              </a:xfrm>
              <a:prstGeom prst="rect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56BEA0E-E856-E664-F11D-988FCC8EF038}"/>
                  </a:ext>
                </a:extLst>
              </p:cNvPr>
              <p:cNvSpPr/>
              <p:nvPr/>
            </p:nvSpPr>
            <p:spPr>
              <a:xfrm>
                <a:off x="5282053" y="2263104"/>
                <a:ext cx="317204" cy="25226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F56C7DBE-D4A5-CEA2-37AF-F344D544191E}"/>
                  </a:ext>
                </a:extLst>
              </p:cNvPr>
              <p:cNvSpPr/>
              <p:nvPr/>
            </p:nvSpPr>
            <p:spPr>
              <a:xfrm>
                <a:off x="5337318" y="2340732"/>
                <a:ext cx="317204" cy="25226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pic>
          <p:nvPicPr>
            <p:cNvPr id="158" name="Graphic 157" descr="Clapper board">
              <a:extLst>
                <a:ext uri="{FF2B5EF4-FFF2-40B4-BE49-F238E27FC236}">
                  <a16:creationId xmlns:a16="http://schemas.microsoft.com/office/drawing/2014/main" id="{E18C9E9E-8E15-0985-F19A-859C6602C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491716" y="2256714"/>
              <a:ext cx="904614" cy="775033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80911284-D9A2-BBD2-75E5-30A44BE1CA9E}"/>
                </a:ext>
              </a:extLst>
            </p:cNvPr>
            <p:cNvSpPr txBox="1"/>
            <p:nvPr/>
          </p:nvSpPr>
          <p:spPr>
            <a:xfrm>
              <a:off x="3359284" y="3110223"/>
              <a:ext cx="159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Labelled Image Data</a:t>
              </a:r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9171CF48-19C0-FEC3-A393-BA8A0E741786}"/>
                </a:ext>
              </a:extLst>
            </p:cNvPr>
            <p:cNvSpPr txBox="1"/>
            <p:nvPr/>
          </p:nvSpPr>
          <p:spPr>
            <a:xfrm>
              <a:off x="5796863" y="3387222"/>
              <a:ext cx="159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CNN Model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A33582C-E3FF-3F2C-E0FA-898C4CEACC00}"/>
                </a:ext>
              </a:extLst>
            </p:cNvPr>
            <p:cNvSpPr txBox="1"/>
            <p:nvPr/>
          </p:nvSpPr>
          <p:spPr>
            <a:xfrm>
              <a:off x="8195808" y="2997414"/>
              <a:ext cx="1590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Video Data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2" name="Picture 161">
              <a:extLst>
                <a:ext uri="{FF2B5EF4-FFF2-40B4-BE49-F238E27FC236}">
                  <a16:creationId xmlns:a16="http://schemas.microsoft.com/office/drawing/2014/main" id="{4B790902-89A1-E116-CF38-7E4B1F80B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4680" y="4050630"/>
              <a:ext cx="443695" cy="451694"/>
            </a:xfrm>
            <a:prstGeom prst="rect">
              <a:avLst/>
            </a:prstGeom>
          </p:spPr>
        </p:pic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0CE18E75-8EBD-88A4-1DDF-55E665BA6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456" y="4002151"/>
              <a:ext cx="443695" cy="451694"/>
            </a:xfrm>
            <a:prstGeom prst="rect">
              <a:avLst/>
            </a:prstGeom>
          </p:spPr>
        </p:pic>
        <p:pic>
          <p:nvPicPr>
            <p:cNvPr id="164" name="Picture 163">
              <a:extLst>
                <a:ext uri="{FF2B5EF4-FFF2-40B4-BE49-F238E27FC236}">
                  <a16:creationId xmlns:a16="http://schemas.microsoft.com/office/drawing/2014/main" id="{6097A666-57AF-ECD0-AE15-8C10BD4BFC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9648" y="3933484"/>
              <a:ext cx="443695" cy="451694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FF613942-7CFC-E3B1-4161-7D6DFA327C72}"/>
                </a:ext>
              </a:extLst>
            </p:cNvPr>
            <p:cNvSpPr txBox="1"/>
            <p:nvPr/>
          </p:nvSpPr>
          <p:spPr>
            <a:xfrm>
              <a:off x="3300756" y="5258685"/>
              <a:ext cx="17651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Un-labelled Image Data</a:t>
              </a:r>
            </a:p>
          </p:txBody>
        </p: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DAEE2883-8BF8-A5F5-AE9E-B3CB06199CAB}"/>
                </a:ext>
              </a:extLst>
            </p:cNvPr>
            <p:cNvGrpSpPr/>
            <p:nvPr/>
          </p:nvGrpSpPr>
          <p:grpSpPr>
            <a:xfrm>
              <a:off x="6258480" y="4633749"/>
              <a:ext cx="1055802" cy="847612"/>
              <a:chOff x="7337195" y="2339131"/>
              <a:chExt cx="1055802" cy="847612"/>
            </a:xfrm>
          </p:grpSpPr>
          <p:pic>
            <p:nvPicPr>
              <p:cNvPr id="180" name="Graphic 179" descr="Label">
                <a:extLst>
                  <a:ext uri="{FF2B5EF4-FFF2-40B4-BE49-F238E27FC236}">
                    <a16:creationId xmlns:a16="http://schemas.microsoft.com/office/drawing/2014/main" id="{1863AF42-BBBE-C1F6-AF75-86DB926F09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7482916" y="2339131"/>
                <a:ext cx="694877" cy="694877"/>
              </a:xfrm>
              <a:prstGeom prst="rect">
                <a:avLst/>
              </a:prstGeom>
            </p:spPr>
          </p:pic>
          <p:sp>
            <p:nvSpPr>
              <p:cNvPr id="181" name="TextBox 180">
                <a:extLst>
                  <a:ext uri="{FF2B5EF4-FFF2-40B4-BE49-F238E27FC236}">
                    <a16:creationId xmlns:a16="http://schemas.microsoft.com/office/drawing/2014/main" id="{C92418D0-5BCE-CC2E-CC26-44A2EE2C1A83}"/>
                  </a:ext>
                </a:extLst>
              </p:cNvPr>
              <p:cNvSpPr txBox="1"/>
              <p:nvPr/>
            </p:nvSpPr>
            <p:spPr>
              <a:xfrm>
                <a:off x="7337195" y="2909744"/>
                <a:ext cx="105580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Pseudo-labels</a:t>
                </a:r>
                <a:endParaRPr lang="en-I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67" name="Arrow: Right 166">
              <a:extLst>
                <a:ext uri="{FF2B5EF4-FFF2-40B4-BE49-F238E27FC236}">
                  <a16:creationId xmlns:a16="http://schemas.microsoft.com/office/drawing/2014/main" id="{C8663166-65FC-F973-1C7A-8DFA7CD9D215}"/>
                </a:ext>
              </a:extLst>
            </p:cNvPr>
            <p:cNvSpPr/>
            <p:nvPr/>
          </p:nvSpPr>
          <p:spPr>
            <a:xfrm>
              <a:off x="7387113" y="2623899"/>
              <a:ext cx="927391" cy="2257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8" name="Arrow: Curved Down 167">
              <a:extLst>
                <a:ext uri="{FF2B5EF4-FFF2-40B4-BE49-F238E27FC236}">
                  <a16:creationId xmlns:a16="http://schemas.microsoft.com/office/drawing/2014/main" id="{2C3C746A-E0C3-DBC5-E693-D8656BC64128}"/>
                </a:ext>
              </a:extLst>
            </p:cNvPr>
            <p:cNvSpPr/>
            <p:nvPr/>
          </p:nvSpPr>
          <p:spPr>
            <a:xfrm rot="5400000">
              <a:off x="6713167" y="3920245"/>
              <a:ext cx="1383336" cy="478173"/>
            </a:xfrm>
            <a:prstGeom prst="curved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69" name="Arrow: Curved Down 168">
              <a:extLst>
                <a:ext uri="{FF2B5EF4-FFF2-40B4-BE49-F238E27FC236}">
                  <a16:creationId xmlns:a16="http://schemas.microsoft.com/office/drawing/2014/main" id="{2336D61A-C32D-55FC-BCB9-970FE8304D45}"/>
                </a:ext>
              </a:extLst>
            </p:cNvPr>
            <p:cNvSpPr/>
            <p:nvPr/>
          </p:nvSpPr>
          <p:spPr>
            <a:xfrm rot="10800000">
              <a:off x="4791721" y="5590294"/>
              <a:ext cx="1371087" cy="445391"/>
            </a:xfrm>
            <a:prstGeom prst="curved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0" name="Arrow: Curved Up 169">
              <a:extLst>
                <a:ext uri="{FF2B5EF4-FFF2-40B4-BE49-F238E27FC236}">
                  <a16:creationId xmlns:a16="http://schemas.microsoft.com/office/drawing/2014/main" id="{0BE33A70-1445-2D61-D8AC-F76469B9107C}"/>
                </a:ext>
              </a:extLst>
            </p:cNvPr>
            <p:cNvSpPr/>
            <p:nvPr/>
          </p:nvSpPr>
          <p:spPr>
            <a:xfrm rot="5400000" flipH="1">
              <a:off x="2603736" y="3622322"/>
              <a:ext cx="1236189" cy="478173"/>
            </a:xfrm>
            <a:prstGeom prst="curved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1" name="Arrow: Curved Down 170">
              <a:extLst>
                <a:ext uri="{FF2B5EF4-FFF2-40B4-BE49-F238E27FC236}">
                  <a16:creationId xmlns:a16="http://schemas.microsoft.com/office/drawing/2014/main" id="{D466C69D-2E5F-9B94-19D4-96EC03A07987}"/>
                </a:ext>
              </a:extLst>
            </p:cNvPr>
            <p:cNvSpPr/>
            <p:nvPr/>
          </p:nvSpPr>
          <p:spPr>
            <a:xfrm>
              <a:off x="4615112" y="1754358"/>
              <a:ext cx="1472326" cy="485444"/>
            </a:xfrm>
            <a:prstGeom prst="curvedDown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172" name="Arrow: Right 171">
              <a:extLst>
                <a:ext uri="{FF2B5EF4-FFF2-40B4-BE49-F238E27FC236}">
                  <a16:creationId xmlns:a16="http://schemas.microsoft.com/office/drawing/2014/main" id="{400FCA2C-BB8D-BCE2-6586-E3480F9F7326}"/>
                </a:ext>
              </a:extLst>
            </p:cNvPr>
            <p:cNvSpPr/>
            <p:nvPr/>
          </p:nvSpPr>
          <p:spPr>
            <a:xfrm rot="5400000">
              <a:off x="8539065" y="3712360"/>
              <a:ext cx="927391" cy="225740"/>
            </a:xfrm>
            <a:prstGeom prst="rightArrow">
              <a:avLst/>
            </a:prstGeom>
            <a:solidFill>
              <a:srgbClr val="0070C0"/>
            </a:solidFill>
            <a:ln>
              <a:solidFill>
                <a:schemeClr val="accent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73" name="Graphic 172" descr="Newspaper">
              <a:extLst>
                <a:ext uri="{FF2B5EF4-FFF2-40B4-BE49-F238E27FC236}">
                  <a16:creationId xmlns:a16="http://schemas.microsoft.com/office/drawing/2014/main" id="{CA36B303-9A6B-206A-A413-36D2AAC20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8572835" y="4277533"/>
              <a:ext cx="868074" cy="868074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DC3618F-B63D-7919-3F3D-0D5EBB8C4B7B}"/>
                </a:ext>
              </a:extLst>
            </p:cNvPr>
            <p:cNvSpPr txBox="1"/>
            <p:nvPr/>
          </p:nvSpPr>
          <p:spPr>
            <a:xfrm>
              <a:off x="8051151" y="5019599"/>
              <a:ext cx="19114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Bounding Box information (Time dependent)</a:t>
              </a:r>
              <a:endParaRPr lang="en-IN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2083F28E-E0DE-50CD-CB6C-4D3528ED9771}"/>
                </a:ext>
              </a:extLst>
            </p:cNvPr>
            <p:cNvSpPr/>
            <p:nvPr/>
          </p:nvSpPr>
          <p:spPr>
            <a:xfrm>
              <a:off x="5147493" y="1914831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1</a:t>
              </a:r>
              <a:endParaRPr lang="en-IN" dirty="0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2946610-E872-7AB6-60C4-21D6216B17B7}"/>
                </a:ext>
              </a:extLst>
            </p:cNvPr>
            <p:cNvSpPr/>
            <p:nvPr/>
          </p:nvSpPr>
          <p:spPr>
            <a:xfrm>
              <a:off x="7076081" y="3983903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2</a:t>
              </a:r>
              <a:endParaRPr lang="en-IN" dirty="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EE756DAD-552D-9E9D-589E-B9A20332648C}"/>
                </a:ext>
              </a:extLst>
            </p:cNvPr>
            <p:cNvSpPr/>
            <p:nvPr/>
          </p:nvSpPr>
          <p:spPr>
            <a:xfrm>
              <a:off x="5351275" y="5590293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3</a:t>
              </a:r>
              <a:endParaRPr lang="en-IN" dirty="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237DC2CD-E632-E7E8-36CD-840952C8C18D}"/>
                </a:ext>
              </a:extLst>
            </p:cNvPr>
            <p:cNvSpPr/>
            <p:nvPr/>
          </p:nvSpPr>
          <p:spPr>
            <a:xfrm>
              <a:off x="3145571" y="3795081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4</a:t>
              </a:r>
              <a:endParaRPr lang="en-IN" dirty="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DDE08565-F3DD-3C1B-7E8E-10C162126CA0}"/>
                </a:ext>
              </a:extLst>
            </p:cNvPr>
            <p:cNvSpPr/>
            <p:nvPr/>
          </p:nvSpPr>
          <p:spPr>
            <a:xfrm>
              <a:off x="7650836" y="2335156"/>
              <a:ext cx="273378" cy="271806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5</a:t>
              </a:r>
              <a:endParaRPr lang="en-IN" dirty="0"/>
            </a:p>
          </p:txBody>
        </p:sp>
      </p:grp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1BD5E07A-909A-2B19-E62C-902DA334BD2A}"/>
              </a:ext>
            </a:extLst>
          </p:cNvPr>
          <p:cNvSpPr/>
          <p:nvPr/>
        </p:nvSpPr>
        <p:spPr>
          <a:xfrm>
            <a:off x="490856" y="1369268"/>
            <a:ext cx="3988428" cy="4704537"/>
          </a:xfrm>
          <a:prstGeom prst="roundRect">
            <a:avLst/>
          </a:prstGeom>
          <a:solidFill>
            <a:srgbClr val="F7AB7D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2060"/>
                </a:solidFill>
                <a:latin typeface="Aptos Narrow" panose="020B0004020202020204" pitchFamily="34" charset="0"/>
              </a:rPr>
              <a:t>Note:</a:t>
            </a:r>
          </a:p>
          <a:p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</a:rPr>
              <a:t>In iterative training of labelled-</a:t>
            </a:r>
            <a:r>
              <a:rPr lang="en-US" sz="2400" dirty="0" err="1">
                <a:solidFill>
                  <a:schemeClr val="tx1"/>
                </a:solidFill>
                <a:latin typeface="Aptos Narrow" panose="020B0004020202020204" pitchFamily="34" charset="0"/>
              </a:rPr>
              <a:t>unlabelled</a:t>
            </a:r>
            <a:r>
              <a:rPr lang="en-US" sz="2400" dirty="0">
                <a:solidFill>
                  <a:schemeClr val="tx1"/>
                </a:solidFill>
                <a:latin typeface="Aptos Narrow" panose="020B0004020202020204" pitchFamily="34" charset="0"/>
              </a:rPr>
              <a:t> data, The CNN model is validated on labelled data!</a:t>
            </a:r>
          </a:p>
          <a:p>
            <a:endParaRPr lang="en-US" sz="2400" i="1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F6AC5E5-93B2-5499-C294-4AB818C58732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9514630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8FAF4B-F106-E276-E16E-EBE95403A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681E3F-79AC-9B9A-32AB-398734A32860}"/>
              </a:ext>
            </a:extLst>
          </p:cNvPr>
          <p:cNvSpPr/>
          <p:nvPr/>
        </p:nvSpPr>
        <p:spPr>
          <a:xfrm>
            <a:off x="-1" y="0"/>
            <a:ext cx="6095999" cy="2718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latin typeface="Aptos Narrow" panose="020B0004020202020204" pitchFamily="34" charset="0"/>
              </a:rPr>
              <a:t>CAMZ	 	Slide No. </a:t>
            </a:r>
            <a:fld id="{6EBD6396-06D2-470C-8A05-9E5A031C309E}" type="slidenum">
              <a:rPr lang="en-US" sz="1100" smtClean="0">
                <a:latin typeface="Aptos Narrow" panose="020B0004020202020204" pitchFamily="34" charset="0"/>
              </a:rPr>
              <a:t>9</a:t>
            </a:fld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7D4587-D4D1-5A65-D838-23115DBF7D2A}"/>
              </a:ext>
            </a:extLst>
          </p:cNvPr>
          <p:cNvSpPr/>
          <p:nvPr/>
        </p:nvSpPr>
        <p:spPr>
          <a:xfrm>
            <a:off x="6096000" y="0"/>
            <a:ext cx="6096000" cy="27180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Contents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196F58-5975-35D1-A23C-E740E0E78B54}"/>
              </a:ext>
            </a:extLst>
          </p:cNvPr>
          <p:cNvSpPr/>
          <p:nvPr/>
        </p:nvSpPr>
        <p:spPr>
          <a:xfrm>
            <a:off x="0" y="271806"/>
            <a:ext cx="12192000" cy="75571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  <a:latin typeface="Aptos Narrow" panose="020B0004020202020204" pitchFamily="34" charset="0"/>
              </a:rPr>
              <a:t>Table of Contents</a:t>
            </a:r>
            <a:endParaRPr lang="en-IN" sz="40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A1A8E-EBD6-8BE0-79B3-94325606C0D5}"/>
              </a:ext>
            </a:extLst>
          </p:cNvPr>
          <p:cNvSpPr txBox="1"/>
          <p:nvPr/>
        </p:nvSpPr>
        <p:spPr>
          <a:xfrm>
            <a:off x="433632" y="1442301"/>
            <a:ext cx="11758367" cy="258532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Background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Overview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60000"/>
                    <a:lumOff val="40000"/>
                  </a:schemeClr>
                </a:solidFill>
                <a:latin typeface="Aptos Narrow" panose="020B0004020202020204" pitchFamily="34" charset="0"/>
              </a:rPr>
              <a:t>STAGE-I : Detection</a:t>
            </a:r>
            <a:endParaRPr lang="en-IN" sz="2400" dirty="0">
              <a:solidFill>
                <a:schemeClr val="accent1">
                  <a:lumMod val="50000"/>
                </a:schemeClr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2400" dirty="0">
                <a:solidFill>
                  <a:schemeClr val="accent1">
                    <a:lumMod val="50000"/>
                  </a:schemeClr>
                </a:solidFill>
                <a:latin typeface="Aptos Narrow" panose="020B0004020202020204" pitchFamily="34" charset="0"/>
              </a:rPr>
              <a:t>STAGE-II : Classification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endParaRPr lang="en-IN" sz="2400" dirty="0">
              <a:solidFill>
                <a:srgbClr val="002060"/>
              </a:solidFill>
              <a:latin typeface="Aptos Narrow" panose="020B00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151052-C36B-9924-7276-E2CD64FE1AB7}"/>
              </a:ext>
            </a:extLst>
          </p:cNvPr>
          <p:cNvSpPr/>
          <p:nvPr/>
        </p:nvSpPr>
        <p:spPr>
          <a:xfrm>
            <a:off x="0" y="6600335"/>
            <a:ext cx="4326903" cy="25766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2060"/>
                </a:solidFill>
                <a:latin typeface="Aptos Narrow" panose="020B0004020202020204" pitchFamily="34" charset="0"/>
              </a:rPr>
              <a:t>Deep Intelligence Learning Lab, IISER TVM</a:t>
            </a:r>
            <a:endParaRPr lang="en-IN" sz="1200" dirty="0">
              <a:solidFill>
                <a:srgbClr val="002060"/>
              </a:solidFill>
              <a:latin typeface="Aptos Narrow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0427E-B22F-878D-776B-0D79CB632DF4}"/>
              </a:ext>
            </a:extLst>
          </p:cNvPr>
          <p:cNvSpPr/>
          <p:nvPr/>
        </p:nvSpPr>
        <p:spPr>
          <a:xfrm>
            <a:off x="7865096" y="6600334"/>
            <a:ext cx="4326903" cy="274906"/>
          </a:xfrm>
          <a:prstGeom prst="rect">
            <a:avLst/>
          </a:prstGeom>
          <a:solidFill>
            <a:srgbClr val="EFB10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dirty="0">
              <a:latin typeface="Aptos Narrow" panose="020B00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2A580-784B-F0F9-D152-5E9F3489DBD7}"/>
              </a:ext>
            </a:extLst>
          </p:cNvPr>
          <p:cNvSpPr/>
          <p:nvPr/>
        </p:nvSpPr>
        <p:spPr>
          <a:xfrm>
            <a:off x="4326903" y="6600334"/>
            <a:ext cx="3538193" cy="257666"/>
          </a:xfrm>
          <a:prstGeom prst="rect">
            <a:avLst/>
          </a:prstGeom>
          <a:solidFill>
            <a:srgbClr val="FCBB0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Aptos Narrow" panose="020B0004020202020204" pitchFamily="34" charset="0"/>
              </a:rPr>
              <a:t>Table of Contents</a:t>
            </a:r>
            <a:endParaRPr lang="en-IN" sz="1200" dirty="0">
              <a:solidFill>
                <a:schemeClr val="tx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05101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625</Words>
  <Application>Microsoft Office PowerPoint</Application>
  <PresentationFormat>Widescreen</PresentationFormat>
  <Paragraphs>164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 Narrow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HIMALA PRAHARSHA</dc:creator>
  <cp:lastModifiedBy>HIMALA PRAHARSHA</cp:lastModifiedBy>
  <cp:revision>100</cp:revision>
  <dcterms:created xsi:type="dcterms:W3CDTF">2024-12-05T05:38:42Z</dcterms:created>
  <dcterms:modified xsi:type="dcterms:W3CDTF">2025-01-07T11:03:01Z</dcterms:modified>
</cp:coreProperties>
</file>