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8" r:id="rId4"/>
    <p:sldId id="259" r:id="rId5"/>
    <p:sldId id="260" r:id="rId6"/>
    <p:sldId id="364" r:id="rId7"/>
    <p:sldId id="261" r:id="rId8"/>
    <p:sldId id="262" r:id="rId9"/>
    <p:sldId id="268" r:id="rId10"/>
    <p:sldId id="353" r:id="rId11"/>
    <p:sldId id="266" r:id="rId13"/>
    <p:sldId id="276" r:id="rId14"/>
    <p:sldId id="408" r:id="rId15"/>
    <p:sldId id="372" r:id="rId16"/>
    <p:sldId id="367" r:id="rId17"/>
    <p:sldId id="275" r:id="rId18"/>
    <p:sldId id="403" r:id="rId19"/>
    <p:sldId id="409" r:id="rId20"/>
    <p:sldId id="374" r:id="rId21"/>
    <p:sldId id="402" r:id="rId22"/>
    <p:sldId id="401" r:id="rId23"/>
    <p:sldId id="404" r:id="rId24"/>
    <p:sldId id="410" r:id="rId25"/>
    <p:sldId id="411" r:id="rId26"/>
    <p:sldId id="414" r:id="rId27"/>
    <p:sldId id="413" r:id="rId28"/>
    <p:sldId id="412" r:id="rId29"/>
    <p:sldId id="415" r:id="rId30"/>
    <p:sldId id="416" r:id="rId31"/>
    <p:sldId id="417" r:id="rId32"/>
    <p:sldId id="419" r:id="rId33"/>
    <p:sldId id="420" r:id="rId34"/>
    <p:sldId id="418" r:id="rId35"/>
    <p:sldId id="360" r:id="rId36"/>
    <p:sldId id="421" r:id="rId37"/>
    <p:sldId id="422" r:id="rId38"/>
    <p:sldId id="423" r:id="rId39"/>
    <p:sldId id="424" r:id="rId40"/>
    <p:sldId id="425" r:id="rId41"/>
    <p:sldId id="426" r:id="rId42"/>
    <p:sldId id="427" r:id="rId43"/>
    <p:sldId id="428" r:id="rId44"/>
    <p:sldId id="355" r:id="rId45"/>
    <p:sldId id="356" r:id="rId46"/>
    <p:sldId id="357"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88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8" autoAdjust="0"/>
    <p:restoredTop sz="94660"/>
  </p:normalViewPr>
  <p:slideViewPr>
    <p:cSldViewPr snapToGrid="0">
      <p:cViewPr varScale="1">
        <p:scale>
          <a:sx n="78" d="100"/>
          <a:sy n="78" d="100"/>
        </p:scale>
        <p:origin x="65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585211-F2E0-4322-8632-27D6019DB83E}" type="datetimeFigureOut">
              <a:rPr lang="en-IN" smtClean="0"/>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2A3BE9-5A4F-4FA3-8CA2-6A57903E44E2}" type="slidenum">
              <a:rPr lang="en-IN" smtClean="0"/>
            </a:fld>
            <a:endParaRPr lang="en-IN"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52A3BE9-5A4F-4FA3-8CA2-6A57903E44E2}" type="slidenum">
              <a:rPr lang="en-IN" smtClean="0"/>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E4E0CEAB-684C-4A8A-A628-6723E643FFE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4E0CEAB-684C-4A8A-A628-6723E643FFE6}" type="datetimeFigureOut">
              <a:rPr lang="en-IN" smtClean="0"/>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E4E0CEAB-684C-4A8A-A628-6723E643FFE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E4E0CEAB-684C-4A8A-A628-6723E643FFE6}" type="datetimeFigureOut">
              <a:rPr lang="en-IN" smtClean="0"/>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4E0CEAB-684C-4A8A-A628-6723E643FFE6}" type="datetimeFigureOut">
              <a:rPr lang="en-IN" smtClean="0"/>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0CEAB-684C-4A8A-A628-6723E643FFE6}" type="datetimeFigureOut">
              <a:rPr lang="en-IN" smtClean="0"/>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E0CEAB-684C-4A8A-A628-6723E643FFE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E4E0CEAB-684C-4A8A-A628-6723E643FFE6}" type="datetimeFigureOut">
              <a:rPr lang="en-IN" smtClean="0"/>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DF72F80-401A-4CAD-89AF-FEA0474394C3}" type="slidenum">
              <a:rPr lang="en-IN" smtClean="0"/>
            </a:fld>
            <a:endParaRPr lang="en-IN"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E0CEAB-684C-4A8A-A628-6723E643FFE6}" type="datetimeFigureOut">
              <a:rPr lang="en-IN" smtClean="0"/>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F72F80-401A-4CAD-89AF-FEA0474394C3}"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hyperlink" Target="http://www.brecw.ac.i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7.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Google Shape;54;p1"/>
          <p:cNvSpPr txBox="1">
            <a:spLocks noChangeArrowheads="1"/>
          </p:cNvSpPr>
          <p:nvPr/>
        </p:nvSpPr>
        <p:spPr bwMode="auto">
          <a:xfrm>
            <a:off x="177800" y="136525"/>
            <a:ext cx="11806238"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lnSpc>
                <a:spcPct val="90000"/>
              </a:lnSpc>
              <a:spcBef>
                <a:spcPts val="1000"/>
              </a:spcBef>
              <a:buFont typeface="Arial" panose="020B0604020202020204" pitchFamily="34" charset="0"/>
              <a:buChar char="•"/>
              <a:tabLst>
                <a:tab pos="182245" algn="l"/>
                <a:tab pos="447675"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82245" algn="l"/>
                <a:tab pos="447675"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82245" algn="l"/>
                <a:tab pos="447675"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82245" algn="l"/>
                <a:tab pos="447675"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82245" algn="l"/>
                <a:tab pos="447675"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82245" algn="l"/>
                <a:tab pos="447675" algn="l"/>
              </a:tabLst>
              <a:defRPr>
                <a:solidFill>
                  <a:schemeClr val="tx1"/>
                </a:solidFill>
                <a:latin typeface="Calibri" panose="020F0502020204030204" pitchFamily="34" charset="0"/>
              </a:defRPr>
            </a:lvl9pPr>
          </a:lstStyle>
          <a:p>
            <a:pPr algn="ctr" eaLnBrk="1" hangingPunct="1">
              <a:lnSpc>
                <a:spcPct val="100000"/>
              </a:lnSpc>
              <a:spcBef>
                <a:spcPct val="0"/>
              </a:spcBef>
              <a:spcAft>
                <a:spcPts val="1000"/>
              </a:spcAft>
              <a:buSzPts val="1100"/>
              <a:buFontTx/>
              <a:buNone/>
            </a:pPr>
            <a:r>
              <a:rPr lang="en-US" altLang="en-US" sz="3600" b="1" dirty="0">
                <a:solidFill>
                  <a:srgbClr val="00B050"/>
                </a:solidFill>
                <a:latin typeface="Arial" panose="020B0604020202020204" pitchFamily="34" charset="0"/>
                <a:cs typeface="Arial" panose="020B0604020202020204" pitchFamily="34" charset="0"/>
              </a:rPr>
              <a:t>     </a:t>
            </a:r>
            <a:r>
              <a:rPr lang="en-US" altLang="en-US" sz="3200" b="1" dirty="0">
                <a:solidFill>
                  <a:srgbClr val="002060"/>
                </a:solidFill>
                <a:latin typeface="Arial" panose="020B0604020202020204" pitchFamily="34" charset="0"/>
                <a:cs typeface="Arial" panose="020B0604020202020204" pitchFamily="34" charset="0"/>
              </a:rPr>
              <a:t>Bhoj Reddy Engineering College for Women</a:t>
            </a:r>
            <a:r>
              <a:rPr lang="en-US" altLang="en-US" sz="3200" b="1" dirty="0">
                <a:solidFill>
                  <a:srgbClr val="7030A0"/>
                </a:solidFill>
                <a:latin typeface="Arial" panose="020B0604020202020204" pitchFamily="34" charset="0"/>
                <a:cs typeface="Arial" panose="020B0604020202020204" pitchFamily="34" charset="0"/>
              </a:rPr>
              <a:t> </a:t>
            </a:r>
            <a:endParaRPr lang="en-US" altLang="en-US" sz="3200" b="1" dirty="0">
              <a:solidFill>
                <a:srgbClr val="7030A0"/>
              </a:solidFill>
              <a:latin typeface="Arial" panose="020B0604020202020204" pitchFamily="34" charset="0"/>
              <a:cs typeface="Arial" panose="020B0604020202020204" pitchFamily="34" charset="0"/>
            </a:endParaRPr>
          </a:p>
          <a:p>
            <a:pPr algn="ctr" eaLnBrk="1" hangingPunct="1">
              <a:lnSpc>
                <a:spcPct val="100000"/>
              </a:lnSpc>
              <a:spcBef>
                <a:spcPct val="0"/>
              </a:spcBef>
              <a:spcAft>
                <a:spcPts val="1000"/>
              </a:spcAft>
              <a:buSzPts val="1100"/>
              <a:buFontTx/>
              <a:buNone/>
            </a:pPr>
            <a:r>
              <a:rPr lang="en-US" altLang="en-US" sz="1800" b="1" dirty="0">
                <a:solidFill>
                  <a:srgbClr val="7030A0"/>
                </a:solidFill>
                <a:cs typeface="Times New Roman" panose="02020603050405020304" pitchFamily="18" charset="0"/>
              </a:rPr>
              <a:t> 	 </a:t>
            </a:r>
            <a:r>
              <a:rPr lang="en-US" altLang="en-US" sz="1200" b="1" dirty="0">
                <a:solidFill>
                  <a:srgbClr val="000000"/>
                </a:solidFill>
                <a:latin typeface="Arial" panose="020B0604020202020204" pitchFamily="34" charset="0"/>
                <a:cs typeface="Arial" panose="020B0604020202020204" pitchFamily="34" charset="0"/>
              </a:rPr>
              <a:t>(Sponsored by Sangam Laxmibai Vidyapeet, Accredited by NAAC with A grade Approved by AICTE and Affiliated to JNTUH)</a:t>
            </a:r>
            <a:br>
              <a:rPr lang="en-US" altLang="en-US" sz="1200" b="1" dirty="0">
                <a:solidFill>
                  <a:srgbClr val="000000"/>
                </a:solidFill>
                <a:latin typeface="Arial" panose="020B0604020202020204" pitchFamily="34" charset="0"/>
                <a:cs typeface="Arial" panose="020B0604020202020204" pitchFamily="34" charset="0"/>
              </a:rPr>
            </a:br>
            <a:r>
              <a:rPr lang="en-US" altLang="en-US" sz="1200" b="1" dirty="0">
                <a:solidFill>
                  <a:srgbClr val="000000"/>
                </a:solidFill>
                <a:latin typeface="Arial" panose="020B0604020202020204" pitchFamily="34" charset="0"/>
                <a:cs typeface="Arial" panose="020B0604020202020204" pitchFamily="34" charset="0"/>
              </a:rPr>
              <a:t>	 </a:t>
            </a:r>
            <a:r>
              <a:rPr lang="en-US" altLang="en-US" sz="1200" dirty="0">
                <a:solidFill>
                  <a:srgbClr val="000000"/>
                </a:solidFill>
                <a:latin typeface="Arial" panose="020B0604020202020204" pitchFamily="34" charset="0"/>
                <a:cs typeface="Arial" panose="020B0604020202020204" pitchFamily="34" charset="0"/>
              </a:rPr>
              <a:t>Vinaynagar, IS Sadan Crossroads, Saidabad, Hyderabad – 500 059, Telangana. </a:t>
            </a:r>
            <a:r>
              <a:rPr lang="en-US" altLang="en-US" sz="1200" dirty="0">
                <a:solidFill>
                  <a:srgbClr val="000000"/>
                </a:solidFill>
                <a:latin typeface="Arial" panose="020B0604020202020204" pitchFamily="34" charset="0"/>
                <a:cs typeface="Arial" panose="020B0604020202020204" pitchFamily="34" charset="0"/>
                <a:hlinkClick r:id="rId1"/>
              </a:rPr>
              <a:t>www.brecw.ac.in</a:t>
            </a:r>
            <a:endParaRPr lang="en-US" altLang="en-US" sz="1200" dirty="0">
              <a:solidFill>
                <a:srgbClr val="000000"/>
              </a:solidFill>
              <a:latin typeface="Arial" panose="020B0604020202020204" pitchFamily="34" charset="0"/>
              <a:cs typeface="Arial" panose="020B0604020202020204" pitchFamily="34" charset="0"/>
            </a:endParaRPr>
          </a:p>
          <a:p>
            <a:pPr algn="ctr" eaLnBrk="1" hangingPunct="1">
              <a:lnSpc>
                <a:spcPct val="100000"/>
              </a:lnSpc>
              <a:spcBef>
                <a:spcPct val="0"/>
              </a:spcBef>
              <a:buFontTx/>
              <a:buNone/>
            </a:pPr>
            <a:r>
              <a:rPr lang="en-US" altLang="en-US" sz="3200" b="1" dirty="0">
                <a:solidFill>
                  <a:srgbClr val="000000"/>
                </a:solidFill>
                <a:latin typeface="Arial" panose="020B0604020202020204" pitchFamily="34" charset="0"/>
                <a:cs typeface="Arial" panose="020B0604020202020204" pitchFamily="34" charset="0"/>
              </a:rPr>
              <a:t>Department of Computer Science and Engineering</a:t>
            </a:r>
            <a:endParaRPr lang="en-US" altLang="en-US" sz="3200" b="1" dirty="0">
              <a:solidFill>
                <a:srgbClr val="000000"/>
              </a:solidFill>
              <a:latin typeface="Arial" panose="020B0604020202020204" pitchFamily="34" charset="0"/>
              <a:cs typeface="Arial" panose="020B0604020202020204" pitchFamily="34" charset="0"/>
            </a:endParaRPr>
          </a:p>
          <a:p>
            <a:pPr algn="ctr" eaLnBrk="1" hangingPunct="1">
              <a:lnSpc>
                <a:spcPct val="100000"/>
              </a:lnSpc>
              <a:spcBef>
                <a:spcPct val="0"/>
              </a:spcBef>
              <a:buFontTx/>
              <a:buNone/>
            </a:pPr>
            <a:r>
              <a:rPr lang="en-US" altLang="en-US" sz="2400" dirty="0">
                <a:solidFill>
                  <a:srgbClr val="000000"/>
                </a:solidFill>
                <a:latin typeface="Arial" panose="020B0604020202020204" pitchFamily="34" charset="0"/>
                <a:cs typeface="Arial" panose="020B0604020202020204" pitchFamily="34" charset="0"/>
              </a:rPr>
              <a:t>Mini Project </a:t>
            </a:r>
            <a:r>
              <a:rPr lang="en-IN" altLang="en-US" sz="2400" dirty="0">
                <a:solidFill>
                  <a:srgbClr val="000000"/>
                </a:solidFill>
                <a:latin typeface="Arial" panose="020B0604020202020204" pitchFamily="34" charset="0"/>
                <a:cs typeface="Arial" panose="020B0604020202020204" pitchFamily="34" charset="0"/>
              </a:rPr>
              <a:t>Design</a:t>
            </a:r>
            <a:r>
              <a:rPr lang="en-US" altLang="en-US" sz="2400" dirty="0">
                <a:solidFill>
                  <a:srgbClr val="000000"/>
                </a:solidFill>
                <a:latin typeface="Arial" panose="020B0604020202020204" pitchFamily="34" charset="0"/>
                <a:cs typeface="Arial" panose="020B0604020202020204" pitchFamily="34" charset="0"/>
              </a:rPr>
              <a:t> Seminar on</a:t>
            </a:r>
            <a:r>
              <a:rPr lang="en-US" altLang="en-US" sz="2000" b="1" dirty="0">
                <a:solidFill>
                  <a:srgbClr val="000000"/>
                </a:solidFill>
                <a:latin typeface="Times New Roman" panose="02020603050405020304" pitchFamily="18" charset="0"/>
                <a:cs typeface="Times New Roman" panose="02020603050405020304" pitchFamily="18" charset="0"/>
              </a:rPr>
              <a:t>        </a:t>
            </a:r>
            <a:endParaRPr lang="en-US" altLang="en-US" sz="2000" b="1" dirty="0">
              <a:solidFill>
                <a:srgbClr val="000000"/>
              </a:solidFill>
              <a:latin typeface="Times New Roman" panose="02020603050405020304" pitchFamily="18" charset="0"/>
              <a:cs typeface="Times New Roman" panose="02020603050405020304" pitchFamily="18" charset="0"/>
            </a:endParaRPr>
          </a:p>
          <a:p>
            <a:pPr algn="ctr" eaLnBrk="1" hangingPunct="1">
              <a:lnSpc>
                <a:spcPct val="100000"/>
              </a:lnSpc>
              <a:spcBef>
                <a:spcPct val="0"/>
              </a:spcBef>
              <a:spcAft>
                <a:spcPts val="1000"/>
              </a:spcAft>
              <a:buSzPts val="1100"/>
              <a:buFontTx/>
              <a:buNone/>
            </a:pPr>
            <a:r>
              <a:rPr lang="en-US" altLang="en-US" sz="2400" b="1" dirty="0">
                <a:solidFill>
                  <a:srgbClr val="7030A0"/>
                </a:solidFill>
                <a:latin typeface="Arial" panose="020B0604020202020204" pitchFamily="34" charset="0"/>
                <a:cs typeface="Arial" panose="020B0604020202020204" pitchFamily="34" charset="0"/>
                <a:sym typeface="Times New Roman" panose="02020603050405020304" pitchFamily="18" charset="0"/>
              </a:rPr>
              <a:t>Dialect</a:t>
            </a:r>
            <a:r>
              <a:rPr lang="en-IN" altLang="en-US" sz="2400" b="1" dirty="0">
                <a:solidFill>
                  <a:srgbClr val="7030A0"/>
                </a:solidFill>
                <a:latin typeface="Arial" panose="020B0604020202020204" pitchFamily="34" charset="0"/>
                <a:cs typeface="Arial" panose="020B0604020202020204" pitchFamily="34" charset="0"/>
                <a:sym typeface="Times New Roman" panose="02020603050405020304" pitchFamily="18" charset="0"/>
              </a:rPr>
              <a:t>AI</a:t>
            </a:r>
            <a:endParaRPr lang="en-IN" altLang="en-US" sz="2400" b="1" dirty="0">
              <a:solidFill>
                <a:srgbClr val="7030A0"/>
              </a:solidFill>
              <a:latin typeface="Arial" panose="020B0604020202020204" pitchFamily="34" charset="0"/>
              <a:cs typeface="Arial" panose="020B0604020202020204" pitchFamily="34" charset="0"/>
              <a:sym typeface="Times New Roman" panose="02020603050405020304" pitchFamily="18" charset="0"/>
            </a:endParaRPr>
          </a:p>
          <a:p>
            <a:pPr algn="ctr" eaLnBrk="1" hangingPunct="1">
              <a:lnSpc>
                <a:spcPct val="100000"/>
              </a:lnSpc>
              <a:spcBef>
                <a:spcPct val="0"/>
              </a:spcBef>
              <a:spcAft>
                <a:spcPts val="1000"/>
              </a:spcAft>
              <a:buSzPts val="1100"/>
              <a:buFontTx/>
              <a:buNone/>
            </a:pPr>
            <a:r>
              <a:rPr lang="en-US" altLang="en-US" sz="1800" b="1" dirty="0">
                <a:solidFill>
                  <a:srgbClr val="7030A0"/>
                </a:solidFill>
                <a:latin typeface="Arial" panose="020B0604020202020204" pitchFamily="34" charset="0"/>
                <a:cs typeface="Arial" panose="020B0604020202020204" pitchFamily="34" charset="0"/>
                <a:sym typeface="Times New Roman" panose="02020603050405020304" pitchFamily="18" charset="0"/>
              </a:rPr>
              <a:t>Bridging Telugu Dialects to Global Understanding.</a:t>
            </a:r>
            <a:endParaRPr lang="en-US" altLang="en-US" sz="1800" b="1" dirty="0">
              <a:solidFill>
                <a:srgbClr val="7030A0"/>
              </a:solidFill>
              <a:latin typeface="Arial" panose="020B0604020202020204" pitchFamily="34" charset="0"/>
              <a:cs typeface="Arial" panose="020B0604020202020204" pitchFamily="34" charset="0"/>
              <a:sym typeface="Times New Roman" panose="02020603050405020304" pitchFamily="18" charset="0"/>
            </a:endParaRPr>
          </a:p>
        </p:txBody>
      </p:sp>
      <p:pic>
        <p:nvPicPr>
          <p:cNvPr id="3075" name="Picture 4" descr="logo"/>
          <p:cNvPicPr/>
          <p:nvPr/>
        </p:nvPicPr>
        <p:blipFill>
          <a:blip r:embed="rId2">
            <a:extLst>
              <a:ext uri="{28A0092B-C50C-407E-A947-70E740481C1C}">
                <a14:useLocalDpi xmlns:a14="http://schemas.microsoft.com/office/drawing/2010/main" val="0"/>
              </a:ext>
            </a:extLst>
          </a:blip>
          <a:srcRect r="76085"/>
          <a:stretch>
            <a:fillRect/>
          </a:stretch>
        </p:blipFill>
        <p:spPr bwMode="auto">
          <a:xfrm>
            <a:off x="207963" y="136525"/>
            <a:ext cx="120015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8587" name="Content Placeholder 2"/>
          <p:cNvSpPr>
            <a:spLocks noGrp="1"/>
          </p:cNvSpPr>
          <p:nvPr>
            <p:ph idx="1"/>
          </p:nvPr>
        </p:nvSpPr>
        <p:spPr>
          <a:xfrm>
            <a:off x="350838" y="3074988"/>
            <a:ext cx="11460162" cy="3557587"/>
          </a:xfrm>
        </p:spPr>
        <p:txBody>
          <a:bodyPr rtlCol="0">
            <a:normAutofit fontScale="25000" lnSpcReduction="20000"/>
          </a:bodyPr>
          <a:lstStyle/>
          <a:p>
            <a:pPr marL="0" indent="0" algn="just">
              <a:lnSpc>
                <a:spcPct val="120000"/>
              </a:lnSpc>
              <a:buNone/>
            </a:pPr>
            <a:r>
              <a:rPr lang="en-US" sz="6400" b="1" dirty="0">
                <a:latin typeface="Arial" panose="020B0604020202020204"/>
                <a:cs typeface="Arial" panose="020B0604020202020204"/>
              </a:rPr>
              <a:t>Internal Guide</a:t>
            </a:r>
            <a:r>
              <a:rPr lang="en-US" sz="7200" b="1" dirty="0">
                <a:latin typeface="Arial" panose="020B0604020202020204"/>
                <a:cs typeface="Arial" panose="020B0604020202020204"/>
              </a:rPr>
              <a:t>: </a:t>
            </a:r>
            <a:r>
              <a:rPr lang="en-US" sz="6400" b="1" dirty="0">
                <a:latin typeface="Arial" panose="020B0604020202020204"/>
                <a:cs typeface="Arial" panose="020B0604020202020204"/>
              </a:rPr>
              <a:t>M Vinod</a:t>
            </a:r>
            <a:r>
              <a:rPr lang="en-US" sz="6400" dirty="0">
                <a:latin typeface="Arial" panose="020B0604020202020204"/>
                <a:cs typeface="Arial" panose="020B0604020202020204"/>
              </a:rPr>
              <a:t>	                                                           </a:t>
            </a:r>
            <a:r>
              <a:rPr lang="en-IN" sz="6400" dirty="0">
                <a:latin typeface="Arial" panose="020B0604020202020204"/>
                <a:cs typeface="Arial" panose="020B0604020202020204"/>
              </a:rPr>
              <a:t>                   </a:t>
            </a:r>
            <a:r>
              <a:rPr lang="en-US" sz="6400" dirty="0">
                <a:latin typeface="Arial" panose="020B0604020202020204"/>
                <a:cs typeface="Arial" panose="020B0604020202020204"/>
              </a:rPr>
              <a:t>                                   </a:t>
            </a:r>
            <a:r>
              <a:rPr lang="en-US" sz="6400" b="1" dirty="0">
                <a:latin typeface="Arial" panose="020B0604020202020204"/>
                <a:cs typeface="Arial" panose="020B0604020202020204"/>
              </a:rPr>
              <a:t>Date :</a:t>
            </a:r>
            <a:r>
              <a:rPr lang="en-US" sz="6400" dirty="0">
                <a:latin typeface="Arial" panose="020B0604020202020204"/>
                <a:cs typeface="Arial" panose="020B0604020202020204"/>
              </a:rPr>
              <a:t> </a:t>
            </a:r>
            <a:r>
              <a:rPr lang="en-IN" sz="6400" dirty="0">
                <a:latin typeface="Arial" panose="020B0604020202020204"/>
                <a:cs typeface="Arial" panose="020B0604020202020204"/>
              </a:rPr>
              <a:t>10 April 2025</a:t>
            </a:r>
            <a:endParaRPr lang="en-US" sz="6400" dirty="0">
              <a:latin typeface="Arial" panose="020B0604020202020204"/>
              <a:cs typeface="Arial" panose="020B0604020202020204"/>
            </a:endParaRPr>
          </a:p>
          <a:p>
            <a:pPr marL="0" indent="0">
              <a:lnSpc>
                <a:spcPct val="120000"/>
              </a:lnSpc>
              <a:buNone/>
            </a:pPr>
            <a:r>
              <a:rPr lang="en-US" sz="6400" dirty="0">
                <a:latin typeface="Arial" panose="020B0604020202020204" pitchFamily="34" charset="0"/>
                <a:cs typeface="Arial" panose="020B0604020202020204" pitchFamily="34" charset="0"/>
              </a:rPr>
              <a:t>       </a:t>
            </a:r>
            <a:r>
              <a:rPr lang="en-IN"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Associate Professor		                                                                               </a:t>
            </a:r>
            <a:r>
              <a:rPr lang="en-IN"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Batch</a:t>
            </a:r>
            <a:r>
              <a:rPr lang="en-IN" sz="6400" b="1"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No</a:t>
            </a:r>
            <a:r>
              <a:rPr lang="en-IN" sz="6400" b="1"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a:t>
            </a:r>
            <a:r>
              <a:rPr lang="en-IN" sz="6400" b="1"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2</a:t>
            </a:r>
            <a:r>
              <a:rPr lang="en-IN" sz="6400" dirty="0">
                <a:latin typeface="Arial" panose="020B0604020202020204" pitchFamily="34" charset="0"/>
                <a:cs typeface="Arial" panose="020B0604020202020204" pitchFamily="34" charset="0"/>
              </a:rPr>
              <a:t>2</a:t>
            </a:r>
            <a:r>
              <a:rPr lang="en-US" sz="6400" dirty="0">
                <a:latin typeface="Arial" panose="020B0604020202020204" pitchFamily="34" charset="0"/>
                <a:cs typeface="Arial" panose="020B0604020202020204" pitchFamily="34" charset="0"/>
              </a:rPr>
              <a:t>MP</a:t>
            </a:r>
            <a:r>
              <a:rPr lang="en-IN" sz="6400" dirty="0">
                <a:latin typeface="Arial" panose="020B0604020202020204" pitchFamily="34" charset="0"/>
                <a:cs typeface="Arial" panose="020B0604020202020204" pitchFamily="34" charset="0"/>
              </a:rPr>
              <a:t>28</a:t>
            </a:r>
            <a:r>
              <a:rPr lang="en-US" sz="6400" dirty="0">
                <a:latin typeface="Arial" panose="020B0604020202020204" pitchFamily="34" charset="0"/>
                <a:cs typeface="Arial" panose="020B0604020202020204" pitchFamily="34" charset="0"/>
              </a:rPr>
              <a:t>	</a:t>
            </a:r>
            <a:endParaRPr lang="en-IN" sz="6400" dirty="0">
              <a:latin typeface="Arial" panose="020B0604020202020204" pitchFamily="34" charset="0"/>
              <a:cs typeface="Arial" panose="020B0604020202020204" pitchFamily="34" charset="0"/>
            </a:endParaRPr>
          </a:p>
          <a:p>
            <a:pPr marL="0" indent="0">
              <a:lnSpc>
                <a:spcPct val="120000"/>
              </a:lnSpc>
              <a:buNone/>
            </a:pPr>
            <a:r>
              <a:rPr lang="en-US" sz="6400" b="1" dirty="0">
                <a:latin typeface="Arial" panose="020B0604020202020204" pitchFamily="34" charset="0"/>
                <a:cs typeface="Arial" panose="020B0604020202020204" pitchFamily="34" charset="0"/>
              </a:rPr>
              <a:t>CSE-B Coordinator: K Shireesha</a:t>
            </a:r>
            <a:r>
              <a:rPr lang="en-US" sz="6400" dirty="0">
                <a:latin typeface="Arial" panose="020B0604020202020204" pitchFamily="34" charset="0"/>
                <a:cs typeface="Arial" panose="020B0604020202020204" pitchFamily="34" charset="0"/>
              </a:rPr>
              <a:t>		</a:t>
            </a:r>
            <a:r>
              <a:rPr lang="en-US" sz="6400" b="1" dirty="0">
                <a:latin typeface="Arial" panose="020B0604020202020204" pitchFamily="34" charset="0"/>
                <a:cs typeface="Arial" panose="020B0604020202020204" pitchFamily="34" charset="0"/>
              </a:rPr>
              <a:t>                                                </a:t>
            </a:r>
            <a:r>
              <a:rPr lang="en-IN" sz="6400" b="1" dirty="0">
                <a:latin typeface="Arial" panose="020B0604020202020204" pitchFamily="34" charset="0"/>
                <a:cs typeface="Arial" panose="020B0604020202020204" pitchFamily="34" charset="0"/>
              </a:rPr>
              <a:t>Kanathala Parnika               </a:t>
            </a:r>
            <a:r>
              <a:rPr lang="en-US" sz="6400" b="1" dirty="0">
                <a:latin typeface="Arial" panose="020B0604020202020204" pitchFamily="34" charset="0"/>
                <a:cs typeface="Arial" panose="020B0604020202020204" pitchFamily="34" charset="0"/>
              </a:rPr>
              <a:t>2</a:t>
            </a:r>
            <a:r>
              <a:rPr lang="en-IN" sz="6400" b="1" dirty="0">
                <a:latin typeface="Arial" panose="020B0604020202020204" pitchFamily="34" charset="0"/>
                <a:cs typeface="Arial" panose="020B0604020202020204" pitchFamily="34" charset="0"/>
              </a:rPr>
              <a:t>2</a:t>
            </a:r>
            <a:r>
              <a:rPr lang="en-US" sz="6400" b="1" dirty="0">
                <a:latin typeface="Arial" panose="020B0604020202020204" pitchFamily="34" charset="0"/>
                <a:cs typeface="Arial" panose="020B0604020202020204" pitchFamily="34" charset="0"/>
              </a:rPr>
              <a:t>321A05</a:t>
            </a:r>
            <a:r>
              <a:rPr lang="en-IN" sz="6400" b="1" dirty="0">
                <a:latin typeface="Arial" panose="020B0604020202020204" pitchFamily="34" charset="0"/>
                <a:cs typeface="Arial" panose="020B0604020202020204" pitchFamily="34" charset="0"/>
              </a:rPr>
              <a:t>66</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IN" sz="6400" b="1"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Associate Professor </a:t>
            </a:r>
            <a:r>
              <a:rPr lang="en-US" sz="6400" b="1" dirty="0">
                <a:latin typeface="Arial" panose="020B0604020202020204" pitchFamily="34" charset="0"/>
                <a:cs typeface="Arial" panose="020B0604020202020204" pitchFamily="34" charset="0"/>
              </a:rPr>
              <a:t>	                                               </a:t>
            </a:r>
            <a:r>
              <a:rPr lang="en-IN" sz="6400" b="1" dirty="0">
                <a:latin typeface="Arial" panose="020B0604020202020204" pitchFamily="34" charset="0"/>
                <a:cs typeface="Arial" panose="020B0604020202020204" pitchFamily="34" charset="0"/>
              </a:rPr>
              <a:t> Kondour Praharsha             </a:t>
            </a:r>
            <a:r>
              <a:rPr lang="en-US" sz="6400" b="1" dirty="0">
                <a:latin typeface="Arial" panose="020B0604020202020204" pitchFamily="34" charset="0"/>
                <a:cs typeface="Arial" panose="020B0604020202020204" pitchFamily="34" charset="0"/>
              </a:rPr>
              <a:t>22321A05</a:t>
            </a:r>
            <a:r>
              <a:rPr lang="en-IN" sz="6400" b="1" dirty="0">
                <a:latin typeface="Arial" panose="020B0604020202020204" pitchFamily="34" charset="0"/>
                <a:cs typeface="Arial" panose="020B0604020202020204" pitchFamily="34" charset="0"/>
              </a:rPr>
              <a:t>69</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IN" sz="6400" b="1" dirty="0">
                <a:latin typeface="Arial" panose="020B0604020202020204" pitchFamily="34" charset="0"/>
                <a:cs typeface="Arial" panose="020B0604020202020204" pitchFamily="34" charset="0"/>
              </a:rPr>
              <a:t>                                                                                                                                NV Sriraga Sathvika            </a:t>
            </a:r>
            <a:r>
              <a:rPr lang="en-US" sz="6400" b="1" dirty="0">
                <a:latin typeface="Arial" panose="020B0604020202020204" pitchFamily="34" charset="0"/>
                <a:cs typeface="Arial" panose="020B0604020202020204" pitchFamily="34" charset="0"/>
              </a:rPr>
              <a:t>22321A05</a:t>
            </a:r>
            <a:r>
              <a:rPr lang="en-IN" sz="6400" b="1" dirty="0">
                <a:latin typeface="Arial" panose="020B0604020202020204" pitchFamily="34" charset="0"/>
                <a:cs typeface="Arial" panose="020B0604020202020204" pitchFamily="34" charset="0"/>
              </a:rPr>
              <a:t>A5</a:t>
            </a:r>
            <a:endParaRPr lang="en-US" sz="6400" b="1" dirty="0">
              <a:latin typeface="Arial" panose="020B0604020202020204" pitchFamily="34" charset="0"/>
              <a:cs typeface="Arial" panose="020B0604020202020204" pitchFamily="34" charset="0"/>
            </a:endParaRPr>
          </a:p>
          <a:p>
            <a:pPr marL="0" indent="0" algn="just">
              <a:lnSpc>
                <a:spcPct val="120000"/>
              </a:lnSpc>
              <a:buNone/>
            </a:pPr>
            <a:r>
              <a:rPr lang="en-US" sz="6400" dirty="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0" indent="0" algn="just">
              <a:lnSpc>
                <a:spcPct val="120000"/>
              </a:lnSpc>
              <a:buNone/>
            </a:pPr>
            <a:endParaRPr lang="en-US" sz="6400" b="1" dirty="0">
              <a:latin typeface="Arial" panose="020B0604020202020204" pitchFamily="34" charset="0"/>
              <a:cs typeface="Arial" panose="020B0604020202020204" pitchFamily="34" charset="0"/>
            </a:endParaRPr>
          </a:p>
          <a:p>
            <a:pPr marL="457200" indent="-457200" algn="just">
              <a:buNone/>
            </a:pPr>
            <a:r>
              <a:rPr lang="en-US" sz="6400" b="1" dirty="0">
                <a:latin typeface="Arial" panose="020B0604020202020204" pitchFamily="34" charset="0"/>
                <a:cs typeface="Arial" panose="020B0604020202020204" pitchFamily="34" charset="0"/>
              </a:rPr>
              <a:t>Dr B Raveendranadh Singh 		                  		                                    </a:t>
            </a:r>
            <a:r>
              <a:rPr lang="en-IN" sz="6400" b="1" dirty="0">
                <a:latin typeface="Arial" panose="020B0604020202020204" pitchFamily="34" charset="0"/>
                <a:cs typeface="Arial" panose="020B0604020202020204" pitchFamily="34" charset="0"/>
              </a:rPr>
              <a:t>  </a:t>
            </a:r>
            <a:r>
              <a:rPr lang="en-IN" altLang="en-US" sz="6400" b="1" dirty="0">
                <a:latin typeface="Arial" panose="020B0604020202020204" pitchFamily="34" charset="0"/>
                <a:cs typeface="Arial" panose="020B0604020202020204" pitchFamily="34" charset="0"/>
              </a:rPr>
              <a:t>Dr</a:t>
            </a:r>
            <a:r>
              <a:rPr lang="en-US" sz="6400" b="1" dirty="0">
                <a:latin typeface="Arial" panose="020B0604020202020204" pitchFamily="34" charset="0"/>
                <a:cs typeface="Arial" panose="020B0604020202020204" pitchFamily="34" charset="0"/>
              </a:rPr>
              <a:t> J Madhavan</a:t>
            </a:r>
            <a:endParaRPr lang="en-US" sz="6400" b="1" dirty="0">
              <a:latin typeface="Arial" panose="020B0604020202020204" pitchFamily="34" charset="0"/>
              <a:cs typeface="Arial" panose="020B0604020202020204" pitchFamily="34" charset="0"/>
            </a:endParaRPr>
          </a:p>
          <a:p>
            <a:pPr marL="457200" indent="-457200" algn="just">
              <a:buNone/>
            </a:pPr>
            <a:r>
              <a:rPr lang="en-US" sz="6400" dirty="0">
                <a:latin typeface="Arial" panose="020B0604020202020204" pitchFamily="34" charset="0"/>
                <a:cs typeface="Arial" panose="020B0604020202020204" pitchFamily="34" charset="0"/>
              </a:rPr>
              <a:t> </a:t>
            </a:r>
            <a:r>
              <a:rPr lang="en-IN" altLang="en-US" sz="6400" dirty="0">
                <a:latin typeface="Arial" panose="020B0604020202020204" pitchFamily="34" charset="0"/>
                <a:cs typeface="Arial" panose="020B0604020202020204" pitchFamily="34" charset="0"/>
              </a:rPr>
              <a:t>        </a:t>
            </a:r>
            <a:r>
              <a:rPr lang="en-US" sz="6400" dirty="0">
                <a:latin typeface="Arial" panose="020B0604020202020204" pitchFamily="34" charset="0"/>
                <a:cs typeface="Arial" panose="020B0604020202020204" pitchFamily="34" charset="0"/>
              </a:rPr>
              <a:t>Professor &amp; Head	                               		                                                  Professor &amp; Principal</a:t>
            </a:r>
            <a:endParaRPr lang="en-US" sz="6400" dirty="0">
              <a:latin typeface="Arial" panose="020B0604020202020204" pitchFamily="34" charset="0"/>
              <a:cs typeface="Arial" panose="020B0604020202020204" pitchFamily="34" charset="0"/>
            </a:endParaRPr>
          </a:p>
          <a:p>
            <a:pPr marL="457200" indent="-457200" algn="just">
              <a:buNone/>
            </a:pPr>
            <a:r>
              <a:rPr lang="en-US" sz="6400" dirty="0">
                <a:latin typeface="Arial" panose="020B0604020202020204" pitchFamily="34" charset="0"/>
                <a:cs typeface="Arial" panose="020B0604020202020204" pitchFamily="34" charset="0"/>
              </a:rPr>
              <a:t>         </a:t>
            </a:r>
            <a:endParaRPr lang="en-US" sz="6400" dirty="0">
              <a:latin typeface="Arial" panose="020B0604020202020204" pitchFamily="34" charset="0"/>
              <a:cs typeface="Arial" panose="020B0604020202020204" pitchFamily="34" charset="0"/>
            </a:endParaRPr>
          </a:p>
          <a:p>
            <a:pPr marL="457200" indent="-457200" algn="just">
              <a:buNone/>
            </a:pPr>
            <a:endParaRPr lang="en-US" sz="4800" b="1" dirty="0">
              <a:solidFill>
                <a:srgbClr val="000000"/>
              </a:solidFill>
              <a:ea typeface="Times New Roman" panose="02020603050405020304"/>
              <a:cs typeface="Times New Roman" panose="02020603050405020304"/>
              <a:sym typeface="Times New Roman" panose="02020603050405020304"/>
            </a:endParaRPr>
          </a:p>
        </p:txBody>
      </p:sp>
      <p:pic>
        <p:nvPicPr>
          <p:cNvPr id="3077" name="Picture 1" descr="logonaac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763250" y="180975"/>
            <a:ext cx="1287463"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3383" y="2064759"/>
            <a:ext cx="6133146" cy="675213"/>
          </a:xfrm>
        </p:spPr>
        <p:txBody>
          <a:bodyPr vert="horz" lIns="91440" tIns="45720" rIns="91440" bIns="45720" rtlCol="0" anchor="t">
            <a:noAutofit/>
          </a:bodyPr>
          <a:lstStyle/>
          <a:p>
            <a:pPr marL="0" indent="0">
              <a:lnSpc>
                <a:spcPct val="100000"/>
              </a:lnSpc>
              <a:buNone/>
            </a:pPr>
            <a:r>
              <a:rPr lang="en-IN" sz="1800" b="1" dirty="0">
                <a:latin typeface="Arial" panose="020B0604020202020204" pitchFamily="34" charset="0"/>
                <a:cs typeface="Arial" panose="020B0604020202020204" pitchFamily="34" charset="0"/>
              </a:rPr>
              <a:t>Software Requirements</a:t>
            </a:r>
            <a:endParaRPr lang="en-IN" sz="1800" dirty="0">
              <a:latin typeface="Arial" panose="020B0604020202020204" pitchFamily="34" charset="0"/>
              <a:cs typeface="Arial" panose="020B0604020202020204" pitchFamily="34" charset="0"/>
            </a:endParaRPr>
          </a:p>
          <a:p>
            <a:pPr marL="0" indent="0" algn="just">
              <a:lnSpc>
                <a:spcPct val="100000"/>
              </a:lnSpc>
              <a:buNone/>
            </a:pPr>
            <a:endParaRPr lang="en-IN" sz="1800" dirty="0">
              <a:latin typeface="Arial" panose="020B0604020202020204" pitchFamily="34" charset="0"/>
              <a:cs typeface="Arial" panose="020B0604020202020204" pitchFamily="34" charset="0"/>
            </a:endParaRPr>
          </a:p>
          <a:p>
            <a:pPr marL="0" indent="0" algn="just">
              <a:lnSpc>
                <a:spcPct val="100000"/>
              </a:lnSpc>
              <a:buNone/>
            </a:pPr>
            <a:r>
              <a:rPr lang="en-IN" sz="1800" dirty="0">
                <a:latin typeface="Arial" panose="020B0604020202020204" pitchFamily="34" charset="0"/>
                <a:cs typeface="Arial" panose="020B0604020202020204" pitchFamily="34" charset="0"/>
              </a:rPr>
              <a:t>           </a:t>
            </a:r>
            <a:endParaRPr lang="en-US" sz="1800" b="1" dirty="0">
              <a:latin typeface="Arial" panose="020B0604020202020204" pitchFamily="34" charset="0"/>
              <a:cs typeface="Arial" panose="020B0604020202020204" pitchFamily="34" charset="0"/>
            </a:endParaRPr>
          </a:p>
        </p:txBody>
      </p:sp>
      <p:sp>
        <p:nvSpPr>
          <p:cNvPr id="2" name="TextBox 1"/>
          <p:cNvSpPr txBox="1"/>
          <p:nvPr/>
        </p:nvSpPr>
        <p:spPr>
          <a:xfrm>
            <a:off x="6796123" y="1971533"/>
            <a:ext cx="6942053" cy="880369"/>
          </a:xfrm>
          <a:prstGeom prst="rect">
            <a:avLst/>
          </a:prstGeom>
          <a:noFill/>
        </p:spPr>
        <p:txBody>
          <a:bodyPr wrap="square" rtlCol="0">
            <a:spAutoFit/>
          </a:bodyPr>
          <a:lstStyle/>
          <a:p>
            <a:pPr algn="just">
              <a:lnSpc>
                <a:spcPct val="150000"/>
              </a:lnSpc>
            </a:pPr>
            <a:r>
              <a:rPr lang="en-IN" sz="1800" b="1" dirty="0">
                <a:latin typeface="Arial" panose="020B0604020202020204" pitchFamily="34" charset="0"/>
                <a:cs typeface="Arial" panose="020B0604020202020204" pitchFamily="34" charset="0"/>
              </a:rPr>
              <a:t>Hardware Requirements </a:t>
            </a:r>
            <a:endParaRPr lang="en-IN" sz="1800" dirty="0">
              <a:latin typeface="Arial" panose="020B0604020202020204" pitchFamily="34" charset="0"/>
              <a:cs typeface="Arial" panose="020B0604020202020204" pitchFamily="34" charset="0"/>
            </a:endParaRPr>
          </a:p>
          <a:p>
            <a:pPr>
              <a:lnSpc>
                <a:spcPct val="150000"/>
              </a:lnSpc>
            </a:pPr>
            <a:endParaRPr lang="en-IN" dirty="0"/>
          </a:p>
        </p:txBody>
      </p:sp>
      <p:sp>
        <p:nvSpPr>
          <p:cNvPr id="4" name="TextBox 3"/>
          <p:cNvSpPr txBox="1"/>
          <p:nvPr/>
        </p:nvSpPr>
        <p:spPr>
          <a:xfrm>
            <a:off x="3326823" y="687274"/>
            <a:ext cx="5538354" cy="1077218"/>
          </a:xfrm>
          <a:prstGeom prst="rect">
            <a:avLst/>
          </a:prstGeom>
          <a:noFill/>
        </p:spPr>
        <p:txBody>
          <a:bodyPr wrap="square" rtlCol="0">
            <a:spAutoFit/>
          </a:bodyPr>
          <a:lstStyle/>
          <a:p>
            <a:r>
              <a:rPr lang="en-US" sz="3200" b="1" dirty="0">
                <a:latin typeface="Arial" panose="020B0604020202020204" pitchFamily="34" charset="0"/>
                <a:ea typeface="+mn-lt"/>
                <a:cs typeface="Arial" panose="020B0604020202020204" pitchFamily="34" charset="0"/>
              </a:rPr>
              <a:t>Computational Resources</a:t>
            </a:r>
            <a:endParaRPr lang="en-US" sz="3200" b="1" dirty="0">
              <a:latin typeface="Arial" panose="020B0604020202020204" pitchFamily="34" charset="0"/>
              <a:cs typeface="Arial" panose="020B0604020202020204" pitchFamily="34" charset="0"/>
            </a:endParaRPr>
          </a:p>
          <a:p>
            <a:endParaRPr lang="en-IN" sz="3200" dirty="0"/>
          </a:p>
        </p:txBody>
      </p:sp>
      <p:graphicFrame>
        <p:nvGraphicFramePr>
          <p:cNvPr id="5" name="Table 4"/>
          <p:cNvGraphicFramePr>
            <a:graphicFrameLocks noGrp="1"/>
          </p:cNvGraphicFramePr>
          <p:nvPr/>
        </p:nvGraphicFramePr>
        <p:xfrm>
          <a:off x="6901136" y="2680216"/>
          <a:ext cx="7022736" cy="1808480"/>
        </p:xfrm>
        <a:graphic>
          <a:graphicData uri="http://schemas.openxmlformats.org/drawingml/2006/table">
            <a:tbl>
              <a:tblPr firstRow="1" bandRow="1">
                <a:tableStyleId>{5C22544A-7EE6-4342-B048-85BDC9FD1C3A}</a:tableStyleId>
              </a:tblPr>
              <a:tblGrid>
                <a:gridCol w="1923471"/>
                <a:gridCol w="5099265"/>
              </a:tblGrid>
              <a:tr h="370840">
                <a:tc>
                  <a:txBody>
                    <a:bodyPr/>
                    <a:lstStyle/>
                    <a:p>
                      <a:pPr marL="285750" indent="-285750">
                        <a:lnSpc>
                          <a:spcPct val="150000"/>
                        </a:lnSpc>
                        <a:buFont typeface="Arial" panose="020B0604020202020204" pitchFamily="34" charset="0"/>
                        <a:buChar char="•"/>
                      </a:pPr>
                      <a:r>
                        <a:rPr lang="en-IN" b="1" dirty="0">
                          <a:solidFill>
                            <a:schemeClr val="tx1"/>
                          </a:solidFill>
                          <a:latin typeface="Arial" panose="020B0604020202020204" pitchFamily="34" charset="0"/>
                          <a:cs typeface="Arial" panose="020B0604020202020204" pitchFamily="34" charset="0"/>
                        </a:rPr>
                        <a:t>Processor</a:t>
                      </a:r>
                      <a:endParaRPr lang="en-IN" b="1"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b="0" dirty="0">
                          <a:solidFill>
                            <a:schemeClr val="tx1"/>
                          </a:solidFill>
                          <a:latin typeface="Arial" panose="020B0604020202020204" pitchFamily="34" charset="0"/>
                          <a:cs typeface="Arial" panose="020B0604020202020204" pitchFamily="34" charset="0"/>
                        </a:rPr>
                        <a:t>: Intel Core i5</a:t>
                      </a:r>
                      <a:endParaRPr lang="en-IN" b="0" dirty="0">
                        <a:solidFill>
                          <a:schemeClr val="tx1"/>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RAM</a:t>
                      </a:r>
                      <a:endParaRPr lang="en-IN" b="1"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8GB</a:t>
                      </a:r>
                      <a:endParaRPr lang="en-IN"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HardDisk</a:t>
                      </a:r>
                      <a:endParaRPr lang="en-IN"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128GB SSD</a:t>
                      </a:r>
                      <a:endParaRPr lang="en-IN"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r h="370840">
                <a:tc>
                  <a:txBody>
                    <a:bodyPr/>
                    <a:lstStyle/>
                    <a:p>
                      <a:pPr marL="285750" indent="-285750">
                        <a:lnSpc>
                          <a:spcPct val="150000"/>
                        </a:lnSpc>
                        <a:buFont typeface="Arial" panose="020B0604020202020204" pitchFamily="34" charset="0"/>
                        <a:buChar char="•"/>
                      </a:pPr>
                      <a:r>
                        <a:rPr lang="en-IN" b="1" dirty="0">
                          <a:latin typeface="Arial" panose="020B0604020202020204" pitchFamily="34" charset="0"/>
                          <a:cs typeface="Arial" panose="020B0604020202020204" pitchFamily="34" charset="0"/>
                        </a:rPr>
                        <a:t>Microphone</a:t>
                      </a:r>
                      <a:endParaRPr lang="en-IN" b="1"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indent="0">
                        <a:lnSpc>
                          <a:spcPct val="150000"/>
                        </a:lnSpc>
                        <a:buFont typeface="Arial" panose="020B0604020202020204" pitchFamily="34" charset="0"/>
                        <a:buNone/>
                      </a:pPr>
                      <a:r>
                        <a:rPr lang="en-IN" dirty="0">
                          <a:latin typeface="Arial" panose="020B0604020202020204" pitchFamily="34" charset="0"/>
                          <a:cs typeface="Arial" panose="020B0604020202020204" pitchFamily="34" charset="0"/>
                        </a:rPr>
                        <a:t>: External USB Microphone</a:t>
                      </a:r>
                      <a:endParaRPr lang="en-IN"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r>
            </a:tbl>
          </a:graphicData>
        </a:graphic>
      </p:graphicFrame>
      <p:graphicFrame>
        <p:nvGraphicFramePr>
          <p:cNvPr id="6" name="Table 5"/>
          <p:cNvGraphicFramePr>
            <a:graphicFrameLocks noGrp="1"/>
          </p:cNvGraphicFramePr>
          <p:nvPr/>
        </p:nvGraphicFramePr>
        <p:xfrm>
          <a:off x="510168" y="2704087"/>
          <a:ext cx="6576664" cy="2292985"/>
        </p:xfrm>
        <a:graphic>
          <a:graphicData uri="http://schemas.openxmlformats.org/drawingml/2006/table">
            <a:tbl>
              <a:tblPr firstRow="1" bandRow="1">
                <a:tableStyleId>{5C22544A-7EE6-4342-B048-85BDC9FD1C3A}</a:tableStyleId>
              </a:tblPr>
              <a:tblGrid>
                <a:gridCol w="3288332"/>
                <a:gridCol w="3288332"/>
              </a:tblGrid>
              <a:tr h="370840">
                <a:tc>
                  <a:txBody>
                    <a:bodyPr/>
                    <a:lstStyle/>
                    <a:p>
                      <a:pPr marL="285750" indent="-285750">
                        <a:lnSpc>
                          <a:spcPct val="150000"/>
                        </a:lnSpc>
                        <a:buFont typeface="Arial" panose="020B0604020202020204" pitchFamily="34" charset="0"/>
                        <a:buChar char="•"/>
                      </a:pPr>
                      <a:r>
                        <a:rPr lang="en-IN" sz="1800" b="1" dirty="0">
                          <a:solidFill>
                            <a:schemeClr val="tx1"/>
                          </a:solidFill>
                          <a:latin typeface="Arial" panose="020B0604020202020204" pitchFamily="34" charset="0"/>
                          <a:cs typeface="Arial" panose="020B0604020202020204" pitchFamily="34" charset="0"/>
                        </a:rPr>
                        <a:t>Operating System </a:t>
                      </a:r>
                      <a:endParaRPr lang="en-IN" dirty="0">
                        <a:solidFill>
                          <a:schemeClr val="tx1"/>
                        </a:solidFill>
                      </a:endParaRPr>
                    </a:p>
                  </a:txBody>
                  <a:tcPr>
                    <a:noFill/>
                  </a:tcPr>
                </a:tc>
                <a:tc>
                  <a:txBody>
                    <a:bodyPr/>
                    <a:lstStyle/>
                    <a:p>
                      <a:pPr marL="0" indent="0">
                        <a:lnSpc>
                          <a:spcPct val="150000"/>
                        </a:lnSpc>
                        <a:buFont typeface="Arial" panose="020B0604020202020204" pitchFamily="34" charset="0"/>
                        <a:buNone/>
                      </a:pPr>
                      <a:r>
                        <a:rPr lang="en-IN" sz="1800" b="0" dirty="0">
                          <a:solidFill>
                            <a:schemeClr val="tx1"/>
                          </a:solidFill>
                          <a:latin typeface="Arial" panose="020B0604020202020204" pitchFamily="34" charset="0"/>
                          <a:cs typeface="Arial" panose="020B0604020202020204" pitchFamily="34" charset="0"/>
                        </a:rPr>
                        <a:t>: Windows 11</a:t>
                      </a:r>
                      <a:endParaRPr lang="en-IN" b="0" dirty="0">
                        <a:solidFill>
                          <a:schemeClr val="tx1"/>
                        </a:solidFill>
                      </a:endParaRPr>
                    </a:p>
                  </a:txBody>
                  <a:tcPr>
                    <a:noFill/>
                  </a:tcPr>
                </a:tc>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Frontend</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HTML5, CSS3, JavaScript </a:t>
                      </a:r>
                      <a:endParaRPr lang="en-IN" dirty="0"/>
                    </a:p>
                  </a:txBody>
                  <a:tcPr>
                    <a:noFill/>
                  </a:tcPr>
                </a:tc>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Programming Language</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Python 3.12.2</a:t>
                      </a:r>
                      <a:endParaRPr lang="en-IN" dirty="0"/>
                    </a:p>
                  </a:txBody>
                  <a:tcPr>
                    <a:noFill/>
                  </a:tcPr>
                </a:tc>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Speech Processing </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PyRecognition</a:t>
                      </a:r>
                      <a:r>
                        <a:rPr lang="en-IN" sz="1800" dirty="0">
                          <a:latin typeface="Arial" panose="020B0604020202020204" pitchFamily="34" charset="0"/>
                          <a:cs typeface="Arial" panose="020B0604020202020204" pitchFamily="34" charset="0"/>
                        </a:rPr>
                        <a:t> and </a:t>
                      </a:r>
                      <a:r>
                        <a:rPr lang="en-IN" sz="1800" dirty="0" err="1">
                          <a:latin typeface="Arial" panose="020B0604020202020204" pitchFamily="34" charset="0"/>
                          <a:cs typeface="Arial" panose="020B0604020202020204" pitchFamily="34" charset="0"/>
                        </a:rPr>
                        <a:t>PyTorch</a:t>
                      </a:r>
                      <a:endParaRPr lang="en-IN" dirty="0"/>
                    </a:p>
                  </a:txBody>
                  <a:tcPr>
                    <a:noFill/>
                  </a:tcPr>
                </a:tc>
              </a:tr>
              <a:tr h="370840">
                <a:tc>
                  <a:txBody>
                    <a:bodyPr/>
                    <a:lstStyle/>
                    <a:p>
                      <a:pPr marL="285750" indent="-285750">
                        <a:lnSpc>
                          <a:spcPct val="150000"/>
                        </a:lnSpc>
                        <a:buFont typeface="Arial" panose="020B0604020202020204" pitchFamily="34" charset="0"/>
                        <a:buChar char="•"/>
                      </a:pPr>
                      <a:r>
                        <a:rPr lang="en-IN" sz="1800" b="1" dirty="0">
                          <a:latin typeface="Arial" panose="020B0604020202020204" pitchFamily="34" charset="0"/>
                          <a:cs typeface="Arial" panose="020B0604020202020204" pitchFamily="34" charset="0"/>
                        </a:rPr>
                        <a:t>Database</a:t>
                      </a:r>
                      <a:endParaRPr lang="en-IN" dirty="0"/>
                    </a:p>
                  </a:txBody>
                  <a:tcPr>
                    <a:noFill/>
                  </a:tcPr>
                </a:tc>
                <a:tc>
                  <a:txBody>
                    <a:bodyPr/>
                    <a:lstStyle/>
                    <a:p>
                      <a:pPr marL="0" indent="0">
                        <a:lnSpc>
                          <a:spcPct val="150000"/>
                        </a:lnSpc>
                        <a:buFont typeface="Arial" panose="020B0604020202020204" pitchFamily="34" charset="0"/>
                        <a:buNone/>
                      </a:pPr>
                      <a:r>
                        <a:rPr lang="en-IN" sz="1800" dirty="0">
                          <a:latin typeface="Arial" panose="020B0604020202020204" pitchFamily="34" charset="0"/>
                          <a:cs typeface="Arial" panose="020B0604020202020204" pitchFamily="34" charset="0"/>
                        </a:rPr>
                        <a:t>: MySQL</a:t>
                      </a:r>
                      <a:endParaRPr lang="en-IN" dirty="0"/>
                    </a:p>
                  </a:txBody>
                  <a:tcPr>
                    <a:no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08088" y="1223963"/>
            <a:ext cx="9417050" cy="3108325"/>
          </a:xfrm>
          <a:prstGeom prst="rect">
            <a:avLst/>
          </a:prstGeom>
          <a:noFill/>
        </p:spPr>
        <p:txBody>
          <a:bodyPr>
            <a:spAutoFit/>
          </a:bodyPr>
          <a:lstStyle/>
          <a:p>
            <a:pPr algn="just" eaLnBrk="1" fontAlgn="auto" hangingPunct="1">
              <a:spcBef>
                <a:spcPts val="0"/>
              </a:spcBef>
              <a:spcAft>
                <a:spcPts val="0"/>
              </a:spcAft>
              <a:defRPr/>
            </a:pPr>
            <a:r>
              <a:rPr lang="en-US" sz="2800" b="1" dirty="0">
                <a:latin typeface="Arial" panose="020B0604020202020204" pitchFamily="34" charset="0"/>
                <a:cs typeface="Arial" panose="020B0604020202020204" pitchFamily="34" charset="0"/>
              </a:rPr>
              <a:t>Design</a:t>
            </a:r>
            <a:endParaRPr lang="en-US" sz="2800" b="1" dirty="0">
              <a:latin typeface="Arial" panose="020B0604020202020204" pitchFamily="34" charset="0"/>
              <a:cs typeface="Arial" panose="020B0604020202020204" pitchFamily="34" charset="0"/>
            </a:endParaRPr>
          </a:p>
          <a:p>
            <a:pPr algn="just" eaLnBrk="1" fontAlgn="auto" hangingPunct="1">
              <a:spcBef>
                <a:spcPts val="0"/>
              </a:spcBef>
              <a:spcAft>
                <a:spcPts val="0"/>
              </a:spcAft>
              <a:defRPr/>
            </a:pPr>
            <a:endParaRPr lang="en-US" sz="24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In </a:t>
            </a:r>
            <a:r>
              <a:rPr lang="en-US" sz="2400" b="1" dirty="0">
                <a:latin typeface="Arial" panose="020B0604020202020204" pitchFamily="34" charset="0"/>
                <a:cs typeface="Arial" panose="020B0604020202020204" pitchFamily="34" charset="0"/>
              </a:rPr>
              <a:t>software engineering</a:t>
            </a:r>
            <a:r>
              <a:rPr lang="en-US" sz="2400" dirty="0">
                <a:latin typeface="Arial" panose="020B0604020202020204" pitchFamily="34" charset="0"/>
                <a:cs typeface="Arial" panose="020B0604020202020204" pitchFamily="34" charset="0"/>
              </a:rPr>
              <a:t>, "design" refers to the process of planning and defining how a software system will work.</a:t>
            </a:r>
            <a:endParaRPr lang="en-US" sz="24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 It involves creating a blueprint for the software, including its structure, components, and how they will interact. </a:t>
            </a:r>
            <a:endParaRPr lang="en-US" sz="24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The goal of design is to solve problems and specify how the software will meet user requirements.</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6400" y="389467"/>
            <a:ext cx="5367867" cy="523220"/>
          </a:xfrm>
          <a:prstGeom prst="rect">
            <a:avLst/>
          </a:prstGeom>
          <a:noFill/>
        </p:spPr>
        <p:txBody>
          <a:bodyPr wrap="square" rtlCol="0">
            <a:spAutoFit/>
          </a:bodyPr>
          <a:lstStyle/>
          <a:p>
            <a:pPr algn="ctr"/>
            <a:r>
              <a:rPr lang="en-IN" sz="2800" b="1" dirty="0">
                <a:latin typeface="Arial" panose="020B0604020202020204" pitchFamily="34" charset="0"/>
                <a:cs typeface="Arial" panose="020B0604020202020204" pitchFamily="34" charset="0"/>
              </a:rPr>
              <a:t>Software Architecture</a:t>
            </a:r>
            <a:endParaRPr lang="en-IN" sz="2800" b="1" dirty="0">
              <a:latin typeface="Arial" panose="020B0604020202020204" pitchFamily="34" charset="0"/>
              <a:cs typeface="Arial" panose="020B0604020202020204" pitchFamily="34" charset="0"/>
            </a:endParaRPr>
          </a:p>
        </p:txBody>
      </p:sp>
      <p:sp>
        <p:nvSpPr>
          <p:cNvPr id="2" name="Rectangle 1"/>
          <p:cNvSpPr/>
          <p:nvPr/>
        </p:nvSpPr>
        <p:spPr>
          <a:xfrm>
            <a:off x="2405743" y="1344385"/>
            <a:ext cx="2623457" cy="4630530"/>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Arrow: Left-Right 9"/>
          <p:cNvSpPr/>
          <p:nvPr/>
        </p:nvSpPr>
        <p:spPr>
          <a:xfrm>
            <a:off x="5069114" y="3758934"/>
            <a:ext cx="1451429" cy="232069"/>
          </a:xfrm>
          <a:prstGeom prst="lef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dirty="0"/>
          </a:p>
        </p:txBody>
      </p:sp>
      <p:sp>
        <p:nvSpPr>
          <p:cNvPr id="6" name="Rectangle 5"/>
          <p:cNvSpPr/>
          <p:nvPr/>
        </p:nvSpPr>
        <p:spPr>
          <a:xfrm>
            <a:off x="6560456" y="1244357"/>
            <a:ext cx="3225800" cy="4730558"/>
          </a:xfrm>
          <a:prstGeom prst="rect">
            <a:avLst/>
          </a:prstGeom>
          <a:solidFill>
            <a:srgbClr val="FFFFFF"/>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p:cNvSpPr/>
          <p:nvPr/>
        </p:nvSpPr>
        <p:spPr>
          <a:xfrm>
            <a:off x="2721935" y="3006507"/>
            <a:ext cx="2013351" cy="1306285"/>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dirty="0">
                <a:solidFill>
                  <a:sysClr val="windowText" lastClr="000000"/>
                </a:solidFill>
              </a:rPr>
              <a:t>USER</a:t>
            </a:r>
            <a:endParaRPr lang="en-IN" sz="3200" b="1" dirty="0">
              <a:solidFill>
                <a:sysClr val="windowText" lastClr="000000"/>
              </a:solidFill>
            </a:endParaRPr>
          </a:p>
        </p:txBody>
      </p:sp>
      <p:sp>
        <p:nvSpPr>
          <p:cNvPr id="10" name="Rectangle: Rounded Corners 9"/>
          <p:cNvSpPr/>
          <p:nvPr/>
        </p:nvSpPr>
        <p:spPr>
          <a:xfrm>
            <a:off x="6687456" y="1473755"/>
            <a:ext cx="2971800" cy="513823"/>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Register</a:t>
            </a:r>
            <a:endParaRPr lang="en-IN" dirty="0">
              <a:ln w="0"/>
              <a:solidFill>
                <a:schemeClr val="accent1"/>
              </a:solidFill>
              <a:effectLst>
                <a:outerShdw blurRad="38100" dist="25400" dir="5400000" algn="ctr" rotWithShape="0">
                  <a:srgbClr val="6E747A">
                    <a:alpha val="43000"/>
                  </a:srgbClr>
                </a:outerShdw>
              </a:effectLst>
            </a:endParaRPr>
          </a:p>
        </p:txBody>
      </p:sp>
      <p:sp>
        <p:nvSpPr>
          <p:cNvPr id="16" name="Rectangle: Rounded Corners 15"/>
          <p:cNvSpPr/>
          <p:nvPr/>
        </p:nvSpPr>
        <p:spPr>
          <a:xfrm>
            <a:off x="6687456" y="2172597"/>
            <a:ext cx="2971800" cy="513823"/>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Login</a:t>
            </a:r>
            <a:endParaRPr lang="en-IN" dirty="0">
              <a:ln w="0"/>
              <a:solidFill>
                <a:schemeClr val="accent1"/>
              </a:solidFill>
              <a:effectLst>
                <a:outerShdw blurRad="38100" dist="25400" dir="5400000" algn="ctr" rotWithShape="0">
                  <a:srgbClr val="6E747A">
                    <a:alpha val="43000"/>
                  </a:srgbClr>
                </a:outerShdw>
              </a:effectLst>
            </a:endParaRPr>
          </a:p>
        </p:txBody>
      </p:sp>
      <p:sp>
        <p:nvSpPr>
          <p:cNvPr id="18" name="Rectangle: Rounded Corners 17"/>
          <p:cNvSpPr/>
          <p:nvPr/>
        </p:nvSpPr>
        <p:spPr>
          <a:xfrm>
            <a:off x="6687456" y="2900591"/>
            <a:ext cx="2971800" cy="485745"/>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Speech input/Text input</a:t>
            </a:r>
            <a:endParaRPr lang="en-IN" dirty="0">
              <a:ln w="0"/>
              <a:solidFill>
                <a:schemeClr val="tx1"/>
              </a:solidFill>
              <a:effectLst>
                <a:outerShdw blurRad="38100" dist="19050" dir="2700000" algn="tl" rotWithShape="0">
                  <a:schemeClr val="dk1">
                    <a:alpha val="40000"/>
                  </a:schemeClr>
                </a:outerShdw>
              </a:effectLst>
            </a:endParaRPr>
          </a:p>
        </p:txBody>
      </p:sp>
      <p:sp>
        <p:nvSpPr>
          <p:cNvPr id="19" name="Rectangle: Rounded Corners 18"/>
          <p:cNvSpPr/>
          <p:nvPr/>
        </p:nvSpPr>
        <p:spPr>
          <a:xfrm>
            <a:off x="6687456" y="4312792"/>
            <a:ext cx="2971800" cy="672567"/>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View the translated Dialect in English.</a:t>
            </a:r>
            <a:endParaRPr lang="en-IN" dirty="0">
              <a:ln w="0"/>
              <a:solidFill>
                <a:schemeClr val="accent1"/>
              </a:solidFill>
              <a:effectLst>
                <a:outerShdw blurRad="38100" dist="25400" dir="5400000" algn="ctr" rotWithShape="0">
                  <a:srgbClr val="6E747A">
                    <a:alpha val="43000"/>
                  </a:srgbClr>
                </a:outerShdw>
              </a:effectLst>
            </a:endParaRPr>
          </a:p>
        </p:txBody>
      </p:sp>
      <p:sp>
        <p:nvSpPr>
          <p:cNvPr id="21" name="Rectangle: Rounded Corners 20"/>
          <p:cNvSpPr/>
          <p:nvPr/>
        </p:nvSpPr>
        <p:spPr>
          <a:xfrm>
            <a:off x="6687456" y="3620112"/>
            <a:ext cx="2971800" cy="485744"/>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View the Detected Dialect</a:t>
            </a:r>
            <a:endParaRPr lang="en-IN" dirty="0">
              <a:ln w="0"/>
              <a:solidFill>
                <a:schemeClr val="accent1"/>
              </a:solidFill>
              <a:effectLst>
                <a:outerShdw blurRad="38100" dist="25400" dir="5400000" algn="ctr" rotWithShape="0">
                  <a:srgbClr val="6E747A">
                    <a:alpha val="43000"/>
                  </a:srgbClr>
                </a:outerShdw>
              </a:effectLst>
            </a:endParaRPr>
          </a:p>
        </p:txBody>
      </p:sp>
      <p:sp>
        <p:nvSpPr>
          <p:cNvPr id="22" name="Rectangle: Rounded Corners 21"/>
          <p:cNvSpPr/>
          <p:nvPr/>
        </p:nvSpPr>
        <p:spPr>
          <a:xfrm>
            <a:off x="6687456" y="5162548"/>
            <a:ext cx="2971800" cy="485745"/>
          </a:xfrm>
          <a:prstGeom prst="roundRect">
            <a:avLst/>
          </a:prstGeom>
          <a:solidFill>
            <a:schemeClr val="accent1">
              <a:lumMod val="40000"/>
              <a:lumOff val="60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Logout</a:t>
            </a:r>
            <a:endParaRPr lang="en-IN"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39650"/>
          </a:xfrm>
        </p:spPr>
        <p:txBody>
          <a:bodyPr>
            <a:normAutofit/>
          </a:bodyPr>
          <a:lstStyle/>
          <a:p>
            <a:pPr algn="ctr"/>
            <a:r>
              <a:rPr lang="en-US" sz="2800" b="1" dirty="0">
                <a:latin typeface="Arial" panose="020B0604020202020204" pitchFamily="34" charset="0"/>
                <a:cs typeface="Arial" panose="020B0604020202020204" pitchFamily="34" charset="0"/>
              </a:rPr>
              <a:t>Technical Architecture</a:t>
            </a:r>
            <a:endParaRPr lang="en-US" sz="2800" b="1" dirty="0">
              <a:latin typeface="Arial" panose="020B0604020202020204" pitchFamily="34" charset="0"/>
              <a:cs typeface="Arial" panose="020B0604020202020204" pitchFamily="34" charset="0"/>
            </a:endParaRPr>
          </a:p>
        </p:txBody>
      </p:sp>
      <p:sp>
        <p:nvSpPr>
          <p:cNvPr id="6" name="Rectangle 5"/>
          <p:cNvSpPr/>
          <p:nvPr/>
        </p:nvSpPr>
        <p:spPr>
          <a:xfrm>
            <a:off x="1760766" y="1571842"/>
            <a:ext cx="3366406" cy="4336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HTML5</a:t>
            </a:r>
            <a:endPar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CSS3</a:t>
            </a:r>
            <a:endPar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algn="ctr">
              <a:lnSpc>
                <a:spcPct val="150000"/>
              </a:lnSpc>
            </a:pPr>
            <a:r>
              <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rPr>
              <a:t>JavaScript</a:t>
            </a:r>
            <a:endParaRPr lang="en-IN" altLang="en-US" sz="36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5" name="Rectangle 5"/>
          <p:cNvSpPr/>
          <p:nvPr/>
        </p:nvSpPr>
        <p:spPr>
          <a:xfrm>
            <a:off x="7467600" y="1571842"/>
            <a:ext cx="3146607" cy="433641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altLang="en-US" sz="4400" b="1" dirty="0">
                <a:solidFill>
                  <a:schemeClr val="tx1"/>
                </a:solidFill>
                <a:latin typeface="Arial" panose="020B0604020202020204" pitchFamily="34" charset="0"/>
                <a:ea typeface="Calibri" panose="020F0502020204030204" pitchFamily="34" charset="0"/>
                <a:cs typeface="Arial" panose="020B0604020202020204" pitchFamily="34" charset="0"/>
              </a:rPr>
              <a:t>Python</a:t>
            </a:r>
            <a:endParaRPr lang="en-IN" altLang="en-US" sz="4400" b="1"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
        <p:nvSpPr>
          <p:cNvPr id="18" name="Arrow: Left-Right 9"/>
          <p:cNvSpPr/>
          <p:nvPr/>
        </p:nvSpPr>
        <p:spPr>
          <a:xfrm>
            <a:off x="5127172" y="3307668"/>
            <a:ext cx="2340428" cy="451394"/>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9935" y="0"/>
            <a:ext cx="10515600" cy="1325563"/>
          </a:xfrm>
        </p:spPr>
        <p:txBody>
          <a:bodyPr/>
          <a:lstStyle/>
          <a:p>
            <a:pPr algn="ctr"/>
            <a:r>
              <a:rPr lang="en-IN" dirty="0">
                <a:latin typeface="Arial" panose="020B0604020202020204" pitchFamily="34" charset="0"/>
                <a:cs typeface="Arial" panose="020B0604020202020204" pitchFamily="34" charset="0"/>
              </a:rPr>
              <a:t>Software Model</a:t>
            </a:r>
            <a:endParaRPr lang="en-IN"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a:stretch>
            <a:fillRect/>
          </a:stretch>
        </p:blipFill>
        <p:spPr>
          <a:xfrm>
            <a:off x="2127885" y="1056005"/>
            <a:ext cx="8161020" cy="545338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3066" y="1643020"/>
            <a:ext cx="10820400" cy="3323987"/>
          </a:xfrm>
          <a:prstGeom prst="rect">
            <a:avLst/>
          </a:prstGeom>
          <a:noFill/>
        </p:spPr>
        <p:txBody>
          <a:bodyPr>
            <a:spAutoFit/>
          </a:bodyPr>
          <a:lstStyle/>
          <a:p>
            <a:pPr algn="ctr" eaLnBrk="1" fontAlgn="auto" hangingPunct="1">
              <a:lnSpc>
                <a:spcPct val="150000"/>
              </a:lnSpc>
              <a:spcBef>
                <a:spcPts val="0"/>
              </a:spcBef>
              <a:spcAft>
                <a:spcPts val="0"/>
              </a:spcAft>
              <a:defRPr/>
            </a:pPr>
            <a:r>
              <a:rPr lang="en-US" sz="3200" b="1" dirty="0">
                <a:latin typeface="Arial" panose="020B0604020202020204" pitchFamily="34" charset="0"/>
                <a:cs typeface="Arial" panose="020B0604020202020204" pitchFamily="34" charset="0"/>
              </a:rPr>
              <a:t>Data Flow Diagram</a:t>
            </a:r>
            <a:endParaRPr lang="en-US" sz="3200" b="1" dirty="0">
              <a:latin typeface="Arial" panose="020B0604020202020204" pitchFamily="34" charset="0"/>
              <a:cs typeface="Arial" panose="020B0604020202020204" pitchFamily="34" charset="0"/>
            </a:endParaRPr>
          </a:p>
          <a:p>
            <a:pPr algn="just" eaLnBrk="1" fontAlgn="auto" hangingPunct="1">
              <a:lnSpc>
                <a:spcPct val="150000"/>
              </a:lnSpc>
              <a:spcBef>
                <a:spcPts val="0"/>
              </a:spcBef>
              <a:spcAft>
                <a:spcPts val="0"/>
              </a:spcAft>
              <a:defRPr/>
            </a:pPr>
            <a:endParaRPr lang="en-US" sz="28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A Data Flow Diagram (DFD) is a graphical representation used to depict the flow of data within a system, showing how data is processed, stored, and transmitted.</a:t>
            </a:r>
            <a:endParaRPr lang="en-US" sz="2400" dirty="0">
              <a:latin typeface="Arial" panose="020B0604020202020204" pitchFamily="34" charset="0"/>
              <a:cs typeface="Arial" panose="020B0604020202020204" pitchFamily="34" charset="0"/>
            </a:endParaRPr>
          </a:p>
          <a:p>
            <a:pPr marL="342900" indent="-342900" algn="just" eaLnBrk="1" fontAlgn="auto" hangingPunct="1">
              <a:spcBef>
                <a:spcPts val="0"/>
              </a:spcBef>
              <a:spcAft>
                <a:spcPts val="0"/>
              </a:spcAft>
              <a:buFont typeface="Arial" panose="020B0604020202020204" pitchFamily="34" charset="0"/>
              <a:buChar char="•"/>
              <a:defRPr/>
            </a:pPr>
            <a:r>
              <a:rPr lang="en-US" sz="2400" dirty="0">
                <a:latin typeface="Arial" panose="020B0604020202020204" pitchFamily="34" charset="0"/>
                <a:cs typeface="Arial" panose="020B0604020202020204" pitchFamily="34" charset="0"/>
              </a:rPr>
              <a:t>DFDs are used in system analysis and design to visualize data processes, and serve as a blueprint for system development.</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1"/>
          <a:stretch>
            <a:fillRect/>
          </a:stretch>
        </p:blipFill>
        <p:spPr>
          <a:xfrm>
            <a:off x="3561996" y="749959"/>
            <a:ext cx="4855494" cy="865899"/>
          </a:xfrm>
          <a:prstGeom prst="rect">
            <a:avLst/>
          </a:prstGeom>
        </p:spPr>
      </p:pic>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20" y="-286439"/>
            <a:ext cx="12192000" cy="6858000"/>
          </a:xfrm>
          <a:prstGeom prst="rect">
            <a:avLst/>
          </a:prstGeom>
        </p:spPr>
      </p:pic>
      <p:sp>
        <p:nvSpPr>
          <p:cNvPr id="2" name="Rectangle 1"/>
          <p:cNvSpPr/>
          <p:nvPr/>
        </p:nvSpPr>
        <p:spPr>
          <a:xfrm>
            <a:off x="1340188" y="5764278"/>
            <a:ext cx="9511624" cy="523220"/>
          </a:xfrm>
          <a:prstGeom prst="rect">
            <a:avLst/>
          </a:prstGeom>
          <a:noFill/>
        </p:spPr>
        <p:txBody>
          <a:bodyPr wrap="square" lIns="91440" tIns="45720" rIns="91440" bIns="45720">
            <a:spAutoFit/>
          </a:bodyPr>
          <a:lstStyle/>
          <a:p>
            <a:pPr algn="ctr"/>
            <a:r>
              <a:rPr lang="en-US" sz="2800" b="0" cap="none" spc="0" dirty="0">
                <a:ln w="0"/>
                <a:solidFill>
                  <a:schemeClr val="tx1"/>
                </a:solidFill>
                <a:effectLst>
                  <a:outerShdw blurRad="38100" dist="19050" dir="2700000" algn="tl" rotWithShape="0">
                    <a:schemeClr val="dk1">
                      <a:alpha val="40000"/>
                    </a:schemeClr>
                  </a:outerShdw>
                </a:effectLst>
              </a:rPr>
              <a:t>Data Flow Diagram- DialectAI</a:t>
            </a:r>
            <a:endParaRPr lang="en-US" sz="28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9309" y="2290930"/>
            <a:ext cx="8373382" cy="1569660"/>
          </a:xfrm>
          <a:prstGeom prst="rect">
            <a:avLst/>
          </a:prstGeom>
          <a:noFill/>
        </p:spPr>
        <p:txBody>
          <a:bodyPr wrap="none" lIns="91440" tIns="45720" rIns="91440" bIns="45720">
            <a:spAutoFit/>
          </a:bodyPr>
          <a:lstStyle/>
          <a:p>
            <a:pPr algn="ctr"/>
            <a:r>
              <a:rPr lang="en-US" sz="9600" b="0" cap="none" spc="0" dirty="0">
                <a:ln w="0"/>
                <a:solidFill>
                  <a:schemeClr val="tx1"/>
                </a:solidFill>
                <a:effectLst>
                  <a:outerShdw blurRad="38100" dist="19050" dir="2700000" algn="tl" rotWithShape="0">
                    <a:schemeClr val="dk1">
                      <a:alpha val="40000"/>
                    </a:schemeClr>
                  </a:outerShdw>
                </a:effectLst>
              </a:rPr>
              <a:t>UML DIAGRAMS</a:t>
            </a:r>
            <a:endParaRPr lang="en-US" sz="9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812114" y="261699"/>
            <a:ext cx="10567771" cy="633460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555713" y="298804"/>
            <a:ext cx="7080574" cy="626039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940" y="902595"/>
            <a:ext cx="10625137" cy="606425"/>
          </a:xfrm>
        </p:spPr>
        <p:txBody>
          <a:bodyPr>
            <a:normAutofit/>
          </a:bodyPr>
          <a:lstStyle/>
          <a:p>
            <a:pPr algn="ctr"/>
            <a:r>
              <a:rPr lang="en-US" sz="3200" b="1" dirty="0">
                <a:latin typeface="Arial" panose="020B0604020202020204"/>
                <a:cs typeface="Arial" panose="020B0604020202020204"/>
              </a:rPr>
              <a:t>Introduction</a:t>
            </a:r>
            <a:endParaRPr lang="en-US" sz="3200" b="1" dirty="0">
              <a:latin typeface="Arial" panose="020B0604020202020204"/>
              <a:cs typeface="Arial" panose="020B0604020202020204"/>
            </a:endParaRPr>
          </a:p>
        </p:txBody>
      </p:sp>
      <p:sp>
        <p:nvSpPr>
          <p:cNvPr id="5" name="Rectangle 2"/>
          <p:cNvSpPr>
            <a:spLocks noChangeArrowheads="1"/>
          </p:cNvSpPr>
          <p:nvPr/>
        </p:nvSpPr>
        <p:spPr bwMode="auto">
          <a:xfrm>
            <a:off x="1156528" y="1868181"/>
            <a:ext cx="9878936" cy="390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DialectAI aims to bridge communication gaps by recognizing and translating regional Telugu dialects into English using AI. It leverages NLP, speech-to-text, and Machine Learning for accurate dialect detection. Designed to assist travelers, migrants, and non-native speakers, it helps in understanding informal speech and dialectal variations. Unlike standard translation tools, DialectAI focuses on dialect-specific nuances to ensure precise and meaningful translations.</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521629" y="110613"/>
            <a:ext cx="4944591" cy="6636774"/>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192000" cy="646331"/>
          </a:xfrm>
          <a:prstGeom prst="rect">
            <a:avLst/>
          </a:prstGeom>
          <a:noFill/>
        </p:spPr>
        <p:txBody>
          <a:bodyPr wrap="square" rtlCol="0">
            <a:spAutoFit/>
          </a:bodyPr>
          <a:lstStyle/>
          <a:p>
            <a:pPr algn="ctr"/>
            <a:r>
              <a:rPr lang="en-IN" sz="3600" b="1" dirty="0">
                <a:latin typeface="Arial" panose="020B0604020202020204" pitchFamily="34" charset="0"/>
                <a:cs typeface="Arial" panose="020B0604020202020204" pitchFamily="34" charset="0"/>
              </a:rPr>
              <a:t>Implementation Steps and Algorithm</a:t>
            </a:r>
            <a:endParaRPr lang="en-IN" sz="3600" b="1" dirty="0">
              <a:latin typeface="Arial" panose="020B0604020202020204" pitchFamily="34" charset="0"/>
              <a:cs typeface="Arial" panose="020B0604020202020204" pitchFamily="34" charset="0"/>
            </a:endParaRPr>
          </a:p>
        </p:txBody>
      </p:sp>
      <p:sp>
        <p:nvSpPr>
          <p:cNvPr id="3" name="TextBox 2"/>
          <p:cNvSpPr txBox="1"/>
          <p:nvPr/>
        </p:nvSpPr>
        <p:spPr>
          <a:xfrm>
            <a:off x="0" y="831709"/>
            <a:ext cx="6345776" cy="584775"/>
          </a:xfrm>
          <a:prstGeom prst="rect">
            <a:avLst/>
          </a:prstGeom>
          <a:noFill/>
        </p:spPr>
        <p:txBody>
          <a:bodyPr wrap="none" rtlCol="0">
            <a:spAutoFit/>
          </a:bodyPr>
          <a:lstStyle/>
          <a:p>
            <a:pPr marL="342900" indent="-342900">
              <a:buAutoNum type="arabicPeriod"/>
            </a:pPr>
            <a:r>
              <a:rPr lang="en-IN" sz="3200" b="1" dirty="0">
                <a:latin typeface="Arial" panose="020B0604020202020204" pitchFamily="34" charset="0"/>
                <a:cs typeface="Arial" panose="020B0604020202020204" pitchFamily="34" charset="0"/>
              </a:rPr>
              <a:t>Speech Processing Algorithm</a:t>
            </a:r>
            <a:endParaRPr lang="en-IN" sz="3200" b="1" dirty="0">
              <a:latin typeface="Arial" panose="020B0604020202020204" pitchFamily="34" charset="0"/>
              <a:cs typeface="Arial" panose="020B0604020202020204" pitchFamily="34" charset="0"/>
            </a:endParaRPr>
          </a:p>
        </p:txBody>
      </p:sp>
      <p:sp>
        <p:nvSpPr>
          <p:cNvPr id="5" name="TextBox 4"/>
          <p:cNvSpPr txBox="1"/>
          <p:nvPr/>
        </p:nvSpPr>
        <p:spPr>
          <a:xfrm>
            <a:off x="187892" y="1601862"/>
            <a:ext cx="12004107" cy="489364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Method</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Purpose</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Algorithm</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Input</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a:t>
            </a:r>
            <a:endParaRPr lang="en-US" sz="2400" b="1"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pPr marL="342900" indent="-342900">
              <a:buAutoNum type="arabicPeriod"/>
            </a:pPr>
            <a:r>
              <a:rPr lang="en-US" sz="2400" dirty="0">
                <a:latin typeface="Arial" panose="020B0604020202020204" pitchFamily="34" charset="0"/>
                <a:cs typeface="Arial" panose="020B0604020202020204" pitchFamily="34" charset="0"/>
              </a:rPr>
              <a:t>Load the speech recognition model or API (e.g., Google Speech API, </a:t>
            </a:r>
            <a:r>
              <a:rPr lang="en-US" sz="2400" dirty="0" err="1">
                <a:latin typeface="Arial" panose="020B0604020202020204" pitchFamily="34" charset="0"/>
                <a:cs typeface="Arial" panose="020B0604020202020204" pitchFamily="34" charset="0"/>
              </a:rPr>
              <a:t>SpeechRecognition</a:t>
            </a:r>
            <a:r>
              <a:rPr lang="en-US" sz="2400" dirty="0">
                <a:latin typeface="Arial" panose="020B0604020202020204" pitchFamily="34" charset="0"/>
                <a:cs typeface="Arial" panose="020B0604020202020204" pitchFamily="34" charset="0"/>
              </a:rPr>
              <a:t> and </a:t>
            </a:r>
            <a:r>
              <a:rPr lang="en-US" sz="2400" dirty="0" err="1">
                <a:latin typeface="Arial" panose="020B0604020202020204" pitchFamily="34" charset="0"/>
                <a:cs typeface="Arial" panose="020B0604020202020204" pitchFamily="34" charset="0"/>
              </a:rPr>
              <a:t>PyAudio</a:t>
            </a:r>
            <a:r>
              <a:rPr lang="en-US" sz="2400" dirty="0">
                <a:latin typeface="Arial" panose="020B0604020202020204" pitchFamily="34" charset="0"/>
                <a:cs typeface="Arial" panose="020B0604020202020204" pitchFamily="34" charset="0"/>
              </a:rPr>
              <a:t>)</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dirty="0">
                <a:latin typeface="Arial" panose="020B0604020202020204" pitchFamily="34" charset="0"/>
                <a:cs typeface="Arial" panose="020B0604020202020204" pitchFamily="34" charset="0"/>
              </a:rPr>
              <a:t>Preprocess the audio:   a. Convert to required format (e.g., 16kHz, mono)  			                     b. Remove noise if needed</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dirty="0">
                <a:latin typeface="Arial" panose="020B0604020202020204" pitchFamily="34" charset="0"/>
                <a:cs typeface="Arial" panose="020B0604020202020204" pitchFamily="34" charset="0"/>
              </a:rPr>
              <a:t>Feed the processed audio to the speech recognition engine</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dirty="0">
                <a:latin typeface="Arial" panose="020B0604020202020204" pitchFamily="34" charset="0"/>
                <a:cs typeface="Arial" panose="020B0604020202020204" pitchFamily="34" charset="0"/>
              </a:rPr>
              <a:t>Receive and store the recognized text in textOutput</a:t>
            </a:r>
            <a:endParaRPr lang="en-US" sz="2400" dirty="0">
              <a:latin typeface="Arial" panose="020B0604020202020204" pitchFamily="34" charset="0"/>
              <a:cs typeface="Arial" panose="020B0604020202020204" pitchFamily="34" charset="0"/>
            </a:endParaRPr>
          </a:p>
          <a:p>
            <a:pPr marL="342900" indent="-342900">
              <a:buFont typeface="+mj-lt"/>
              <a:buAutoNum type="arabicPeriod"/>
            </a:pPr>
            <a:r>
              <a:rPr lang="en-US" sz="2400" dirty="0">
                <a:latin typeface="Arial" panose="020B0604020202020204" pitchFamily="34" charset="0"/>
                <a:cs typeface="Arial" panose="020B0604020202020204" pitchFamily="34" charset="0"/>
              </a:rPr>
              <a:t>Return textOutput</a:t>
            </a:r>
            <a:endParaRPr lang="en-IN" sz="24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2103481" y="1601862"/>
          <a:ext cx="7053942" cy="1981200"/>
        </p:xfrm>
        <a:graphic>
          <a:graphicData uri="http://schemas.openxmlformats.org/drawingml/2006/table">
            <a:tbl>
              <a:tblPr firstRow="1" bandRow="1">
                <a:tableStyleId>{5C22544A-7EE6-4342-B048-85BDC9FD1C3A}</a:tableStyleId>
              </a:tblPr>
              <a:tblGrid>
                <a:gridCol w="7053942"/>
              </a:tblGrid>
              <a:tr h="370840">
                <a:tc>
                  <a:txBody>
                    <a:bodyPr/>
                    <a:lstStyle/>
                    <a:p>
                      <a:r>
                        <a:rPr lang="en-US" sz="2000" b="0" dirty="0">
                          <a:solidFill>
                            <a:sysClr val="windowText" lastClr="000000"/>
                          </a:solidFill>
                          <a:latin typeface="Arial" panose="020B0604020202020204" pitchFamily="34" charset="0"/>
                          <a:cs typeface="Arial" panose="020B0604020202020204" pitchFamily="34" charset="0"/>
                        </a:rPr>
                        <a:t>: convertToText(audio): String</a:t>
                      </a:r>
                      <a:endParaRPr lang="en-IN" sz="2000" b="0" dirty="0">
                        <a:solidFill>
                          <a:sysClr val="windowText" lastClr="0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Convert audio input to text using speech-to-text techniques</a:t>
                      </a:r>
                      <a:endParaRPr lang="en-IN" sz="2000"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Speech to Text Conversion</a:t>
                      </a:r>
                      <a:endParaRPr lang="en-IN" sz="20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cs typeface="Arial" panose="020B0604020202020204" pitchFamily="34" charset="0"/>
                        </a:rPr>
                        <a:t>: audio (Audio data)s</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cs typeface="Arial" panose="020B0604020202020204" pitchFamily="34" charset="0"/>
                        </a:rPr>
                        <a:t>: textOutput (Converted Text)</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0942" y="407439"/>
            <a:ext cx="6110968" cy="584775"/>
          </a:xfrm>
          <a:prstGeom prst="rect">
            <a:avLst/>
          </a:prstGeom>
          <a:noFill/>
        </p:spPr>
        <p:txBody>
          <a:bodyPr wrap="none" rtlCol="0">
            <a:spAutoFit/>
          </a:bodyPr>
          <a:lstStyle/>
          <a:p>
            <a:pPr marL="342900" indent="-342900">
              <a:buAutoNum type="arabicPeriod"/>
            </a:pPr>
            <a:r>
              <a:rPr lang="en-IN" sz="3200" b="1" dirty="0">
                <a:latin typeface="Arial" panose="020B0604020202020204" pitchFamily="34" charset="0"/>
                <a:cs typeface="Arial" panose="020B0604020202020204" pitchFamily="34" charset="0"/>
              </a:rPr>
              <a:t>Speech Processing Example</a:t>
            </a:r>
            <a:endParaRPr lang="en-IN" sz="3200" b="1"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979813" y="1363869"/>
          <a:ext cx="10494028" cy="4664465"/>
        </p:xfrm>
        <a:graphic>
          <a:graphicData uri="http://schemas.openxmlformats.org/drawingml/2006/table">
            <a:tbl>
              <a:tblPr firstRow="1" bandRow="1">
                <a:tableStyleId>{5C22544A-7EE6-4342-B048-85BDC9FD1C3A}</a:tableStyleId>
              </a:tblPr>
              <a:tblGrid>
                <a:gridCol w="2953360"/>
                <a:gridCol w="7540668"/>
              </a:tblGrid>
              <a:tr h="768301">
                <a:tc>
                  <a:txBody>
                    <a:bodyPr/>
                    <a:lstStyle/>
                    <a:p>
                      <a:r>
                        <a:rPr lang="en-IN" sz="2400" dirty="0">
                          <a:solidFill>
                            <a:sysClr val="windowText" lastClr="000000"/>
                          </a:solidFill>
                          <a:latin typeface="Arial" panose="020B0604020202020204" pitchFamily="34" charset="0"/>
                          <a:cs typeface="Arial" panose="020B0604020202020204" pitchFamily="34" charset="0"/>
                        </a:rPr>
                        <a:t>Component</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ysClr val="windowText" lastClr="000000"/>
                          </a:solidFill>
                          <a:latin typeface="Arial" panose="020B0604020202020204" pitchFamily="34" charset="0"/>
                          <a:cs typeface="Arial" panose="020B0604020202020204" pitchFamily="34" charset="0"/>
                        </a:rPr>
                        <a:t>Details</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Goal</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Convert Spoken Dialect to text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Input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Audio: “</a:t>
                      </a:r>
                      <a:r>
                        <a:rPr lang="en-IN" sz="2400" b="1" dirty="0">
                          <a:latin typeface="Arial" panose="020B0604020202020204" pitchFamily="34" charset="0"/>
                          <a:cs typeface="Arial" panose="020B0604020202020204" pitchFamily="34" charset="0"/>
                        </a:rPr>
                        <a:t>Nen oorike vellipoya</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Method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convertToText(audio): String</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Process</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Uses </a:t>
                      </a:r>
                      <a:r>
                        <a:rPr lang="en-IN" sz="2400" dirty="0" err="1">
                          <a:latin typeface="Arial" panose="020B0604020202020204" pitchFamily="34" charset="0"/>
                          <a:cs typeface="Arial" panose="020B0604020202020204" pitchFamily="34" charset="0"/>
                        </a:rPr>
                        <a:t>SpeechRecognition</a:t>
                      </a:r>
                      <a:r>
                        <a:rPr lang="en-IN" sz="2400" dirty="0">
                          <a:latin typeface="Arial" panose="020B0604020202020204" pitchFamily="34" charset="0"/>
                          <a:cs typeface="Arial" panose="020B0604020202020204" pitchFamily="34" charset="0"/>
                        </a:rPr>
                        <a:t> and </a:t>
                      </a:r>
                      <a:r>
                        <a:rPr lang="en-IN" sz="2400" dirty="0" err="1">
                          <a:latin typeface="Arial" panose="020B0604020202020204" pitchFamily="34" charset="0"/>
                          <a:cs typeface="Arial" panose="020B0604020202020204" pitchFamily="34" charset="0"/>
                        </a:rPr>
                        <a:t>PyAudio</a:t>
                      </a:r>
                      <a:endParaRPr lang="en-IN" sz="24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400" dirty="0">
                          <a:latin typeface="Arial" panose="020B0604020202020204" pitchFamily="34" charset="0"/>
                          <a:cs typeface="Arial" panose="020B0604020202020204" pitchFamily="34" charset="0"/>
                        </a:rPr>
                        <a:t>Audio is converted to Text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Output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Nen oorike vellipoya</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7892" y="401823"/>
            <a:ext cx="5997924"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2. Dialect Detection Algorithm</a:t>
            </a:r>
            <a:endParaRPr lang="en-IN" sz="3200" b="1" dirty="0">
              <a:latin typeface="Arial" panose="020B0604020202020204" pitchFamily="34" charset="0"/>
              <a:cs typeface="Arial" panose="020B0604020202020204" pitchFamily="34" charset="0"/>
            </a:endParaRPr>
          </a:p>
        </p:txBody>
      </p:sp>
      <p:sp>
        <p:nvSpPr>
          <p:cNvPr id="5" name="TextBox 4"/>
          <p:cNvSpPr txBox="1"/>
          <p:nvPr/>
        </p:nvSpPr>
        <p:spPr>
          <a:xfrm>
            <a:off x="187892" y="1271856"/>
            <a:ext cx="11688421" cy="452431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Method</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Purpose</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Algorithm</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Input</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a:t>
            </a:r>
            <a:endParaRPr lang="en-US" sz="2400" b="1"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1. Load a pre-trained dialect classification model or rule-based dialect dictionary</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Tokenize the input text into words or phrases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Extract linguistic features (n-grams, frequency, stop words) </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Feed features into the classifier (e.g.,BERT model, fine tuned for dialects)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5. Predict the dialect type</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6. Return dialectType</a:t>
            </a:r>
            <a:endParaRPr lang="en-US" sz="24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1981096" y="1271856"/>
          <a:ext cx="7053942" cy="1981200"/>
        </p:xfrm>
        <a:graphic>
          <a:graphicData uri="http://schemas.openxmlformats.org/drawingml/2006/table">
            <a:tbl>
              <a:tblPr firstRow="1" bandRow="1">
                <a:tableStyleId>{5C22544A-7EE6-4342-B048-85BDC9FD1C3A}</a:tableStyleId>
              </a:tblPr>
              <a:tblGrid>
                <a:gridCol w="7053942"/>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b="0" dirty="0">
                          <a:solidFill>
                            <a:sysClr val="windowText" lastClr="000000"/>
                          </a:solidFill>
                          <a:latin typeface="Arial" panose="020B0604020202020204" pitchFamily="34" charset="0"/>
                          <a:cs typeface="Arial" panose="020B0604020202020204" pitchFamily="34" charset="0"/>
                        </a:rPr>
                        <a:t>: detectDialect(text): String</a:t>
                      </a:r>
                      <a:endParaRPr lang="en-US" sz="2000" b="0" dirty="0">
                        <a:solidFill>
                          <a:sysClr val="windowText" lastClr="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Identify the dialect from the provided text</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Dialect Detection</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text (Text string)</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Dialect</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979813" y="1363869"/>
          <a:ext cx="10494028" cy="5030225"/>
        </p:xfrm>
        <a:graphic>
          <a:graphicData uri="http://schemas.openxmlformats.org/drawingml/2006/table">
            <a:tbl>
              <a:tblPr firstRow="1" bandRow="1">
                <a:tableStyleId>{5C22544A-7EE6-4342-B048-85BDC9FD1C3A}</a:tableStyleId>
              </a:tblPr>
              <a:tblGrid>
                <a:gridCol w="2953360"/>
                <a:gridCol w="7540668"/>
              </a:tblGrid>
              <a:tr h="768301">
                <a:tc>
                  <a:txBody>
                    <a:bodyPr/>
                    <a:lstStyle/>
                    <a:p>
                      <a:r>
                        <a:rPr lang="en-IN" sz="2400" dirty="0">
                          <a:solidFill>
                            <a:sysClr val="windowText" lastClr="000000"/>
                          </a:solidFill>
                          <a:latin typeface="Arial" panose="020B0604020202020204" pitchFamily="34" charset="0"/>
                          <a:cs typeface="Arial" panose="020B0604020202020204" pitchFamily="34" charset="0"/>
                        </a:rPr>
                        <a:t>Component</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ysClr val="windowText" lastClr="000000"/>
                          </a:solidFill>
                          <a:latin typeface="Arial" panose="020B0604020202020204" pitchFamily="34" charset="0"/>
                          <a:cs typeface="Arial" panose="020B0604020202020204" pitchFamily="34" charset="0"/>
                        </a:rPr>
                        <a:t>Details</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Goal</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a:latin typeface="Arial" panose="020B0604020202020204" pitchFamily="34" charset="0"/>
                          <a:cs typeface="Arial" panose="020B0604020202020204" pitchFamily="34" charset="0"/>
                        </a:rPr>
                        <a:t>Identify the dialect from the text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Input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Nenu oorike vellipoya</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Method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detectDialect(text): String</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Process</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indent="-457200">
                        <a:buFont typeface="+mj-lt"/>
                        <a:buAutoNum type="arabicPeriod"/>
                      </a:pPr>
                      <a:r>
                        <a:rPr lang="en-IN" sz="2400" dirty="0">
                          <a:latin typeface="Arial" panose="020B0604020202020204" pitchFamily="34" charset="0"/>
                          <a:cs typeface="Arial" panose="020B0604020202020204" pitchFamily="34" charset="0"/>
                        </a:rPr>
                        <a:t>Tokenize → ["Nenu", "oorike", "vellipoya"]</a:t>
                      </a:r>
                      <a:endParaRPr lang="en-IN" sz="2400" dirty="0">
                        <a:latin typeface="Arial" panose="020B0604020202020204" pitchFamily="34" charset="0"/>
                        <a:cs typeface="Arial" panose="020B0604020202020204" pitchFamily="34" charset="0"/>
                      </a:endParaRPr>
                    </a:p>
                    <a:p>
                      <a:pPr marL="457200" indent="-457200">
                        <a:buFont typeface="+mj-lt"/>
                        <a:buAutoNum type="arabicPeriod"/>
                      </a:pPr>
                      <a:r>
                        <a:rPr lang="en-IN" sz="2400" dirty="0">
                          <a:latin typeface="Arial" panose="020B0604020202020204" pitchFamily="34" charset="0"/>
                          <a:cs typeface="Arial" panose="020B0604020202020204" pitchFamily="34" charset="0"/>
                        </a:rPr>
                        <a:t>Identify "oorike" as common in Rayalaseema</a:t>
                      </a:r>
                      <a:endParaRPr lang="en-IN" sz="2400" dirty="0">
                        <a:latin typeface="Arial" panose="020B0604020202020204" pitchFamily="34" charset="0"/>
                        <a:cs typeface="Arial" panose="020B0604020202020204" pitchFamily="34" charset="0"/>
                      </a:endParaRPr>
                    </a:p>
                    <a:p>
                      <a:pPr marL="457200" indent="-457200">
                        <a:buFont typeface="+mj-lt"/>
                        <a:buAutoNum type="arabicPeriod"/>
                      </a:pPr>
                      <a:r>
                        <a:rPr lang="en-IN" sz="2400" dirty="0">
                          <a:latin typeface="Arial" panose="020B0604020202020204" pitchFamily="34" charset="0"/>
                          <a:cs typeface="Arial" panose="020B0604020202020204" pitchFamily="34" charset="0"/>
                        </a:rPr>
                        <a:t>Use model to classify dialect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Output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Rayalaseema</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6" name="TextBox 5"/>
          <p:cNvSpPr txBox="1"/>
          <p:nvPr/>
        </p:nvSpPr>
        <p:spPr>
          <a:xfrm>
            <a:off x="0" y="323165"/>
            <a:ext cx="5763116"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2. Dialect Detection Example</a:t>
            </a:r>
            <a:endParaRPr lang="en-IN" sz="3200" b="1" dirty="0">
              <a:latin typeface="Arial" panose="020B0604020202020204" pitchFamily="34" charset="0"/>
              <a:cs typeface="Arial" panose="020B060402020202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323165"/>
            <a:ext cx="6252802"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3. Dialect Normalizer Algorithm</a:t>
            </a:r>
            <a:endParaRPr lang="en-IN" sz="3200" b="1" dirty="0">
              <a:latin typeface="Arial" panose="020B0604020202020204" pitchFamily="34" charset="0"/>
              <a:cs typeface="Arial" panose="020B0604020202020204" pitchFamily="34" charset="0"/>
            </a:endParaRPr>
          </a:p>
        </p:txBody>
      </p:sp>
      <p:sp>
        <p:nvSpPr>
          <p:cNvPr id="5" name="TextBox 4"/>
          <p:cNvSpPr txBox="1"/>
          <p:nvPr/>
        </p:nvSpPr>
        <p:spPr>
          <a:xfrm>
            <a:off x="187893" y="1271856"/>
            <a:ext cx="11666650" cy="4893647"/>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Method</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Purpose</a:t>
            </a:r>
            <a:endParaRPr lang="en-US" sz="2400" b="1"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Algorithm</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Input</a:t>
            </a:r>
            <a:endParaRPr lang="en-US" sz="2400" dirty="0">
              <a:latin typeface="Arial" panose="020B0604020202020204" pitchFamily="34" charset="0"/>
              <a:cs typeface="Arial" panose="020B0604020202020204" pitchFamily="34" charset="0"/>
            </a:endParaRPr>
          </a:p>
          <a:p>
            <a:r>
              <a:rPr lang="en-US" sz="2400" b="1" dirty="0">
                <a:latin typeface="Arial" panose="020B0604020202020204" pitchFamily="34" charset="0"/>
                <a:cs typeface="Arial" panose="020B0604020202020204" pitchFamily="34" charset="0"/>
              </a:rPr>
              <a:t>Output</a:t>
            </a:r>
            <a:endParaRPr lang="en-US" sz="2400" b="1" dirty="0">
              <a:latin typeface="Arial" panose="020B0604020202020204" pitchFamily="34" charset="0"/>
              <a:cs typeface="Arial" panose="020B0604020202020204" pitchFamily="34" charset="0"/>
            </a:endParaRPr>
          </a:p>
          <a:p>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1. Load the dialect-to-standard mapping dictionary or normalization model</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2. Tokenize the input text into words/phrases</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3. For each token:   a. Check if the token exists in the dialect mapping dictionary	          			b. If found, replace it with its standard equivalent   				           c. If not found, keep the original word</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4. Combine the updated tokens to form normalizedText</a:t>
            </a:r>
            <a:endParaRPr lang="en-US" sz="2400" dirty="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5. Return normalizedText</a:t>
            </a:r>
            <a:endParaRPr lang="en-US" sz="24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nvGraphicFramePr>
        <p:xfrm>
          <a:off x="2026983" y="1271856"/>
          <a:ext cx="7053942" cy="1981200"/>
        </p:xfrm>
        <a:graphic>
          <a:graphicData uri="http://schemas.openxmlformats.org/drawingml/2006/table">
            <a:tbl>
              <a:tblPr firstRow="1" bandRow="1">
                <a:tableStyleId>{5C22544A-7EE6-4342-B048-85BDC9FD1C3A}</a:tableStyleId>
              </a:tblPr>
              <a:tblGrid>
                <a:gridCol w="7053942"/>
              </a:tblGrid>
              <a:tr h="370840">
                <a:tc>
                  <a:txBody>
                    <a:bodyPr/>
                    <a:lstStyle/>
                    <a:p>
                      <a:r>
                        <a:rPr lang="en-US" sz="2000" b="0" dirty="0">
                          <a:solidFill>
                            <a:sysClr val="windowText" lastClr="000000"/>
                          </a:solidFill>
                          <a:latin typeface="Arial" panose="020B0604020202020204" pitchFamily="34" charset="0"/>
                          <a:cs typeface="Arial" panose="020B0604020202020204" pitchFamily="34" charset="0"/>
                        </a:rPr>
                        <a:t>: normalize(text): String</a:t>
                      </a:r>
                      <a:endParaRPr lang="en-US" sz="2000" b="0" dirty="0">
                        <a:solidFill>
                          <a:sysClr val="windowText" lastClr="000000"/>
                        </a:solidFill>
                        <a:latin typeface="Arial" panose="020B0604020202020204" pitchFamily="34" charset="0"/>
                        <a:cs typeface="Arial" panose="020B060402020202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Convert dialect-specific terms to standard language</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r>
                        <a:rPr lang="en-US" sz="2000" dirty="0">
                          <a:latin typeface="Arial" panose="020B0604020202020204" pitchFamily="34" charset="0"/>
                          <a:cs typeface="Arial" panose="020B0604020202020204" pitchFamily="34" charset="0"/>
                        </a:rPr>
                        <a:t>: Dialect Normalization</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cs typeface="Arial" panose="020B0604020202020204" pitchFamily="34" charset="0"/>
                        </a:rPr>
                        <a:t>: text (Dialect-contained text)</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2000" dirty="0">
                          <a:latin typeface="Arial" panose="020B0604020202020204" pitchFamily="34" charset="0"/>
                          <a:cs typeface="Arial" panose="020B0604020202020204" pitchFamily="34" charset="0"/>
                        </a:rPr>
                        <a:t>: normalizedText (Standardized text)</a:t>
                      </a:r>
                      <a:endParaRPr lang="en-US" sz="2000" dirty="0">
                        <a:latin typeface="Arial" panose="020B0604020202020204" pitchFamily="34" charset="0"/>
                        <a:cs typeface="Arial" panose="020B0604020202020204" pitchFamily="34"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solidFill>
                      <a:schemeClr val="bg1"/>
                    </a:solidFill>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848986" y="1138850"/>
          <a:ext cx="10494028" cy="5395985"/>
        </p:xfrm>
        <a:graphic>
          <a:graphicData uri="http://schemas.openxmlformats.org/drawingml/2006/table">
            <a:tbl>
              <a:tblPr firstRow="1" bandRow="1">
                <a:tableStyleId>{5C22544A-7EE6-4342-B048-85BDC9FD1C3A}</a:tableStyleId>
              </a:tblPr>
              <a:tblGrid>
                <a:gridCol w="2953360"/>
                <a:gridCol w="7540668"/>
              </a:tblGrid>
              <a:tr h="768301">
                <a:tc>
                  <a:txBody>
                    <a:bodyPr/>
                    <a:lstStyle/>
                    <a:p>
                      <a:r>
                        <a:rPr lang="en-IN" sz="2400" dirty="0">
                          <a:solidFill>
                            <a:sysClr val="windowText" lastClr="000000"/>
                          </a:solidFill>
                          <a:latin typeface="Arial" panose="020B0604020202020204" pitchFamily="34" charset="0"/>
                          <a:cs typeface="Arial" panose="020B0604020202020204" pitchFamily="34" charset="0"/>
                        </a:rPr>
                        <a:t>Component</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solidFill>
                            <a:sysClr val="windowText" lastClr="000000"/>
                          </a:solidFill>
                          <a:latin typeface="Arial" panose="020B0604020202020204" pitchFamily="34" charset="0"/>
                          <a:cs typeface="Arial" panose="020B0604020202020204" pitchFamily="34" charset="0"/>
                        </a:rPr>
                        <a:t>Details</a:t>
                      </a:r>
                      <a:endParaRPr lang="en-IN" sz="2400" dirty="0">
                        <a:solidFill>
                          <a:sysClr val="windowText" lastClr="000000"/>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Goal</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2400" dirty="0">
                          <a:latin typeface="Arial" panose="020B0604020202020204" pitchFamily="34" charset="0"/>
                          <a:cs typeface="Arial" panose="020B0604020202020204" pitchFamily="34" charset="0"/>
                        </a:rPr>
                        <a:t>Convert dialect sentence into standard Telugu</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Input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Nenu oorike vellipoya</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Method</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normalize(text): String</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Process</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342900" lvl="0" indent="-342900">
                        <a:buFont typeface="+mj-lt"/>
                        <a:buAutoNum type="arabicPeriod"/>
                      </a:pPr>
                      <a:r>
                        <a:rPr lang="en-IN" sz="2400" kern="1200" dirty="0">
                          <a:solidFill>
                            <a:schemeClr val="dk1"/>
                          </a:solidFill>
                          <a:effectLst/>
                          <a:latin typeface="Arial" panose="020B0604020202020204" pitchFamily="34" charset="0"/>
                          <a:ea typeface="+mn-ea"/>
                          <a:cs typeface="Arial" panose="020B0604020202020204" pitchFamily="34" charset="0"/>
                        </a:rPr>
                        <a:t>Tokenize → ["Nenu", "oorike", "vellipoya"]</a:t>
                      </a:r>
                      <a:endParaRPr lang="en-IN" sz="2400" kern="1200" dirty="0">
                        <a:solidFill>
                          <a:schemeClr val="dk1"/>
                        </a:solidFill>
                        <a:effectLst/>
                        <a:latin typeface="Arial" panose="020B0604020202020204" pitchFamily="34" charset="0"/>
                        <a:ea typeface="+mn-ea"/>
                        <a:cs typeface="Arial" panose="020B0604020202020204" pitchFamily="34" charset="0"/>
                      </a:endParaRPr>
                    </a:p>
                    <a:p>
                      <a:pPr marL="342900" lvl="0" indent="-342900">
                        <a:buFont typeface="+mj-lt"/>
                        <a:buAutoNum type="arabicPeriod"/>
                      </a:pPr>
                      <a:r>
                        <a:rPr lang="en-IN" sz="2400" kern="1200" dirty="0">
                          <a:solidFill>
                            <a:schemeClr val="dk1"/>
                          </a:solidFill>
                          <a:effectLst/>
                          <a:latin typeface="Arial" panose="020B0604020202020204" pitchFamily="34" charset="0"/>
                          <a:ea typeface="+mn-ea"/>
                          <a:cs typeface="Arial" panose="020B0604020202020204" pitchFamily="34" charset="0"/>
                        </a:rPr>
                        <a:t>Replace:</a:t>
                      </a:r>
                      <a:endParaRPr lang="en-IN" sz="2400" kern="1200" dirty="0">
                        <a:solidFill>
                          <a:schemeClr val="dk1"/>
                        </a:solidFill>
                        <a:effectLst/>
                        <a:latin typeface="Arial" panose="020B0604020202020204" pitchFamily="34" charset="0"/>
                        <a:ea typeface="+mn-ea"/>
                        <a:cs typeface="Arial" panose="020B0604020202020204" pitchFamily="34" charset="0"/>
                      </a:endParaRPr>
                    </a:p>
                    <a:p>
                      <a:pPr lvl="0"/>
                      <a:r>
                        <a:rPr lang="en-IN" sz="2400" kern="1200" dirty="0">
                          <a:solidFill>
                            <a:schemeClr val="dk1"/>
                          </a:solidFill>
                          <a:effectLst/>
                          <a:latin typeface="Arial" panose="020B0604020202020204" pitchFamily="34" charset="0"/>
                          <a:ea typeface="+mn-ea"/>
                          <a:cs typeface="Arial" panose="020B0604020202020204" pitchFamily="34" charset="0"/>
                        </a:rPr>
                        <a:t>                *oorike → anavasaramga</a:t>
                      </a:r>
                      <a:endParaRPr lang="en-IN" sz="2400" kern="1200" dirty="0">
                        <a:solidFill>
                          <a:schemeClr val="dk1"/>
                        </a:solidFill>
                        <a:effectLst/>
                        <a:latin typeface="Arial" panose="020B0604020202020204" pitchFamily="34" charset="0"/>
                        <a:ea typeface="+mn-ea"/>
                        <a:cs typeface="Arial" panose="020B0604020202020204" pitchFamily="34" charset="0"/>
                      </a:endParaRPr>
                    </a:p>
                    <a:p>
                      <a:r>
                        <a:rPr lang="en-IN" sz="2400" kern="1200" dirty="0">
                          <a:solidFill>
                            <a:schemeClr val="dk1"/>
                          </a:solidFill>
                          <a:effectLst/>
                          <a:latin typeface="Arial" panose="020B0604020202020204" pitchFamily="34" charset="0"/>
                          <a:ea typeface="+mn-ea"/>
                          <a:cs typeface="Arial" panose="020B0604020202020204" pitchFamily="34" charset="0"/>
                        </a:rPr>
                        <a:t>                *vellipoya → vellaanu</a:t>
                      </a:r>
                      <a:endParaRPr lang="en-IN" sz="2400" kern="1200" dirty="0">
                        <a:solidFill>
                          <a:schemeClr val="dk1"/>
                        </a:solidFill>
                        <a:effectLst/>
                        <a:latin typeface="Arial" panose="020B0604020202020204" pitchFamily="34" charset="0"/>
                        <a:ea typeface="+mn-ea"/>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768301">
                <a:tc>
                  <a:txBody>
                    <a:bodyPr/>
                    <a:lstStyle/>
                    <a:p>
                      <a:r>
                        <a:rPr lang="en-IN" sz="2400" dirty="0">
                          <a:latin typeface="Arial" panose="020B0604020202020204" pitchFamily="34" charset="0"/>
                          <a:cs typeface="Arial" panose="020B0604020202020204" pitchFamily="34" charset="0"/>
                        </a:rPr>
                        <a:t>Output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2400" dirty="0">
                          <a:latin typeface="Arial" panose="020B0604020202020204" pitchFamily="34" charset="0"/>
                          <a:cs typeface="Arial" panose="020B0604020202020204" pitchFamily="34" charset="0"/>
                        </a:rPr>
                        <a:t>"</a:t>
                      </a:r>
                      <a:r>
                        <a:rPr lang="en-IN" sz="2400" b="1" dirty="0">
                          <a:latin typeface="Arial" panose="020B0604020202020204" pitchFamily="34" charset="0"/>
                          <a:cs typeface="Arial" panose="020B0604020202020204" pitchFamily="34" charset="0"/>
                        </a:rPr>
                        <a:t>Nenu anavasaramga vellaanu</a:t>
                      </a:r>
                      <a:r>
                        <a:rPr lang="en-IN" sz="2400" dirty="0">
                          <a:latin typeface="Arial" panose="020B0604020202020204" pitchFamily="34" charset="0"/>
                          <a:cs typeface="Arial" panose="020B0604020202020204" pitchFamily="34" charset="0"/>
                        </a:rPr>
                        <a:t>"</a:t>
                      </a:r>
                      <a:endParaRPr lang="en-IN" sz="24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0" y="323165"/>
            <a:ext cx="6017994" cy="584775"/>
          </a:xfrm>
          <a:prstGeom prst="rect">
            <a:avLst/>
          </a:prstGeom>
          <a:noFill/>
        </p:spPr>
        <p:txBody>
          <a:bodyPr wrap="none" rtlCol="0">
            <a:spAutoFit/>
          </a:bodyPr>
          <a:lstStyle/>
          <a:p>
            <a:r>
              <a:rPr lang="en-IN" sz="3200" b="1" dirty="0">
                <a:latin typeface="Arial" panose="020B0604020202020204" pitchFamily="34" charset="0"/>
                <a:cs typeface="Arial" panose="020B0604020202020204" pitchFamily="34" charset="0"/>
              </a:rPr>
              <a:t>3. Dialect Normalizer Example</a:t>
            </a:r>
            <a:endParaRPr lang="en-IN" sz="3200" b="1" dirty="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10116" y="444598"/>
            <a:ext cx="6096000" cy="584775"/>
          </a:xfrm>
          <a:prstGeom prst="rect">
            <a:avLst/>
          </a:prstGeom>
          <a:noFill/>
        </p:spPr>
        <p:txBody>
          <a:bodyPr wrap="square">
            <a:spAutoFit/>
          </a:bodyPr>
          <a:lstStyle/>
          <a:p>
            <a:pPr>
              <a:lnSpc>
                <a:spcPct val="100000"/>
              </a:lnSpc>
              <a:spcBef>
                <a:spcPct val="0"/>
              </a:spcBef>
              <a:buFontTx/>
              <a:buNone/>
            </a:pPr>
            <a:r>
              <a:rPr lang="en-IN" altLang="en-US" sz="3200" b="1" dirty="0">
                <a:latin typeface="Arial" panose="020B0604020202020204" pitchFamily="34" charset="0"/>
                <a:cs typeface="Arial" panose="020B0604020202020204" pitchFamily="34" charset="0"/>
              </a:rPr>
              <a:t>Split Dataset for Training</a:t>
            </a:r>
            <a:endParaRPr lang="en-IN" altLang="en-US" sz="3200" b="1" dirty="0">
              <a:latin typeface="Arial" panose="020B0604020202020204" pitchFamily="34" charset="0"/>
              <a:cs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1495"/>
            <a:ext cx="10515600" cy="1442570"/>
          </a:xfrm>
        </p:spPr>
        <p:txBody>
          <a:bodyPr>
            <a:normAutofit/>
          </a:bodyPr>
          <a:lstStyle/>
          <a:p>
            <a:r>
              <a:rPr lang="en-US" sz="3200" b="1" dirty="0">
                <a:latin typeface="Arial" panose="020B0604020202020204"/>
                <a:cs typeface="Arial" panose="020B0604020202020204"/>
              </a:rPr>
              <a:t>                                      Scope</a:t>
            </a:r>
            <a:endParaRPr lang="en-US" sz="3200" dirty="0">
              <a:latin typeface="Arial" panose="020B0604020202020204"/>
              <a:cs typeface="Arial" panose="020B0604020202020204"/>
            </a:endParaRPr>
          </a:p>
        </p:txBody>
      </p:sp>
      <p:sp>
        <p:nvSpPr>
          <p:cNvPr id="3" name="Rectangle 1"/>
          <p:cNvSpPr>
            <a:spLocks noGrp="1" noChangeArrowheads="1"/>
          </p:cNvSpPr>
          <p:nvPr>
            <p:ph idx="1"/>
          </p:nvPr>
        </p:nvSpPr>
        <p:spPr bwMode="auto">
          <a:xfrm>
            <a:off x="998621" y="1754809"/>
            <a:ext cx="10106526" cy="279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Our project aims to classify 1-2 Telugu dialects from speech using AI, converting dialect phrases into text. It translates dialect-specific words into standard Telugu and English, while suggesting context-aware replies. The user-friendly interface supports both text and voice input, and users can hear standardized phrases for better understanding.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771800" y="356338"/>
            <a:ext cx="6094206" cy="646331"/>
          </a:xfrm>
          <a:prstGeom prst="rect">
            <a:avLst/>
          </a:prstGeom>
          <a:noFill/>
        </p:spPr>
        <p:txBody>
          <a:bodyPr wrap="square">
            <a:spAutoFit/>
          </a:bodyPr>
          <a:lstStyle/>
          <a:p>
            <a:pPr algn="ctr"/>
            <a:r>
              <a:rPr lang="en-US" sz="3600" b="1" dirty="0">
                <a:latin typeface="Arial" panose="020B0604020202020204" pitchFamily="34" charset="0"/>
                <a:cs typeface="Arial" panose="020B0604020202020204" pitchFamily="34" charset="0"/>
              </a:rPr>
              <a:t>Test Cases</a:t>
            </a:r>
            <a:endParaRPr lang="en-IN" sz="36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4674" y="138720"/>
            <a:ext cx="10538012" cy="556459"/>
          </a:xfrm>
        </p:spPr>
        <p:txBody>
          <a:bodyPr>
            <a:normAutofit/>
          </a:bodyPr>
          <a:lstStyle/>
          <a:p>
            <a:pPr algn="ctr"/>
            <a:r>
              <a:rPr lang="en-US" sz="3200" b="1" dirty="0">
                <a:latin typeface="Arial" panose="020B0604020202020204" pitchFamily="34" charset="0"/>
                <a:cs typeface="Arial" panose="020B0604020202020204" pitchFamily="34" charset="0"/>
              </a:rPr>
              <a:t> Output</a:t>
            </a:r>
            <a:endParaRPr lang="en-US" sz="3200" b="1" dirty="0">
              <a:latin typeface="Arial" panose="020B0604020202020204" pitchFamily="34" charset="0"/>
              <a:cs typeface="Arial" panose="020B0604020202020204" pitchFamily="34" charset="0"/>
            </a:endParaRPr>
          </a:p>
        </p:txBody>
      </p:sp>
      <p:pic>
        <p:nvPicPr>
          <p:cNvPr id="13" name="Picture 12" descr="A person in a suit and tie&#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45740" y="896694"/>
            <a:ext cx="11100519" cy="506461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99884" y="862656"/>
            <a:ext cx="11192231" cy="513268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form&#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87926" y="829151"/>
            <a:ext cx="11416147" cy="5199698"/>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login form&#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52970" y="841142"/>
            <a:ext cx="11286059" cy="5175716"/>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at&#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833562" y="938212"/>
            <a:ext cx="8524875" cy="498157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hat&#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04965" y="388620"/>
            <a:ext cx="7782070" cy="608076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0264" y="267064"/>
            <a:ext cx="8391471" cy="632387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95285" y="307340"/>
            <a:ext cx="7551240" cy="1208405"/>
          </a:xfrm>
        </p:spPr>
        <p:txBody>
          <a:bodyPr anchor="ctr">
            <a:normAutofit/>
          </a:bodyPr>
          <a:lstStyle/>
          <a:p>
            <a:pPr algn="ctr"/>
            <a:r>
              <a:rPr lang="en-US" sz="3200" b="1" dirty="0">
                <a:latin typeface="Arial" panose="020B0604020202020204"/>
                <a:cs typeface="Arial" panose="020B0604020202020204"/>
              </a:rPr>
              <a:t> Existing System</a:t>
            </a:r>
            <a:endParaRPr lang="en-US" sz="3200" b="1" dirty="0">
              <a:latin typeface="Arial" panose="020B0604020202020204"/>
              <a:cs typeface="Arial" panose="020B0604020202020204"/>
            </a:endParaRPr>
          </a:p>
        </p:txBody>
      </p:sp>
      <p:sp>
        <p:nvSpPr>
          <p:cNvPr id="4" name="Rectangle 1"/>
          <p:cNvSpPr>
            <a:spLocks noGrp="1" noChangeArrowheads="1"/>
          </p:cNvSpPr>
          <p:nvPr>
            <p:ph idx="1"/>
          </p:nvPr>
        </p:nvSpPr>
        <p:spPr bwMode="auto">
          <a:xfrm>
            <a:off x="947305" y="1515745"/>
            <a:ext cx="10297390" cy="3347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FontTx/>
              <a:buNone/>
            </a:pPr>
            <a:r>
              <a:rPr kumimoji="0" lang="en-US" altLang="en-US" sz="2400" b="0" i="0" u="none" strike="noStrike" cap="none" normalizeH="0" baseline="0" dirty="0">
                <a:ln>
                  <a:noFill/>
                </a:ln>
                <a:solidFill>
                  <a:schemeClr val="tx1"/>
                </a:solidFill>
                <a:effectLst/>
                <a:latin typeface="Arial" panose="020B0604020202020204" pitchFamily="34" charset="0"/>
              </a:rPr>
              <a:t>The existing system relies on formal language datasets, ignoring regional dialects. Google Translate and voice assistants like Siri struggle with dialect variations, slang, and informal speech. Manual methods, such as slang dictionaries, are inefficient and not scalable for real-time communication. Our project highlights the need for a solution that addresses dialect differences dynamically.</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84954" y="326612"/>
            <a:ext cx="6096000" cy="584775"/>
          </a:xfrm>
          <a:prstGeom prst="rect">
            <a:avLst/>
          </a:prstGeom>
          <a:noFill/>
        </p:spPr>
        <p:txBody>
          <a:bodyPr wrap="square">
            <a:spAutoFit/>
          </a:bodyPr>
          <a:lstStyle/>
          <a:p>
            <a:r>
              <a:rPr lang="en-IN" altLang="en-US" sz="3200" b="1" dirty="0">
                <a:latin typeface="Arial" panose="020B0604020202020204" pitchFamily="34" charset="0"/>
                <a:cs typeface="Arial" panose="020B0604020202020204" pitchFamily="34" charset="0"/>
              </a:rPr>
              <a:t>Data Set</a:t>
            </a:r>
            <a:endParaRPr lang="en-IN" sz="3200" dirty="0"/>
          </a:p>
        </p:txBody>
      </p:sp>
      <p:pic>
        <p:nvPicPr>
          <p:cNvPr id="5" name="Picture 4"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22432" y="1055432"/>
            <a:ext cx="4747135" cy="4747135"/>
          </a:xfrm>
          <a:prstGeom prst="rect">
            <a:avLst/>
          </a:prstGeom>
        </p:spPr>
      </p:pic>
      <p:sp>
        <p:nvSpPr>
          <p:cNvPr id="6" name="TextBox 5"/>
          <p:cNvSpPr txBox="1"/>
          <p:nvPr/>
        </p:nvSpPr>
        <p:spPr>
          <a:xfrm>
            <a:off x="4711849" y="6035040"/>
            <a:ext cx="2571078" cy="369332"/>
          </a:xfrm>
          <a:prstGeom prst="rect">
            <a:avLst/>
          </a:prstGeom>
          <a:noFill/>
        </p:spPr>
        <p:txBody>
          <a:bodyPr wrap="square" rtlCol="0">
            <a:spAutoFit/>
          </a:bodyPr>
          <a:lstStyle/>
          <a:p>
            <a:r>
              <a:rPr lang="en-IN" dirty="0"/>
              <a:t>Chittoor Dialect Database</a:t>
            </a: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screen&#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709987" y="255661"/>
            <a:ext cx="4772025" cy="5572125"/>
          </a:xfrm>
          <a:prstGeom prst="rect">
            <a:avLst/>
          </a:prstGeom>
        </p:spPr>
      </p:pic>
      <p:sp>
        <p:nvSpPr>
          <p:cNvPr id="4" name="TextBox 3"/>
          <p:cNvSpPr txBox="1"/>
          <p:nvPr/>
        </p:nvSpPr>
        <p:spPr>
          <a:xfrm>
            <a:off x="4530761" y="6056556"/>
            <a:ext cx="3130475" cy="369332"/>
          </a:xfrm>
          <a:prstGeom prst="rect">
            <a:avLst/>
          </a:prstGeom>
          <a:noFill/>
        </p:spPr>
        <p:txBody>
          <a:bodyPr wrap="square" rtlCol="0">
            <a:spAutoFit/>
          </a:bodyPr>
          <a:lstStyle/>
          <a:p>
            <a:r>
              <a:rPr lang="en-IN" dirty="0"/>
              <a:t>East Godavari Dialect Database</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200" b="1" dirty="0">
                <a:latin typeface="Arial" panose="020B0604020202020204" pitchFamily="34" charset="0"/>
                <a:cs typeface="Arial" panose="020B0604020202020204" pitchFamily="34" charset="0"/>
              </a:rPr>
              <a:t>Conclusion</a:t>
            </a:r>
            <a:endParaRPr lang="en-IN" sz="3200" b="1" dirty="0">
              <a:latin typeface="Arial" panose="020B0604020202020204" pitchFamily="34" charset="0"/>
              <a:cs typeface="Arial" panose="020B0604020202020204" pitchFamily="34" charset="0"/>
            </a:endParaRPr>
          </a:p>
        </p:txBody>
      </p:sp>
      <p:sp>
        <p:nvSpPr>
          <p:cNvPr id="3" name="Rectangle 1"/>
          <p:cNvSpPr>
            <a:spLocks noGrp="1" noChangeArrowheads="1"/>
          </p:cNvSpPr>
          <p:nvPr>
            <p:ph idx="1"/>
          </p:nvPr>
        </p:nvSpPr>
        <p:spPr bwMode="auto">
          <a:xfrm>
            <a:off x="1321377" y="1812066"/>
            <a:ext cx="9549245" cy="22398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just" defTabSz="914400" rtl="0" eaLnBrk="0" fontAlgn="base" latinLnBrk="0" hangingPunct="0">
              <a:lnSpc>
                <a:spcPct val="150000"/>
              </a:lnSpc>
              <a:spcBef>
                <a:spcPct val="0"/>
              </a:spcBef>
              <a:spcAft>
                <a:spcPct val="0"/>
              </a:spcAft>
              <a:buClrTx/>
              <a:buSzTx/>
              <a:buNone/>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DialectAI bridges the gap between Telugu dialects and standard English using AI-powered speech-to-text and NLP. It enhances communication, preserves linguistic diversity, and paves the way for more inclusive and accurate translation tools.</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158" y="0"/>
            <a:ext cx="10515600" cy="1325563"/>
          </a:xfrm>
        </p:spPr>
        <p:txBody>
          <a:bodyPr>
            <a:normAutofit/>
          </a:bodyPr>
          <a:lstStyle/>
          <a:p>
            <a:pPr algn="ctr"/>
            <a:r>
              <a:rPr lang="en-IN" sz="3200" b="1" dirty="0">
                <a:latin typeface="Arial" panose="020B0604020202020204" pitchFamily="34" charset="0"/>
                <a:cs typeface="Arial" panose="020B0604020202020204" pitchFamily="34" charset="0"/>
              </a:rPr>
              <a:t>References</a:t>
            </a:r>
            <a:endParaRPr lang="en-IN" sz="3200" b="1" dirty="0">
              <a:latin typeface="Arial" panose="020B0604020202020204" pitchFamily="34" charset="0"/>
              <a:cs typeface="Arial" panose="020B0604020202020204" pitchFamily="34" charset="0"/>
            </a:endParaRPr>
          </a:p>
        </p:txBody>
      </p:sp>
      <p:sp>
        <p:nvSpPr>
          <p:cNvPr id="3" name="TextBox 2"/>
          <p:cNvSpPr txBox="1"/>
          <p:nvPr/>
        </p:nvSpPr>
        <p:spPr>
          <a:xfrm>
            <a:off x="932447" y="1033869"/>
            <a:ext cx="10327105" cy="4893647"/>
          </a:xfrm>
          <a:prstGeom prst="rect">
            <a:avLst/>
          </a:prstGeom>
          <a:noFill/>
        </p:spPr>
        <p:txBody>
          <a:bodyPr wrap="square" rtlCol="0">
            <a:spAutoFit/>
          </a:bodyPr>
          <a:lstStyle/>
          <a:p>
            <a:pPr marL="457200" indent="-457200" algn="just">
              <a:buFont typeface="+mj-lt"/>
              <a:buAutoNum type="arabicPeriod"/>
            </a:pPr>
            <a:r>
              <a:rPr lang="en-US" sz="2400" dirty="0">
                <a:latin typeface="Arial" panose="020B0604020202020204" pitchFamily="34" charset="0"/>
                <a:cs typeface="Arial" panose="020B0604020202020204" pitchFamily="34" charset="0"/>
              </a:rPr>
              <a:t>Sastry, J. V. A study of Telugu regional and social dialects: A prosodic analysis. University of London, School of Oriental and African Studies (United Kingdom).</a:t>
            </a: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Joshi, A., et al. (2024). Natural language processing for dialects of a language: </a:t>
            </a:r>
            <a:r>
              <a:rPr lang="en-US" sz="2000" dirty="0">
                <a:latin typeface="Arial" panose="020B0604020202020204" pitchFamily="34" charset="0"/>
                <a:cs typeface="Arial" panose="020B0604020202020204" pitchFamily="34" charset="0"/>
              </a:rPr>
              <a:t>A survey. </a:t>
            </a:r>
            <a:r>
              <a:rPr lang="en-US" sz="2000" i="1" dirty="0">
                <a:latin typeface="Arial" panose="020B0604020202020204" pitchFamily="34" charset="0"/>
                <a:cs typeface="Arial" panose="020B0604020202020204" pitchFamily="34" charset="0"/>
              </a:rPr>
              <a:t>ACM Computing Surveys</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sz="2400" dirty="0">
              <a:solidFill>
                <a:srgbClr val="222222"/>
              </a:solidFill>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a:latin typeface="Arial" panose="020B0604020202020204" pitchFamily="34" charset="0"/>
                <a:cs typeface="Arial" panose="020B0604020202020204" pitchFamily="34" charset="0"/>
              </a:rPr>
              <a:t>Shivaprasad, S., &amp; Sadanandam, M. (2020). Identification of regional dialects of Telugu language using text independent speech processing models. International Journal of Speech Technology, 23(2), 251-258.</a:t>
            </a: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endParaRPr lang="en-US" sz="2400" dirty="0">
              <a:latin typeface="Arial" panose="020B0604020202020204" pitchFamily="34" charset="0"/>
              <a:cs typeface="Arial" panose="020B0604020202020204" pitchFamily="34" charset="0"/>
            </a:endParaRPr>
          </a:p>
          <a:p>
            <a:pPr marL="457200" indent="-457200" algn="just">
              <a:buFont typeface="+mj-lt"/>
              <a:buAutoNum type="arabicPeriod"/>
            </a:pPr>
            <a:r>
              <a:rPr lang="en-US" sz="2400" dirty="0" err="1">
                <a:effectLst/>
                <a:latin typeface="Arial" panose="020B0604020202020204" pitchFamily="34" charset="0"/>
                <a:ea typeface="Times New Roman" panose="02020603050405020304" pitchFamily="18" charset="0"/>
                <a:cs typeface="Arial" panose="020B0604020202020204" pitchFamily="34" charset="0"/>
              </a:rPr>
              <a:t>Bhaskararao</a:t>
            </a:r>
            <a:r>
              <a:rPr lang="en-US" sz="2400" dirty="0">
                <a:effectLst/>
                <a:latin typeface="Arial" panose="020B0604020202020204" pitchFamily="34" charset="0"/>
                <a:ea typeface="Times New Roman" panose="02020603050405020304" pitchFamily="18" charset="0"/>
                <a:cs typeface="Arial" panose="020B0604020202020204" pitchFamily="34" charset="0"/>
              </a:rPr>
              <a:t>, P., &amp; Ray, A. (2017). Telugu. Journal of the International Phonetic Association, 47(2), 231-241.</a:t>
            </a:r>
            <a:endParaRPr lang="en-IN" sz="2400" dirty="0">
              <a:latin typeface="Arial" panose="020B0604020202020204" pitchFamily="34" charset="0"/>
              <a:cs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que 2"/>
          <p:cNvSpPr/>
          <p:nvPr/>
        </p:nvSpPr>
        <p:spPr>
          <a:xfrm>
            <a:off x="2278181" y="1274207"/>
            <a:ext cx="7226826" cy="3980436"/>
          </a:xfrm>
          <a:prstGeom prst="plaqu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p:cNvSpPr txBox="1"/>
          <p:nvPr/>
        </p:nvSpPr>
        <p:spPr>
          <a:xfrm>
            <a:off x="5181600" y="2241813"/>
            <a:ext cx="1828800" cy="1828800"/>
          </a:xfrm>
          <a:prstGeom prst="rect">
            <a:avLst/>
          </a:prstGeom>
          <a:noFill/>
        </p:spPr>
        <p:txBody>
          <a:bodyPr wrap="square" rtlCol="0">
            <a:spAutoFit/>
          </a:bodyPr>
          <a:lstStyle/>
          <a:p>
            <a:pPr algn="l"/>
            <a:endParaRPr lang="en-US" dirty="0"/>
          </a:p>
        </p:txBody>
      </p:sp>
      <p:sp>
        <p:nvSpPr>
          <p:cNvPr id="6" name="TextBox 5"/>
          <p:cNvSpPr txBox="1"/>
          <p:nvPr/>
        </p:nvSpPr>
        <p:spPr>
          <a:xfrm>
            <a:off x="5181600" y="2350026"/>
            <a:ext cx="1828800" cy="1828800"/>
          </a:xfrm>
          <a:prstGeom prst="rect">
            <a:avLst/>
          </a:prstGeom>
          <a:noFill/>
        </p:spPr>
        <p:txBody>
          <a:bodyPr wrap="square" rtlCol="0">
            <a:spAutoFit/>
          </a:bodyPr>
          <a:lstStyle/>
          <a:p>
            <a:pPr algn="l"/>
            <a:endParaRPr lang="en-US" dirty="0"/>
          </a:p>
        </p:txBody>
      </p:sp>
      <p:sp>
        <p:nvSpPr>
          <p:cNvPr id="8" name="TextBox 7"/>
          <p:cNvSpPr txBox="1"/>
          <p:nvPr/>
        </p:nvSpPr>
        <p:spPr>
          <a:xfrm>
            <a:off x="1094742" y="2477772"/>
            <a:ext cx="9593705" cy="1573307"/>
          </a:xfrm>
          <a:prstGeom prst="rect">
            <a:avLst/>
          </a:prstGeom>
          <a:noFill/>
        </p:spPr>
        <p:txBody>
          <a:bodyPr wrap="square" rtlCol="0">
            <a:spAutoFit/>
          </a:bodyPr>
          <a:lstStyle/>
          <a:p>
            <a:pPr algn="ctr"/>
            <a:r>
              <a:rPr lang="en-IN" sz="9600" b="1" dirty="0">
                <a:latin typeface="Arial" panose="020B0604020202020204" pitchFamily="34" charset="0"/>
                <a:cs typeface="Arial" panose="020B0604020202020204" pitchFamily="34" charset="0"/>
              </a:rPr>
              <a:t>Thank You!</a:t>
            </a:r>
            <a:endParaRPr lang="en-IN" sz="9600" b="1" dirty="0">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8"/>
                                        </p:tgtEl>
                                        <p:attrNameLst>
                                          <p:attrName>ppt_x</p:attrName>
                                          <p:attrName>ppt_y</p:attrName>
                                        </p:attrNameLst>
                                      </p:cBhvr>
                                    </p:animMotion>
                                    <p:animRot by="1500000">
                                      <p:cBhvr>
                                        <p:cTn id="7" dur="125" fill="hold">
                                          <p:stCondLst>
                                            <p:cond delay="0"/>
                                          </p:stCondLst>
                                        </p:cTn>
                                        <p:tgtEl>
                                          <p:spTgt spid="8"/>
                                        </p:tgtEl>
                                        <p:attrNameLst>
                                          <p:attrName>r</p:attrName>
                                        </p:attrNameLst>
                                      </p:cBhvr>
                                    </p:animRot>
                                    <p:animRot by="-1500000">
                                      <p:cBhvr>
                                        <p:cTn id="8" dur="125" fill="hold">
                                          <p:stCondLst>
                                            <p:cond delay="125"/>
                                          </p:stCondLst>
                                        </p:cTn>
                                        <p:tgtEl>
                                          <p:spTgt spid="8"/>
                                        </p:tgtEl>
                                        <p:attrNameLst>
                                          <p:attrName>r</p:attrName>
                                        </p:attrNameLst>
                                      </p:cBhvr>
                                    </p:animRot>
                                    <p:animRot by="-1500000">
                                      <p:cBhvr>
                                        <p:cTn id="9" dur="125" fill="hold">
                                          <p:stCondLst>
                                            <p:cond delay="250"/>
                                          </p:stCondLst>
                                        </p:cTn>
                                        <p:tgtEl>
                                          <p:spTgt spid="8"/>
                                        </p:tgtEl>
                                        <p:attrNameLst>
                                          <p:attrName>r</p:attrName>
                                        </p:attrNameLst>
                                      </p:cBhvr>
                                    </p:animRot>
                                    <p:animRot by="1500000">
                                      <p:cBhvr>
                                        <p:cTn id="10" dur="125" fill="hold">
                                          <p:stCondLst>
                                            <p:cond delay="375"/>
                                          </p:stCondLst>
                                        </p:cTn>
                                        <p:tgtEl>
                                          <p:spTgt spid="8"/>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35251"/>
            <a:ext cx="10515600" cy="4351338"/>
          </a:xfrm>
        </p:spPr>
        <p:txBody>
          <a:bodyPr vert="horz" lIns="91440" tIns="45720" rIns="91440" bIns="45720" rtlCol="0" anchor="t">
            <a:normAutofit/>
          </a:bodyPr>
          <a:lstStyle/>
          <a:p>
            <a:pPr algn="just">
              <a:lnSpc>
                <a:spcPct val="150000"/>
              </a:lnSpc>
            </a:pPr>
            <a:r>
              <a:rPr lang="en-US" sz="2400" dirty="0">
                <a:latin typeface="Arial" panose="020B0604020202020204" pitchFamily="34" charset="0"/>
                <a:cs typeface="Arial" panose="020B0604020202020204" pitchFamily="34" charset="0"/>
              </a:rPr>
              <a:t> No Regional Dialect Detection</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 Lack of Context Awareness</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 Poor Speech Recognition for Dialects</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 Limited Dataset Availability</a:t>
            </a:r>
            <a:endParaRPr lang="en-US" sz="2400" dirty="0">
              <a:latin typeface="Arial" panose="020B0604020202020204" pitchFamily="34" charset="0"/>
              <a:cs typeface="Arial" panose="020B0604020202020204" pitchFamily="34" charset="0"/>
            </a:endParaRPr>
          </a:p>
          <a:p>
            <a:pPr algn="just">
              <a:lnSpc>
                <a:spcPct val="150000"/>
              </a:lnSpc>
            </a:pPr>
            <a:r>
              <a:rPr lang="en-US" sz="2400" dirty="0">
                <a:latin typeface="Arial" panose="020B0604020202020204" pitchFamily="34" charset="0"/>
                <a:cs typeface="Arial" panose="020B0604020202020204" pitchFamily="34" charset="0"/>
              </a:rPr>
              <a:t> No Conversational Response Generation</a:t>
            </a:r>
            <a:endParaRPr lang="en-IN" sz="24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838200" y="336216"/>
            <a:ext cx="10417810" cy="1208405"/>
          </a:xfrm>
        </p:spPr>
        <p:txBody>
          <a:bodyPr anchor="ctr">
            <a:normAutofit/>
          </a:bodyPr>
          <a:lstStyle/>
          <a:p>
            <a:pPr algn="ctr"/>
            <a:r>
              <a:rPr lang="en-US" sz="3200" b="1" dirty="0">
                <a:latin typeface="Arial" panose="020B0604020202020204"/>
                <a:cs typeface="Arial" panose="020B0604020202020204"/>
              </a:rPr>
              <a:t>Disadvantages of Existing System</a:t>
            </a:r>
            <a:endParaRPr lang="en-US" sz="3200" b="1" dirty="0">
              <a:latin typeface="Arial" panose="020B0604020202020204"/>
              <a:cs typeface="Arial" panose="020B0604020202020204"/>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182046" y="2137037"/>
            <a:ext cx="2583926" cy="2583926"/>
          </a:xfrm>
          <a:prstGeom prst="rect">
            <a:avLst/>
          </a:prstGeom>
          <a:ln>
            <a:noFill/>
          </a:ln>
          <a:effectLst>
            <a:softEdge rad="11250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7485" y="268934"/>
            <a:ext cx="10697029" cy="1325563"/>
          </a:xfrm>
        </p:spPr>
        <p:txBody>
          <a:bodyPr anchor="ctr">
            <a:normAutofit/>
          </a:bodyPr>
          <a:lstStyle/>
          <a:p>
            <a:pPr algn="ctr"/>
            <a:r>
              <a:rPr lang="en-US" sz="3200" b="1" dirty="0">
                <a:latin typeface="Arial" panose="020B0604020202020204"/>
                <a:cs typeface="Arial" panose="020B0604020202020204"/>
              </a:rPr>
              <a:t> Proposed System</a:t>
            </a:r>
            <a:endParaRPr lang="en-US" sz="3200" dirty="0">
              <a:latin typeface="Arial" panose="020B0604020202020204"/>
              <a:cs typeface="Arial" panose="020B0604020202020204"/>
            </a:endParaRPr>
          </a:p>
        </p:txBody>
      </p:sp>
      <p:sp>
        <p:nvSpPr>
          <p:cNvPr id="4" name="Rectangle 1"/>
          <p:cNvSpPr>
            <a:spLocks noGrp="1" noChangeArrowheads="1"/>
          </p:cNvSpPr>
          <p:nvPr>
            <p:ph idx="1"/>
          </p:nvPr>
        </p:nvSpPr>
        <p:spPr bwMode="auto">
          <a:xfrm>
            <a:off x="1139744" y="1594497"/>
            <a:ext cx="9912509" cy="44646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just" eaLnBrk="0" fontAlgn="base" hangingPunct="0">
              <a:lnSpc>
                <a:spcPct val="150000"/>
              </a:lnSpc>
              <a:spcBef>
                <a:spcPct val="0"/>
              </a:spcBef>
              <a:spcAft>
                <a:spcPct val="0"/>
              </a:spcAft>
              <a:buNone/>
            </a:pPr>
            <a:r>
              <a:rPr lang="en-GB" sz="2400" dirty="0" err="1"/>
              <a:t>DialectAI</a:t>
            </a:r>
            <a:r>
              <a:rPr lang="en-GB" sz="2400" dirty="0"/>
              <a:t> is an AI-powered web app that translates Telugu dialects into English using Python, </a:t>
            </a:r>
            <a:r>
              <a:rPr lang="en-GB" sz="2400" dirty="0" err="1"/>
              <a:t>SpeechRecognition</a:t>
            </a:r>
            <a:r>
              <a:rPr lang="en-GB" sz="2400" dirty="0"/>
              <a:t>, </a:t>
            </a:r>
            <a:r>
              <a:rPr lang="en-GB" sz="2400" dirty="0" err="1"/>
              <a:t>PyAudio</a:t>
            </a:r>
            <a:r>
              <a:rPr lang="en-GB" sz="2400" dirty="0"/>
              <a:t>, and the Google Translate API. It processes both text and speech inputs, converting dialectal Telugu phrases into standard Telugu before translating them into English. The system includes a text-to-speech output feature, allowing users to hear the translations for improved accessibility and ease of use. Additionally, it offers a translation history feature, enabling users to review their previous inputs and translations for better continuity and reference.</a:t>
            </a:r>
            <a:endParaRPr kumimoji="0" lang="en-US" altLang="en-US" sz="3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9247" y="515760"/>
            <a:ext cx="10488705" cy="1087158"/>
          </a:xfrm>
        </p:spPr>
        <p:txBody>
          <a:bodyPr>
            <a:normAutofit/>
          </a:bodyPr>
          <a:lstStyle/>
          <a:p>
            <a:pPr algn="ctr"/>
            <a:r>
              <a:rPr lang="en-US" sz="3200" b="1" dirty="0">
                <a:latin typeface="Arial" panose="020B0604020202020204"/>
                <a:cs typeface="Arial" panose="020B0604020202020204"/>
              </a:rPr>
              <a:t>Advantages of Proposed System</a:t>
            </a:r>
            <a:endParaRPr lang="en-US" sz="3200" dirty="0">
              <a:latin typeface="Arial" panose="020B0604020202020204"/>
              <a:cs typeface="Arial" panose="020B0604020202020204"/>
            </a:endParaRPr>
          </a:p>
        </p:txBody>
      </p:sp>
      <p:sp>
        <p:nvSpPr>
          <p:cNvPr id="3" name="Content Placeholder 2"/>
          <p:cNvSpPr>
            <a:spLocks noGrp="1"/>
          </p:cNvSpPr>
          <p:nvPr>
            <p:ph idx="1"/>
          </p:nvPr>
        </p:nvSpPr>
        <p:spPr>
          <a:xfrm>
            <a:off x="938734" y="1789731"/>
            <a:ext cx="11040035" cy="5405717"/>
          </a:xfrm>
        </p:spPr>
        <p:txBody>
          <a:bodyPr vert="horz" lIns="91440" tIns="45720" rIns="91440" bIns="45720" rtlCol="0" anchor="t">
            <a:normAutofit/>
          </a:bodyPr>
          <a:lstStyle/>
          <a:p>
            <a:pPr>
              <a:lnSpc>
                <a:spcPct val="150000"/>
              </a:lnSpc>
            </a:pPr>
            <a:r>
              <a:rPr lang="en-US" sz="2400" dirty="0">
                <a:latin typeface="Arial" panose="020B0604020202020204" pitchFamily="34" charset="0"/>
                <a:cs typeface="Arial" panose="020B0604020202020204" pitchFamily="34" charset="0"/>
              </a:rPr>
              <a:t>Accurate Dialect Recognition</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Improved Translation Quality</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Real-Time Processing</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Context-Aware Responses</a:t>
            </a:r>
            <a:endParaRPr lang="en-US" sz="2400" dirty="0">
              <a:latin typeface="Arial" panose="020B0604020202020204" pitchFamily="34" charset="0"/>
              <a:cs typeface="Arial" panose="020B0604020202020204" pitchFamily="34" charset="0"/>
            </a:endParaRPr>
          </a:p>
          <a:p>
            <a:pPr>
              <a:lnSpc>
                <a:spcPct val="150000"/>
              </a:lnSpc>
            </a:pPr>
            <a:r>
              <a:rPr lang="en-US" sz="2400" dirty="0">
                <a:latin typeface="Arial" panose="020B0604020202020204" pitchFamily="34" charset="0"/>
                <a:cs typeface="Arial" panose="020B0604020202020204" pitchFamily="34" charset="0"/>
              </a:rPr>
              <a:t>Multi-Modal Input Support</a:t>
            </a:r>
            <a:endParaRPr lang="en-IN" sz="2100" dirty="0">
              <a:latin typeface="Arial" panose="020B0604020202020204" pitchFamily="34" charset="0"/>
              <a:cs typeface="Arial" panose="020B0604020202020204" pitchFamily="34" charset="0"/>
            </a:endParaRPr>
          </a:p>
        </p:txBody>
      </p:sp>
      <p:sp>
        <p:nvSpPr>
          <p:cNvPr id="4" name="AutoShape 2" descr="A futuristic AI-powered translation process visual. A speech waveform transforms into Telugu text, which then converts into English text through a high-tech interface. The design includes neural network connections, a glowing AI chip, and a seamless flow of data. The background is modern and tech-inspired, symbolizing advanced NLP and AI processing."/>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60415" y="73744"/>
            <a:ext cx="7671170" cy="678866"/>
          </a:xfrm>
        </p:spPr>
        <p:txBody>
          <a:bodyPr>
            <a:normAutofit/>
          </a:bodyPr>
          <a:lstStyle/>
          <a:p>
            <a:pPr algn="ctr"/>
            <a:r>
              <a:rPr lang="en-IN" sz="3200" b="1" dirty="0">
                <a:latin typeface="Arial" panose="020B0604020202020204"/>
                <a:cs typeface="Arial" panose="020B0604020202020204"/>
              </a:rPr>
              <a:t>Requirement Analysis</a:t>
            </a:r>
            <a:endParaRPr lang="en-IN" sz="3200" b="1" dirty="0">
              <a:latin typeface="Arial" panose="020B0604020202020204"/>
              <a:cs typeface="Arial" panose="020B0604020202020204"/>
            </a:endParaRPr>
          </a:p>
        </p:txBody>
      </p:sp>
      <p:sp>
        <p:nvSpPr>
          <p:cNvPr id="3" name="Content Placeholder 2"/>
          <p:cNvSpPr>
            <a:spLocks noGrp="1"/>
          </p:cNvSpPr>
          <p:nvPr>
            <p:ph idx="1"/>
          </p:nvPr>
        </p:nvSpPr>
        <p:spPr>
          <a:xfrm>
            <a:off x="879210" y="1017304"/>
            <a:ext cx="9802761" cy="5662016"/>
          </a:xfrm>
        </p:spPr>
        <p:txBody>
          <a:bodyPr numCol="1" anchor="t">
            <a:noAutofit/>
          </a:bodyPr>
          <a:lstStyle/>
          <a:p>
            <a:pPr marL="0" indent="0">
              <a:lnSpc>
                <a:spcPct val="150000"/>
              </a:lnSpc>
              <a:buNone/>
            </a:pPr>
            <a:r>
              <a:rPr lang="en-IN" b="1" dirty="0">
                <a:latin typeface="Arial" panose="020B0604020202020204"/>
                <a:cs typeface="Arial" panose="020B0604020202020204"/>
              </a:rPr>
              <a:t>Functional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a:pPr>
            <a:r>
              <a:rPr kumimoji="0" lang="en-US" altLang="en-US" sz="2400" b="1" i="0" u="none" strike="noStrike" cap="none" normalizeH="0" baseline="0" dirty="0">
                <a:ln>
                  <a:noFill/>
                </a:ln>
                <a:solidFill>
                  <a:schemeClr val="tx1"/>
                </a:solidFill>
                <a:effectLst/>
                <a:latin typeface="Arial" panose="020B0604020202020204" pitchFamily="34" charset="0"/>
              </a:rPr>
              <a:t>User</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Registration</a:t>
            </a:r>
            <a:endParaRPr lang="en-US" altLang="en-US" dirty="0">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Login</a:t>
            </a:r>
            <a:endParaRPr lang="en-US" altLang="en-US" dirty="0">
              <a:latin typeface="Arial" panose="020B0604020202020204" pitchFamily="34" charset="0"/>
            </a:endParaRP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Speech input/ Text input </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View the Detected Dialect</a:t>
            </a:r>
            <a:endParaRPr lang="en-US" altLang="en-US" dirty="0">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V</a:t>
            </a:r>
            <a:r>
              <a:rPr kumimoji="0" lang="en-US" altLang="en-US" b="0" i="0" u="none" strike="noStrike" cap="none" normalizeH="0" baseline="0" dirty="0">
                <a:ln>
                  <a:noFill/>
                </a:ln>
                <a:solidFill>
                  <a:schemeClr val="tx1"/>
                </a:solidFill>
                <a:effectLst/>
                <a:latin typeface="Arial" panose="020B0604020202020204" pitchFamily="34" charset="0"/>
              </a:rPr>
              <a:t>iew the translated Dialect in English</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lang="en-US" altLang="en-US" dirty="0">
                <a:latin typeface="Arial" panose="020B0604020202020204" pitchFamily="34" charset="0"/>
              </a:rPr>
              <a:t>View Translation History</a:t>
            </a:r>
            <a:endParaRPr kumimoji="0" lang="en-US" altLang="en-US"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Logo</a:t>
            </a:r>
            <a:r>
              <a:rPr lang="en-US" altLang="en-US" dirty="0">
                <a:latin typeface="Arial" panose="020B0604020202020204" pitchFamily="34" charset="0"/>
              </a:rPr>
              <a:t>ut</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None/>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indent="0">
              <a:buNone/>
            </a:pPr>
            <a:endParaRPr lang="en-IN" sz="2200" kern="100" dirty="0">
              <a:effectLst/>
              <a:ea typeface="+mn-lt"/>
              <a:cs typeface="+mn-lt"/>
            </a:endParaRPr>
          </a:p>
          <a:p>
            <a:pPr lvl="1" indent="0">
              <a:buNone/>
            </a:pPr>
            <a:endParaRPr lang="en-IN" sz="2200" dirty="0">
              <a:ea typeface="+mn-lt"/>
              <a:cs typeface="+mn-lt"/>
            </a:endParaRPr>
          </a:p>
          <a:p>
            <a:pPr marL="0" indent="0">
              <a:buNone/>
            </a:pPr>
            <a:endParaRPr lang="en-IN" sz="2400" b="1" kern="100" dirty="0">
              <a:latin typeface="Arial" panose="020B0604020202020204" pitchFamily="34" charset="0"/>
              <a:cs typeface="Arial" panose="020B0604020202020204" pitchFamily="34" charset="0"/>
            </a:endParaRPr>
          </a:p>
          <a:p>
            <a:pPr marL="0" indent="0">
              <a:lnSpc>
                <a:spcPct val="150000"/>
              </a:lnSpc>
              <a:buNone/>
            </a:pPr>
            <a:endParaRPr lang="en-IN" sz="2400" b="1" dirty="0">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730226" y="2035629"/>
            <a:ext cx="2951745" cy="2951745"/>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5108" y="-363070"/>
            <a:ext cx="11054857" cy="2299446"/>
          </a:xfrm>
        </p:spPr>
        <p:txBody>
          <a:bodyPr>
            <a:normAutofit/>
          </a:bodyPr>
          <a:lstStyle/>
          <a:p>
            <a:pPr algn="ctr"/>
            <a:r>
              <a:rPr lang="en-IN" sz="3200" b="1" dirty="0">
                <a:latin typeface="Arial" panose="020B0604020202020204"/>
                <a:cs typeface="Arial" panose="020B0604020202020204"/>
              </a:rPr>
              <a:t>Requirement Analysis</a:t>
            </a:r>
            <a:endParaRPr lang="en-IN" sz="3200" b="1" dirty="0">
              <a:latin typeface="Arial" panose="020B0604020202020204"/>
              <a:cs typeface="Arial" panose="020B0604020202020204"/>
            </a:endParaRPr>
          </a:p>
        </p:txBody>
      </p:sp>
      <p:sp>
        <p:nvSpPr>
          <p:cNvPr id="3" name="Content Placeholder 2"/>
          <p:cNvSpPr>
            <a:spLocks noGrp="1"/>
          </p:cNvSpPr>
          <p:nvPr>
            <p:ph idx="1"/>
          </p:nvPr>
        </p:nvSpPr>
        <p:spPr>
          <a:xfrm>
            <a:off x="372035" y="1213903"/>
            <a:ext cx="11054857" cy="5025236"/>
          </a:xfrm>
        </p:spPr>
        <p:txBody>
          <a:bodyPr vert="horz" lIns="91440" tIns="45720" rIns="91440" bIns="45720" rtlCol="0" anchor="t">
            <a:normAutofit/>
          </a:bodyPr>
          <a:lstStyle/>
          <a:p>
            <a:pPr marL="0" indent="0" algn="just">
              <a:lnSpc>
                <a:spcPct val="150000"/>
              </a:lnSpc>
              <a:buNone/>
            </a:pPr>
            <a:r>
              <a:rPr lang="en-IN" b="1" dirty="0">
                <a:latin typeface="Arial" panose="020B0604020202020204"/>
                <a:ea typeface="+mn-lt"/>
                <a:cs typeface="Arial" panose="020B0604020202020204"/>
              </a:rPr>
              <a:t>Non-Functional Requirements</a:t>
            </a:r>
            <a:endParaRPr lang="en-IN" b="1" dirty="0">
              <a:latin typeface="Arial" panose="020B0604020202020204"/>
              <a:ea typeface="+mn-lt"/>
              <a:cs typeface="Arial" panose="020B0604020202020204"/>
            </a:endParaRPr>
          </a:p>
          <a:p>
            <a:pPr marL="0" indent="0" algn="just">
              <a:lnSpc>
                <a:spcPct val="150000"/>
              </a:lnSpc>
              <a:buNone/>
            </a:pPr>
            <a:endParaRPr lang="en-US" dirty="0">
              <a:cs typeface="Calibri" panose="020F0502020204030204"/>
            </a:endParaRPr>
          </a:p>
          <a:p>
            <a:pPr marL="0" lvl="0" indent="0" algn="just"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algn="just">
              <a:lnSpc>
                <a:spcPct val="150000"/>
              </a:lnSpc>
            </a:pPr>
            <a:endParaRPr lang="en-IN" sz="1800" b="1" dirty="0">
              <a:latin typeface="Calibri" panose="020F0502020204030204"/>
              <a:cs typeface="Calibri" panose="020F0502020204030204"/>
            </a:endParaRPr>
          </a:p>
        </p:txBody>
      </p:sp>
      <p:sp>
        <p:nvSpPr>
          <p:cNvPr id="4" name="Rectangle 1"/>
          <p:cNvSpPr>
            <a:spLocks noChangeArrowheads="1"/>
          </p:cNvSpPr>
          <p:nvPr/>
        </p:nvSpPr>
        <p:spPr bwMode="auto">
          <a:xfrm>
            <a:off x="229818" y="2047588"/>
            <a:ext cx="12125435" cy="3690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Performance:</a:t>
            </a:r>
            <a:r>
              <a:rPr lang="en-US" sz="2000" dirty="0">
                <a:latin typeface="Arial" panose="020B0604020202020204" pitchFamily="34" charset="0"/>
                <a:cs typeface="Arial" panose="020B0604020202020204" pitchFamily="34" charset="0"/>
              </a:rPr>
              <a:t> DialectAI will classify dialects, convert speech to text, and translate within 5 seconds</a:t>
            </a:r>
            <a:endParaRPr lang="en-US" sz="2000"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Scalability:</a:t>
            </a:r>
            <a:r>
              <a:rPr lang="en-US" sz="2000" dirty="0">
                <a:latin typeface="Arial" panose="020B0604020202020204" pitchFamily="34" charset="0"/>
                <a:cs typeface="Arial" panose="020B0604020202020204" pitchFamily="34" charset="0"/>
              </a:rPr>
              <a:t> It will efficiently handle growing user traffic and speech data</a:t>
            </a:r>
            <a:endParaRPr lang="en-US" sz="2000"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Security:</a:t>
            </a:r>
            <a:r>
              <a:rPr lang="en-US" sz="2000" dirty="0">
                <a:latin typeface="Arial" panose="020B0604020202020204" pitchFamily="34" charset="0"/>
                <a:cs typeface="Arial" panose="020B0604020202020204" pitchFamily="34" charset="0"/>
              </a:rPr>
              <a:t> Implements end-to-end encryption and secure authentication</a:t>
            </a:r>
            <a:endParaRPr lang="en-US" sz="2000"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Usability:</a:t>
            </a:r>
            <a:r>
              <a:rPr lang="en-US" sz="2000" dirty="0">
                <a:latin typeface="Arial" panose="020B0604020202020204" pitchFamily="34" charset="0"/>
                <a:cs typeface="Arial" panose="020B0604020202020204" pitchFamily="34" charset="0"/>
              </a:rPr>
              <a:t> Provides a simple, intuitive UI with voice and text input across devices</a:t>
            </a:r>
            <a:endParaRPr lang="en-US" sz="2000"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Compatibility:</a:t>
            </a:r>
            <a:r>
              <a:rPr lang="en-US" sz="2000" dirty="0">
                <a:latin typeface="Arial" panose="020B0604020202020204" pitchFamily="34" charset="0"/>
                <a:cs typeface="Arial" panose="020B0604020202020204" pitchFamily="34" charset="0"/>
              </a:rPr>
              <a:t> Integrates with external APIs and supports multiple speech/text formats</a:t>
            </a:r>
            <a:endParaRPr lang="en-US" sz="2000" dirty="0">
              <a:latin typeface="Arial" panose="020B0604020202020204" pitchFamily="34" charset="0"/>
              <a:cs typeface="Arial" panose="020B0604020202020204" pitchFamily="34"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pPr>
            <a:r>
              <a:rPr lang="en-US" sz="2000" b="1" dirty="0">
                <a:latin typeface="Arial" panose="020B0604020202020204" pitchFamily="34" charset="0"/>
                <a:cs typeface="Arial" panose="020B0604020202020204" pitchFamily="34" charset="0"/>
              </a:rPr>
              <a:t>Latency:</a:t>
            </a:r>
            <a:r>
              <a:rPr lang="en-US" sz="2000" dirty="0">
                <a:latin typeface="Arial" panose="020B0604020202020204" pitchFamily="34" charset="0"/>
                <a:cs typeface="Arial" panose="020B0604020202020204" pitchFamily="34" charset="0"/>
              </a:rPr>
              <a:t> Ensures a response time under 3 seconds for speech processing</a:t>
            </a:r>
            <a:endPar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9052</Words>
  <Application>WPS Presentation</Application>
  <PresentationFormat>Widescreen</PresentationFormat>
  <Paragraphs>358</Paragraphs>
  <Slides>44</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44</vt:i4>
      </vt:variant>
    </vt:vector>
  </HeadingPairs>
  <TitlesOfParts>
    <vt:vector size="56" baseType="lpstr">
      <vt:lpstr>Arial</vt:lpstr>
      <vt:lpstr>SimSun</vt:lpstr>
      <vt:lpstr>Wingdings</vt:lpstr>
      <vt:lpstr>Calibri</vt:lpstr>
      <vt:lpstr>Times New Roman</vt:lpstr>
      <vt:lpstr>Arial</vt:lpstr>
      <vt:lpstr>Times New Roman</vt:lpstr>
      <vt:lpstr>Calibri</vt:lpstr>
      <vt:lpstr>Microsoft YaHei</vt:lpstr>
      <vt:lpstr>Arial Unicode MS</vt:lpstr>
      <vt:lpstr>Calibri Light</vt:lpstr>
      <vt:lpstr>Office Theme</vt:lpstr>
      <vt:lpstr>PowerPoint 演示文稿</vt:lpstr>
      <vt:lpstr>Introduction</vt:lpstr>
      <vt:lpstr>                                      Scope</vt:lpstr>
      <vt:lpstr> Existing System</vt:lpstr>
      <vt:lpstr>Disadvantages of Existing System</vt:lpstr>
      <vt:lpstr> Proposed System</vt:lpstr>
      <vt:lpstr>Advantages of Proposed System</vt:lpstr>
      <vt:lpstr>Requirement Analysis</vt:lpstr>
      <vt:lpstr>Requirement Analysis</vt:lpstr>
      <vt:lpstr>PowerPoint 演示文稿</vt:lpstr>
      <vt:lpstr>PowerPoint 演示文稿</vt:lpstr>
      <vt:lpstr>PowerPoint 演示文稿</vt:lpstr>
      <vt:lpstr>Technical Architecture</vt:lpstr>
      <vt:lpstr>Software Model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Output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Kanathala Parnika</dc:creator>
  <cp:lastModifiedBy>kprah</cp:lastModifiedBy>
  <cp:revision>163</cp:revision>
  <dcterms:created xsi:type="dcterms:W3CDTF">2025-02-24T12:26:00Z</dcterms:created>
  <dcterms:modified xsi:type="dcterms:W3CDTF">2025-05-29T13:35:32Z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1808565345394D83B45522901274E8EC_12</vt:lpwstr>
  </property>
  <property fmtid="{D5CDD505-2E9C-101B-9397-08002B2CF9AE}" pid="3" name="KSOProductBuildVer">
    <vt:lpwstr>1033-12.2.0.21179</vt:lpwstr>
  </property>
</Properties>
</file>