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6" r:id="rId2"/>
    <p:sldId id="258" r:id="rId3"/>
    <p:sldId id="259" r:id="rId4"/>
    <p:sldId id="260" r:id="rId5"/>
    <p:sldId id="364" r:id="rId6"/>
    <p:sldId id="261" r:id="rId7"/>
    <p:sldId id="262" r:id="rId8"/>
    <p:sldId id="268" r:id="rId9"/>
    <p:sldId id="353" r:id="rId10"/>
    <p:sldId id="266" r:id="rId11"/>
    <p:sldId id="276" r:id="rId12"/>
    <p:sldId id="408" r:id="rId13"/>
    <p:sldId id="372" r:id="rId14"/>
    <p:sldId id="367" r:id="rId15"/>
    <p:sldId id="275" r:id="rId16"/>
    <p:sldId id="403" r:id="rId17"/>
    <p:sldId id="409" r:id="rId18"/>
    <p:sldId id="374" r:id="rId19"/>
    <p:sldId id="402" r:id="rId20"/>
    <p:sldId id="401" r:id="rId21"/>
    <p:sldId id="404" r:id="rId22"/>
    <p:sldId id="433" r:id="rId23"/>
    <p:sldId id="411" r:id="rId24"/>
    <p:sldId id="431" r:id="rId25"/>
    <p:sldId id="432" r:id="rId26"/>
    <p:sldId id="418" r:id="rId27"/>
    <p:sldId id="427" r:id="rId28"/>
    <p:sldId id="415" r:id="rId29"/>
    <p:sldId id="420" r:id="rId30"/>
    <p:sldId id="428" r:id="rId31"/>
    <p:sldId id="429" r:id="rId32"/>
    <p:sldId id="434" r:id="rId33"/>
    <p:sldId id="435" r:id="rId34"/>
    <p:sldId id="436" r:id="rId35"/>
    <p:sldId id="437" r:id="rId36"/>
    <p:sldId id="422" r:id="rId37"/>
    <p:sldId id="421" r:id="rId38"/>
    <p:sldId id="423" r:id="rId39"/>
    <p:sldId id="425" r:id="rId40"/>
    <p:sldId id="424" r:id="rId41"/>
    <p:sldId id="430" r:id="rId42"/>
    <p:sldId id="426" r:id="rId43"/>
    <p:sldId id="355" r:id="rId44"/>
    <p:sldId id="356" r:id="rId45"/>
    <p:sldId id="35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88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p:scale>
          <a:sx n="51" d="100"/>
          <a:sy n="51" d="100"/>
        </p:scale>
        <p:origin x="1068"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85211-F2E0-4322-8632-27D6019DB83E}" type="datetimeFigureOut">
              <a:rPr lang="en-IN" smtClean="0"/>
              <a:t>29-05-2025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A3BE9-5A4F-4FA3-8CA2-6A57903E44E2}" type="slidenum">
              <a:rPr lang="en-IN" smtClean="0"/>
              <a:t>‹#›</a:t>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A3BE9-5A4F-4FA3-8CA2-6A57903E44E2}" type="slidenum">
              <a:rPr lang="en-IN" smtClean="0"/>
              <a:t>9</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4E0CEAB-684C-4A8A-A628-6723E643FFE6}" type="datetimeFigureOut">
              <a:rPr lang="en-IN" smtClean="0"/>
              <a:t>29-05-2025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72F80-401A-4CAD-89AF-FEA0474394C3}"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E0CEAB-684C-4A8A-A628-6723E643FFE6}" type="datetimeFigureOut">
              <a:rPr lang="en-IN" smtClean="0"/>
              <a:t>29-05-2025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72F80-401A-4CAD-89AF-FEA0474394C3}"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E0CEAB-684C-4A8A-A628-6723E643FFE6}" type="datetimeFigureOut">
              <a:rPr lang="en-IN" smtClean="0"/>
              <a:t>29-05-2025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72F80-401A-4CAD-89AF-FEA0474394C3}" type="slidenum">
              <a:rPr lang="en-IN" smtClean="0"/>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E4E0CEAB-684C-4A8A-A628-6723E643FFE6}" type="datetimeFigureOut">
              <a:rPr lang="en-IN" smtClean="0"/>
              <a:t>29-05-2025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72F80-401A-4CAD-89AF-FEA0474394C3}" type="slidenum">
              <a:rPr lang="en-IN" smtClean="0"/>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E0CEAB-684C-4A8A-A628-6723E643FFE6}" type="datetimeFigureOut">
              <a:rPr lang="en-IN" smtClean="0"/>
              <a:t>29-05-2025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72F80-401A-4CAD-89AF-FEA0474394C3}"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4E0CEAB-684C-4A8A-A628-6723E643FFE6}" type="datetimeFigureOut">
              <a:rPr lang="en-IN" smtClean="0"/>
              <a:t>29-05-2025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72F80-401A-4CAD-89AF-FEA0474394C3}" type="slidenum">
              <a:rPr lang="en-IN" smtClean="0"/>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4E0CEAB-684C-4A8A-A628-6723E643FFE6}" type="datetimeFigureOut">
              <a:rPr lang="en-IN" smtClean="0"/>
              <a:t>29-05-2025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F72F80-401A-4CAD-89AF-FEA0474394C3}"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4E0CEAB-684C-4A8A-A628-6723E643FFE6}" type="datetimeFigureOut">
              <a:rPr lang="en-IN" smtClean="0"/>
              <a:t>29-05-2025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72F80-401A-4CAD-89AF-FEA0474394C3}"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0CEAB-684C-4A8A-A628-6723E643FFE6}" type="datetimeFigureOut">
              <a:rPr lang="en-IN" smtClean="0"/>
              <a:t>29-05-2025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F72F80-401A-4CAD-89AF-FEA0474394C3}"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0CEAB-684C-4A8A-A628-6723E643FFE6}" type="datetimeFigureOut">
              <a:rPr lang="en-IN" smtClean="0"/>
              <a:t>29-05-2025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72F80-401A-4CAD-89AF-FEA0474394C3}" type="slidenum">
              <a:rPr lang="en-IN" smtClean="0"/>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E0CEAB-684C-4A8A-A628-6723E643FFE6}" type="datetimeFigureOut">
              <a:rPr lang="en-IN" smtClean="0"/>
              <a:t>29-05-2025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72F80-401A-4CAD-89AF-FEA0474394C3}" type="slidenum">
              <a:rPr lang="en-IN" smtClean="0"/>
              <a:t>‹#›</a:t>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0CEAB-684C-4A8A-A628-6723E643FFE6}" type="datetimeFigureOut">
              <a:rPr lang="en-IN" smtClean="0"/>
              <a:t>29-05-2025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72F80-401A-4CAD-89AF-FEA0474394C3}"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brecw.ac.in/" TargetMode="Externa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Google Shape;54;p1"/>
          <p:cNvSpPr txBox="1">
            <a:spLocks noChangeArrowheads="1"/>
          </p:cNvSpPr>
          <p:nvPr/>
        </p:nvSpPr>
        <p:spPr bwMode="auto">
          <a:xfrm>
            <a:off x="177800" y="136525"/>
            <a:ext cx="1180623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lnSpc>
                <a:spcPct val="90000"/>
              </a:lnSpc>
              <a:spcBef>
                <a:spcPts val="1000"/>
              </a:spcBef>
              <a:buFont typeface="Arial" panose="020B0604020202020204" pitchFamily="34" charset="0"/>
              <a:buChar char="•"/>
              <a:tabLst>
                <a:tab pos="182245" algn="l"/>
                <a:tab pos="447675"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82245" algn="l"/>
                <a:tab pos="447675"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82245" algn="l"/>
                <a:tab pos="447675"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82245" algn="l"/>
                <a:tab pos="447675"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82245" algn="l"/>
                <a:tab pos="447675"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82245" algn="l"/>
                <a:tab pos="447675"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82245" algn="l"/>
                <a:tab pos="447675"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82245" algn="l"/>
                <a:tab pos="447675"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82245" algn="l"/>
                <a:tab pos="447675" algn="l"/>
              </a:tabLst>
              <a:defRPr>
                <a:solidFill>
                  <a:schemeClr val="tx1"/>
                </a:solidFill>
                <a:latin typeface="Calibri" panose="020F0502020204030204" pitchFamily="34" charset="0"/>
              </a:defRPr>
            </a:lvl9pPr>
          </a:lstStyle>
          <a:p>
            <a:pPr algn="ctr" eaLnBrk="1" hangingPunct="1">
              <a:lnSpc>
                <a:spcPct val="100000"/>
              </a:lnSpc>
              <a:spcBef>
                <a:spcPct val="0"/>
              </a:spcBef>
              <a:spcAft>
                <a:spcPts val="1000"/>
              </a:spcAft>
              <a:buSzPts val="1100"/>
              <a:buFontTx/>
              <a:buNone/>
            </a:pPr>
            <a:r>
              <a:rPr lang="en-US" altLang="en-US" sz="3600" b="1" dirty="0">
                <a:solidFill>
                  <a:srgbClr val="00B050"/>
                </a:solidFill>
                <a:latin typeface="Arial" panose="020B0604020202020204" pitchFamily="34" charset="0"/>
                <a:cs typeface="Arial" panose="020B0604020202020204" pitchFamily="34" charset="0"/>
              </a:rPr>
              <a:t>     </a:t>
            </a:r>
            <a:r>
              <a:rPr lang="en-US" altLang="en-US" sz="3200" b="1" dirty="0">
                <a:solidFill>
                  <a:srgbClr val="002060"/>
                </a:solidFill>
                <a:latin typeface="Arial" panose="020B0604020202020204" pitchFamily="34" charset="0"/>
                <a:cs typeface="Arial" panose="020B0604020202020204" pitchFamily="34" charset="0"/>
              </a:rPr>
              <a:t>Bhoj Reddy Engineering College for Women</a:t>
            </a:r>
            <a:r>
              <a:rPr lang="en-US" altLang="en-US" sz="3200" b="1" dirty="0">
                <a:solidFill>
                  <a:srgbClr val="7030A0"/>
                </a:solidFill>
                <a:latin typeface="Arial" panose="020B0604020202020204" pitchFamily="34" charset="0"/>
                <a:cs typeface="Arial" panose="020B0604020202020204" pitchFamily="34" charset="0"/>
              </a:rPr>
              <a:t> </a:t>
            </a:r>
          </a:p>
          <a:p>
            <a:pPr algn="ctr" eaLnBrk="1" hangingPunct="1">
              <a:lnSpc>
                <a:spcPct val="100000"/>
              </a:lnSpc>
              <a:spcBef>
                <a:spcPct val="0"/>
              </a:spcBef>
              <a:spcAft>
                <a:spcPts val="1000"/>
              </a:spcAft>
              <a:buSzPts val="1100"/>
              <a:buFontTx/>
              <a:buNone/>
            </a:pPr>
            <a:r>
              <a:rPr lang="en-US" altLang="en-US" sz="1800" b="1" dirty="0">
                <a:solidFill>
                  <a:srgbClr val="7030A0"/>
                </a:solidFill>
                <a:cs typeface="Times New Roman" panose="02020603050405020304" pitchFamily="18" charset="0"/>
              </a:rPr>
              <a:t> 	 </a:t>
            </a:r>
            <a:r>
              <a:rPr lang="en-US" altLang="en-US" sz="1200" b="1" dirty="0">
                <a:solidFill>
                  <a:srgbClr val="000000"/>
                </a:solidFill>
                <a:latin typeface="Arial" panose="020B0604020202020204" pitchFamily="34" charset="0"/>
                <a:cs typeface="Arial" panose="020B0604020202020204" pitchFamily="34" charset="0"/>
              </a:rPr>
              <a:t>(Sponsored by Sangam Laxmibai Vidyapeet, Accredited by NAAC with A grade Approved by AICTE and Affiliated to JNTUH)</a:t>
            </a:r>
            <a:br>
              <a:rPr lang="en-US" altLang="en-US" sz="1200" b="1" dirty="0">
                <a:solidFill>
                  <a:srgbClr val="000000"/>
                </a:solidFill>
                <a:latin typeface="Arial" panose="020B0604020202020204" pitchFamily="34" charset="0"/>
                <a:cs typeface="Arial" panose="020B0604020202020204" pitchFamily="34" charset="0"/>
              </a:rPr>
            </a:br>
            <a:r>
              <a:rPr lang="en-US" altLang="en-US" sz="1200" b="1" dirty="0">
                <a:solidFill>
                  <a:srgbClr val="000000"/>
                </a:solidFill>
                <a:latin typeface="Arial" panose="020B0604020202020204" pitchFamily="34" charset="0"/>
                <a:cs typeface="Arial" panose="020B0604020202020204" pitchFamily="34" charset="0"/>
              </a:rPr>
              <a:t>	 </a:t>
            </a:r>
            <a:r>
              <a:rPr lang="en-US" altLang="en-US" sz="1200" dirty="0">
                <a:solidFill>
                  <a:srgbClr val="000000"/>
                </a:solidFill>
                <a:latin typeface="Arial" panose="020B0604020202020204" pitchFamily="34" charset="0"/>
                <a:cs typeface="Arial" panose="020B0604020202020204" pitchFamily="34" charset="0"/>
              </a:rPr>
              <a:t>Vinaynagar, IS Sadan Crossroads, Saidabad, Hyderabad – 500 059, Telangana. </a:t>
            </a:r>
            <a:r>
              <a:rPr lang="en-US" altLang="en-US" sz="1200" dirty="0">
                <a:solidFill>
                  <a:srgbClr val="000000"/>
                </a:solidFill>
                <a:latin typeface="Arial" panose="020B0604020202020204" pitchFamily="34" charset="0"/>
                <a:cs typeface="Arial" panose="020B0604020202020204" pitchFamily="34" charset="0"/>
                <a:hlinkClick r:id="rId2"/>
              </a:rPr>
              <a:t>www.brecw.ac.in</a:t>
            </a:r>
            <a:endParaRPr lang="en-US" altLang="en-US" sz="1200" dirty="0">
              <a:solidFill>
                <a:srgbClr val="000000"/>
              </a:solidFill>
              <a:latin typeface="Arial" panose="020B0604020202020204" pitchFamily="34" charset="0"/>
              <a:cs typeface="Arial" panose="020B0604020202020204" pitchFamily="34" charset="0"/>
            </a:endParaRPr>
          </a:p>
          <a:p>
            <a:pPr algn="ctr" eaLnBrk="1" hangingPunct="1">
              <a:lnSpc>
                <a:spcPct val="100000"/>
              </a:lnSpc>
              <a:spcBef>
                <a:spcPct val="0"/>
              </a:spcBef>
              <a:buFontTx/>
              <a:buNone/>
            </a:pPr>
            <a:r>
              <a:rPr lang="en-US" altLang="en-US" sz="3200" b="1" dirty="0">
                <a:solidFill>
                  <a:srgbClr val="000000"/>
                </a:solidFill>
                <a:latin typeface="Arial" panose="020B0604020202020204" pitchFamily="34" charset="0"/>
                <a:cs typeface="Arial" panose="020B0604020202020204" pitchFamily="34" charset="0"/>
              </a:rPr>
              <a:t>Department of Computer Science and Engineering</a:t>
            </a:r>
          </a:p>
          <a:p>
            <a:pPr algn="ctr" eaLnBrk="1" hangingPunct="1">
              <a:lnSpc>
                <a:spcPct val="100000"/>
              </a:lnSpc>
              <a:spcBef>
                <a:spcPct val="0"/>
              </a:spcBef>
              <a:buFontTx/>
              <a:buNone/>
            </a:pPr>
            <a:r>
              <a:rPr lang="en-US" altLang="en-US" sz="2400" dirty="0">
                <a:solidFill>
                  <a:srgbClr val="000000"/>
                </a:solidFill>
                <a:latin typeface="Arial" panose="020B0604020202020204" pitchFamily="34" charset="0"/>
                <a:cs typeface="Arial" panose="020B0604020202020204" pitchFamily="34" charset="0"/>
              </a:rPr>
              <a:t>Mini Project </a:t>
            </a:r>
            <a:r>
              <a:rPr lang="en-IN" altLang="en-US" sz="2400" dirty="0">
                <a:solidFill>
                  <a:srgbClr val="000000"/>
                </a:solidFill>
                <a:latin typeface="Arial" panose="020B0604020202020204" pitchFamily="34" charset="0"/>
                <a:cs typeface="Arial" panose="020B0604020202020204" pitchFamily="34" charset="0"/>
              </a:rPr>
              <a:t>Execution</a:t>
            </a:r>
            <a:r>
              <a:rPr lang="en-US" altLang="en-US" sz="2400" dirty="0">
                <a:solidFill>
                  <a:srgbClr val="000000"/>
                </a:solidFill>
                <a:latin typeface="Arial" panose="020B0604020202020204" pitchFamily="34" charset="0"/>
                <a:cs typeface="Arial" panose="020B0604020202020204" pitchFamily="34" charset="0"/>
              </a:rPr>
              <a:t> Seminar on</a:t>
            </a:r>
            <a:r>
              <a:rPr lang="en-US" altLang="en-US" sz="2000" b="1" dirty="0">
                <a:solidFill>
                  <a:srgbClr val="000000"/>
                </a:solidFill>
                <a:latin typeface="Times New Roman" panose="02020603050405020304" pitchFamily="18" charset="0"/>
                <a:cs typeface="Times New Roman" panose="02020603050405020304" pitchFamily="18" charset="0"/>
              </a:rPr>
              <a:t>        </a:t>
            </a:r>
          </a:p>
          <a:p>
            <a:pPr algn="ctr" eaLnBrk="1" hangingPunct="1">
              <a:lnSpc>
                <a:spcPct val="100000"/>
              </a:lnSpc>
              <a:spcBef>
                <a:spcPct val="0"/>
              </a:spcBef>
              <a:spcAft>
                <a:spcPts val="1000"/>
              </a:spcAft>
              <a:buSzPts val="1100"/>
              <a:buFontTx/>
              <a:buNone/>
            </a:pPr>
            <a:r>
              <a:rPr lang="en-US" altLang="en-US" sz="2400" b="1" dirty="0">
                <a:solidFill>
                  <a:srgbClr val="7030A0"/>
                </a:solidFill>
                <a:latin typeface="Arial" panose="020B0604020202020204" pitchFamily="34" charset="0"/>
                <a:cs typeface="Arial" panose="020B0604020202020204" pitchFamily="34" charset="0"/>
                <a:sym typeface="Times New Roman" panose="02020603050405020304" pitchFamily="18" charset="0"/>
              </a:rPr>
              <a:t>Dialect</a:t>
            </a:r>
            <a:r>
              <a:rPr lang="en-IN" altLang="en-US" sz="2400" b="1" dirty="0">
                <a:solidFill>
                  <a:srgbClr val="7030A0"/>
                </a:solidFill>
                <a:latin typeface="Arial" panose="020B0604020202020204" pitchFamily="34" charset="0"/>
                <a:cs typeface="Arial" panose="020B0604020202020204" pitchFamily="34" charset="0"/>
                <a:sym typeface="Times New Roman" panose="02020603050405020304" pitchFamily="18" charset="0"/>
              </a:rPr>
              <a:t>AI</a:t>
            </a:r>
          </a:p>
          <a:p>
            <a:pPr algn="ctr" eaLnBrk="1" hangingPunct="1">
              <a:lnSpc>
                <a:spcPct val="100000"/>
              </a:lnSpc>
              <a:spcBef>
                <a:spcPct val="0"/>
              </a:spcBef>
              <a:spcAft>
                <a:spcPts val="1000"/>
              </a:spcAft>
              <a:buSzPts val="1100"/>
              <a:buFontTx/>
              <a:buNone/>
            </a:pPr>
            <a:r>
              <a:rPr lang="en-US" altLang="en-US" sz="1800" b="1" dirty="0">
                <a:solidFill>
                  <a:srgbClr val="7030A0"/>
                </a:solidFill>
                <a:latin typeface="Arial" panose="020B0604020202020204" pitchFamily="34" charset="0"/>
                <a:cs typeface="Arial" panose="020B0604020202020204" pitchFamily="34" charset="0"/>
                <a:sym typeface="Times New Roman" panose="02020603050405020304" pitchFamily="18" charset="0"/>
              </a:rPr>
              <a:t>Bridging Telugu Dialects to Global Understanding</a:t>
            </a:r>
          </a:p>
        </p:txBody>
      </p:sp>
      <p:pic>
        <p:nvPicPr>
          <p:cNvPr id="3075" name="Picture 4" descr="logo"/>
          <p:cNvPicPr/>
          <p:nvPr/>
        </p:nvPicPr>
        <p:blipFill>
          <a:blip r:embed="rId3">
            <a:extLst>
              <a:ext uri="{28A0092B-C50C-407E-A947-70E740481C1C}">
                <a14:useLocalDpi xmlns:a14="http://schemas.microsoft.com/office/drawing/2010/main" val="0"/>
              </a:ext>
            </a:extLst>
          </a:blip>
          <a:srcRect r="76085"/>
          <a:stretch>
            <a:fillRect/>
          </a:stretch>
        </p:blipFill>
        <p:spPr bwMode="auto">
          <a:xfrm>
            <a:off x="207963" y="136525"/>
            <a:ext cx="120015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87" name="Content Placeholder 2"/>
          <p:cNvSpPr>
            <a:spLocks noGrp="1"/>
          </p:cNvSpPr>
          <p:nvPr>
            <p:ph idx="1"/>
          </p:nvPr>
        </p:nvSpPr>
        <p:spPr>
          <a:xfrm>
            <a:off x="350838" y="3074988"/>
            <a:ext cx="11460162" cy="3557587"/>
          </a:xfrm>
        </p:spPr>
        <p:txBody>
          <a:bodyPr rtlCol="0">
            <a:normAutofit fontScale="25000" lnSpcReduction="20000"/>
          </a:bodyPr>
          <a:lstStyle/>
          <a:p>
            <a:pPr marL="0" indent="0" algn="just">
              <a:lnSpc>
                <a:spcPct val="120000"/>
              </a:lnSpc>
              <a:buNone/>
            </a:pPr>
            <a:r>
              <a:rPr lang="en-US" sz="6400" b="1" dirty="0">
                <a:latin typeface="Arial" panose="020B0604020202020204"/>
                <a:cs typeface="Arial" panose="020B0604020202020204"/>
              </a:rPr>
              <a:t>Internal Guide</a:t>
            </a:r>
            <a:r>
              <a:rPr lang="en-US" sz="7200" b="1" dirty="0">
                <a:latin typeface="Arial" panose="020B0604020202020204"/>
                <a:cs typeface="Arial" panose="020B0604020202020204"/>
              </a:rPr>
              <a:t>: </a:t>
            </a:r>
            <a:r>
              <a:rPr lang="en-US" sz="6400" b="1" dirty="0">
                <a:latin typeface="Arial" panose="020B0604020202020204"/>
                <a:cs typeface="Arial" panose="020B0604020202020204"/>
              </a:rPr>
              <a:t>M Vinod</a:t>
            </a:r>
            <a:r>
              <a:rPr lang="en-US" sz="6400" dirty="0">
                <a:latin typeface="Arial" panose="020B0604020202020204"/>
                <a:cs typeface="Arial" panose="020B0604020202020204"/>
              </a:rPr>
              <a:t>	                                                           </a:t>
            </a:r>
            <a:r>
              <a:rPr lang="en-IN" sz="6400" dirty="0">
                <a:latin typeface="Arial" panose="020B0604020202020204"/>
                <a:cs typeface="Arial" panose="020B0604020202020204"/>
              </a:rPr>
              <a:t>                   </a:t>
            </a:r>
            <a:r>
              <a:rPr lang="en-US" sz="6400" dirty="0">
                <a:latin typeface="Arial" panose="020B0604020202020204"/>
                <a:cs typeface="Arial" panose="020B0604020202020204"/>
              </a:rPr>
              <a:t>                                   </a:t>
            </a:r>
            <a:r>
              <a:rPr lang="en-US" sz="6400" b="1" dirty="0">
                <a:latin typeface="Arial" panose="020B0604020202020204"/>
                <a:cs typeface="Arial" panose="020B0604020202020204"/>
              </a:rPr>
              <a:t>Date :</a:t>
            </a:r>
            <a:r>
              <a:rPr lang="en-US" sz="6400" dirty="0">
                <a:latin typeface="Arial" panose="020B0604020202020204"/>
                <a:cs typeface="Arial" panose="020B0604020202020204"/>
              </a:rPr>
              <a:t> </a:t>
            </a:r>
            <a:r>
              <a:rPr lang="en-IN" altLang="en-US" sz="6400" dirty="0">
                <a:latin typeface="Arial" panose="020B0604020202020204"/>
                <a:cs typeface="Arial" panose="020B0604020202020204"/>
              </a:rPr>
              <a:t>3</a:t>
            </a:r>
            <a:r>
              <a:rPr lang="en-IN" sz="6400" dirty="0">
                <a:latin typeface="Arial" panose="020B0604020202020204"/>
                <a:cs typeface="Arial" panose="020B0604020202020204"/>
              </a:rPr>
              <a:t>0 May 2025</a:t>
            </a:r>
            <a:endParaRPr lang="en-US" sz="6400" dirty="0">
              <a:latin typeface="Arial" panose="020B0604020202020204"/>
              <a:cs typeface="Arial" panose="020B0604020202020204"/>
            </a:endParaRPr>
          </a:p>
          <a:p>
            <a:pPr marL="0" indent="0">
              <a:lnSpc>
                <a:spcPct val="120000"/>
              </a:lnSpc>
              <a:buNone/>
            </a:pPr>
            <a:r>
              <a:rPr lang="en-US" sz="6400" dirty="0">
                <a:latin typeface="Arial" panose="020B0604020202020204" pitchFamily="34" charset="0"/>
                <a:cs typeface="Arial" panose="020B0604020202020204" pitchFamily="34" charset="0"/>
              </a:rPr>
              <a:t>       </a:t>
            </a:r>
            <a:r>
              <a:rPr lang="en-IN" sz="6400" dirty="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rPr>
              <a:t>Associate Professor		                                                                               </a:t>
            </a:r>
            <a:r>
              <a:rPr lang="en-IN"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Batch</a:t>
            </a:r>
            <a:r>
              <a:rPr lang="en-IN" sz="6400" b="1"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No</a:t>
            </a:r>
            <a:r>
              <a:rPr lang="en-IN" sz="6400" b="1"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a:t>
            </a:r>
            <a:r>
              <a:rPr lang="en-IN" sz="6400" b="1" dirty="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rPr>
              <a:t>2</a:t>
            </a:r>
            <a:r>
              <a:rPr lang="en-IN" sz="6400" dirty="0">
                <a:latin typeface="Arial" panose="020B0604020202020204" pitchFamily="34" charset="0"/>
                <a:cs typeface="Arial" panose="020B0604020202020204" pitchFamily="34" charset="0"/>
              </a:rPr>
              <a:t>2</a:t>
            </a:r>
            <a:r>
              <a:rPr lang="en-US" sz="6400" dirty="0">
                <a:latin typeface="Arial" panose="020B0604020202020204" pitchFamily="34" charset="0"/>
                <a:cs typeface="Arial" panose="020B0604020202020204" pitchFamily="34" charset="0"/>
              </a:rPr>
              <a:t>MP</a:t>
            </a:r>
            <a:r>
              <a:rPr lang="en-IN" sz="6400" dirty="0">
                <a:latin typeface="Arial" panose="020B0604020202020204" pitchFamily="34" charset="0"/>
                <a:cs typeface="Arial" panose="020B0604020202020204" pitchFamily="34" charset="0"/>
              </a:rPr>
              <a:t>28</a:t>
            </a:r>
            <a:r>
              <a:rPr lang="en-US" sz="6400" dirty="0">
                <a:latin typeface="Arial" panose="020B0604020202020204" pitchFamily="34" charset="0"/>
                <a:cs typeface="Arial" panose="020B0604020202020204" pitchFamily="34" charset="0"/>
              </a:rPr>
              <a:t>	</a:t>
            </a:r>
            <a:endParaRPr lang="en-IN" sz="6400" dirty="0">
              <a:latin typeface="Arial" panose="020B0604020202020204" pitchFamily="34" charset="0"/>
              <a:cs typeface="Arial" panose="020B0604020202020204" pitchFamily="34" charset="0"/>
            </a:endParaRPr>
          </a:p>
          <a:p>
            <a:pPr marL="0" indent="0">
              <a:lnSpc>
                <a:spcPct val="120000"/>
              </a:lnSpc>
              <a:buNone/>
            </a:pPr>
            <a:r>
              <a:rPr lang="en-US" sz="6400" b="1" dirty="0">
                <a:latin typeface="Arial" panose="020B0604020202020204" pitchFamily="34" charset="0"/>
                <a:cs typeface="Arial" panose="020B0604020202020204" pitchFamily="34" charset="0"/>
              </a:rPr>
              <a:t>CSE-B Coordinator: K Shireesha</a:t>
            </a:r>
            <a:r>
              <a:rPr lang="en-US"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                                                </a:t>
            </a:r>
            <a:r>
              <a:rPr lang="en-IN" sz="6400" b="1" dirty="0">
                <a:latin typeface="Arial" panose="020B0604020202020204" pitchFamily="34" charset="0"/>
                <a:cs typeface="Arial" panose="020B0604020202020204" pitchFamily="34" charset="0"/>
              </a:rPr>
              <a:t>Kanathala Parnika               </a:t>
            </a:r>
            <a:r>
              <a:rPr lang="en-US" sz="6400" b="1" dirty="0">
                <a:latin typeface="Arial" panose="020B0604020202020204" pitchFamily="34" charset="0"/>
                <a:cs typeface="Arial" panose="020B0604020202020204" pitchFamily="34" charset="0"/>
              </a:rPr>
              <a:t>2</a:t>
            </a:r>
            <a:r>
              <a:rPr lang="en-IN" sz="6400" b="1" dirty="0">
                <a:latin typeface="Arial" panose="020B0604020202020204" pitchFamily="34" charset="0"/>
                <a:cs typeface="Arial" panose="020B0604020202020204" pitchFamily="34" charset="0"/>
              </a:rPr>
              <a:t>2</a:t>
            </a:r>
            <a:r>
              <a:rPr lang="en-US" sz="6400" b="1" dirty="0">
                <a:latin typeface="Arial" panose="020B0604020202020204" pitchFamily="34" charset="0"/>
                <a:cs typeface="Arial" panose="020B0604020202020204" pitchFamily="34" charset="0"/>
              </a:rPr>
              <a:t>321A05</a:t>
            </a:r>
            <a:r>
              <a:rPr lang="en-IN" sz="6400" b="1" dirty="0">
                <a:latin typeface="Arial" panose="020B0604020202020204" pitchFamily="34" charset="0"/>
                <a:cs typeface="Arial" panose="020B0604020202020204" pitchFamily="34" charset="0"/>
              </a:rPr>
              <a:t>66</a:t>
            </a:r>
            <a:endParaRPr lang="en-US" sz="6400" b="1" dirty="0">
              <a:latin typeface="Arial" panose="020B0604020202020204" pitchFamily="34" charset="0"/>
              <a:cs typeface="Arial" panose="020B0604020202020204" pitchFamily="34" charset="0"/>
            </a:endParaRPr>
          </a:p>
          <a:p>
            <a:pPr marL="0" indent="0" algn="just">
              <a:lnSpc>
                <a:spcPct val="120000"/>
              </a:lnSpc>
              <a:buNone/>
            </a:pPr>
            <a:r>
              <a:rPr lang="en-IN" sz="6400" b="1" dirty="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rPr>
              <a:t>Associate Professor </a:t>
            </a:r>
            <a:r>
              <a:rPr lang="en-US" sz="6400" b="1" dirty="0">
                <a:latin typeface="Arial" panose="020B0604020202020204" pitchFamily="34" charset="0"/>
                <a:cs typeface="Arial" panose="020B0604020202020204" pitchFamily="34" charset="0"/>
              </a:rPr>
              <a:t>	                                               </a:t>
            </a:r>
            <a:r>
              <a:rPr lang="en-IN" sz="6400" b="1" dirty="0">
                <a:latin typeface="Arial" panose="020B0604020202020204" pitchFamily="34" charset="0"/>
                <a:cs typeface="Arial" panose="020B0604020202020204" pitchFamily="34" charset="0"/>
              </a:rPr>
              <a:t> Kondour Praharsha             </a:t>
            </a:r>
            <a:r>
              <a:rPr lang="en-US" sz="6400" b="1" dirty="0">
                <a:latin typeface="Arial" panose="020B0604020202020204" pitchFamily="34" charset="0"/>
                <a:cs typeface="Arial" panose="020B0604020202020204" pitchFamily="34" charset="0"/>
              </a:rPr>
              <a:t>22321A05</a:t>
            </a:r>
            <a:r>
              <a:rPr lang="en-IN" sz="6400" b="1" dirty="0">
                <a:latin typeface="Arial" panose="020B0604020202020204" pitchFamily="34" charset="0"/>
                <a:cs typeface="Arial" panose="020B0604020202020204" pitchFamily="34" charset="0"/>
              </a:rPr>
              <a:t>69</a:t>
            </a:r>
            <a:endParaRPr lang="en-US" sz="6400" b="1" dirty="0">
              <a:latin typeface="Arial" panose="020B0604020202020204" pitchFamily="34" charset="0"/>
              <a:cs typeface="Arial" panose="020B0604020202020204" pitchFamily="34" charset="0"/>
            </a:endParaRPr>
          </a:p>
          <a:p>
            <a:pPr marL="0" indent="0" algn="just">
              <a:lnSpc>
                <a:spcPct val="120000"/>
              </a:lnSpc>
              <a:buNone/>
            </a:pPr>
            <a:r>
              <a:rPr lang="en-IN" sz="6400" b="1" dirty="0">
                <a:latin typeface="Arial" panose="020B0604020202020204" pitchFamily="34" charset="0"/>
                <a:cs typeface="Arial" panose="020B0604020202020204" pitchFamily="34" charset="0"/>
              </a:rPr>
              <a:t>                                                                                                                                NV Sriraga Sathvika            </a:t>
            </a:r>
            <a:r>
              <a:rPr lang="en-US" sz="6400" b="1" dirty="0">
                <a:latin typeface="Arial" panose="020B0604020202020204" pitchFamily="34" charset="0"/>
                <a:cs typeface="Arial" panose="020B0604020202020204" pitchFamily="34" charset="0"/>
              </a:rPr>
              <a:t>22321A05</a:t>
            </a:r>
            <a:r>
              <a:rPr lang="en-IN" sz="6400" b="1" dirty="0">
                <a:latin typeface="Arial" panose="020B0604020202020204" pitchFamily="34" charset="0"/>
                <a:cs typeface="Arial" panose="020B0604020202020204" pitchFamily="34" charset="0"/>
              </a:rPr>
              <a:t>A5</a:t>
            </a:r>
            <a:endParaRPr lang="en-US" sz="6400" b="1" dirty="0">
              <a:latin typeface="Arial" panose="020B0604020202020204" pitchFamily="34" charset="0"/>
              <a:cs typeface="Arial" panose="020B0604020202020204" pitchFamily="34" charset="0"/>
            </a:endParaRPr>
          </a:p>
          <a:p>
            <a:pPr marL="0" indent="0" algn="just">
              <a:lnSpc>
                <a:spcPct val="120000"/>
              </a:lnSpc>
              <a:buNone/>
            </a:pPr>
            <a:r>
              <a:rPr lang="en-US" sz="6400" dirty="0">
                <a:latin typeface="Arial" panose="020B0604020202020204" pitchFamily="34" charset="0"/>
                <a:cs typeface="Arial" panose="020B0604020202020204" pitchFamily="34" charset="0"/>
              </a:rPr>
              <a:t>          </a:t>
            </a:r>
          </a:p>
          <a:p>
            <a:pPr marL="0" indent="0" algn="just">
              <a:lnSpc>
                <a:spcPct val="120000"/>
              </a:lnSpc>
              <a:buNone/>
            </a:pPr>
            <a:endParaRPr lang="en-US" sz="6400" b="1" dirty="0">
              <a:latin typeface="Arial" panose="020B0604020202020204" pitchFamily="34" charset="0"/>
              <a:cs typeface="Arial" panose="020B0604020202020204" pitchFamily="34" charset="0"/>
            </a:endParaRPr>
          </a:p>
          <a:p>
            <a:pPr marL="457200" indent="-457200" algn="just">
              <a:buNone/>
            </a:pPr>
            <a:r>
              <a:rPr lang="en-US" sz="6400" b="1" dirty="0">
                <a:latin typeface="Arial" panose="020B0604020202020204" pitchFamily="34" charset="0"/>
                <a:cs typeface="Arial" panose="020B0604020202020204" pitchFamily="34" charset="0"/>
              </a:rPr>
              <a:t>		M Vinod              	 		                  		                      </a:t>
            </a:r>
            <a:r>
              <a:rPr lang="en-IN" altLang="en-US" sz="6400" b="1" dirty="0">
                <a:latin typeface="Arial" panose="020B0604020202020204" pitchFamily="34" charset="0"/>
                <a:cs typeface="Arial" panose="020B0604020202020204" pitchFamily="34" charset="0"/>
              </a:rPr>
              <a:t>Dr</a:t>
            </a:r>
            <a:r>
              <a:rPr lang="en-US" sz="6400" b="1" dirty="0">
                <a:latin typeface="Arial" panose="020B0604020202020204" pitchFamily="34" charset="0"/>
                <a:cs typeface="Arial" panose="020B0604020202020204" pitchFamily="34" charset="0"/>
              </a:rPr>
              <a:t> J Madhavan</a:t>
            </a:r>
          </a:p>
          <a:p>
            <a:pPr marL="457200" indent="-457200" algn="just">
              <a:buNone/>
            </a:pPr>
            <a:r>
              <a:rPr lang="en-US" sz="6400" dirty="0">
                <a:latin typeface="Arial" panose="020B0604020202020204" pitchFamily="34" charset="0"/>
                <a:cs typeface="Arial" panose="020B0604020202020204" pitchFamily="34" charset="0"/>
              </a:rPr>
              <a:t> </a:t>
            </a:r>
            <a:r>
              <a:rPr lang="en-IN" altLang="en-US" sz="6400" dirty="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rPr>
              <a:t>Professor &amp; Head	                               		                                                  Professor &amp; Principal</a:t>
            </a:r>
          </a:p>
          <a:p>
            <a:pPr marL="457200" indent="-457200" algn="just">
              <a:buNone/>
            </a:pPr>
            <a:r>
              <a:rPr lang="en-US" sz="6400" dirty="0">
                <a:latin typeface="Arial" panose="020B0604020202020204" pitchFamily="34" charset="0"/>
                <a:cs typeface="Arial" panose="020B0604020202020204" pitchFamily="34" charset="0"/>
              </a:rPr>
              <a:t>         </a:t>
            </a:r>
          </a:p>
          <a:p>
            <a:pPr marL="457200" indent="-457200" algn="just">
              <a:buNone/>
            </a:pPr>
            <a:endParaRPr lang="en-US" sz="4800" b="1" dirty="0">
              <a:solidFill>
                <a:srgbClr val="000000"/>
              </a:solidFill>
              <a:ea typeface="Times New Roman" panose="02020603050405020304"/>
              <a:cs typeface="Times New Roman" panose="02020603050405020304"/>
              <a:sym typeface="Times New Roman" panose="02020603050405020304"/>
            </a:endParaRPr>
          </a:p>
        </p:txBody>
      </p:sp>
      <p:pic>
        <p:nvPicPr>
          <p:cNvPr id="3077" name="Picture 1" descr="logonaac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763250" y="180975"/>
            <a:ext cx="128746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383" y="2064759"/>
            <a:ext cx="6133146" cy="675213"/>
          </a:xfrm>
        </p:spPr>
        <p:txBody>
          <a:bodyPr vert="horz" lIns="91440" tIns="45720" rIns="91440" bIns="45720" rtlCol="0" anchor="t">
            <a:noAutofit/>
          </a:bodyPr>
          <a:lstStyle/>
          <a:p>
            <a:pPr marL="0" indent="0">
              <a:lnSpc>
                <a:spcPct val="100000"/>
              </a:lnSpc>
              <a:buNone/>
            </a:pPr>
            <a:r>
              <a:rPr lang="en-IN" sz="1800" b="1" dirty="0">
                <a:latin typeface="Arial" panose="020B0604020202020204" pitchFamily="34" charset="0"/>
                <a:cs typeface="Arial" panose="020B0604020202020204" pitchFamily="34" charset="0"/>
              </a:rPr>
              <a:t>Software Requirements</a:t>
            </a:r>
            <a:endParaRPr lang="en-IN" sz="1800" dirty="0">
              <a:latin typeface="Arial" panose="020B0604020202020204" pitchFamily="34" charset="0"/>
              <a:cs typeface="Arial" panose="020B0604020202020204" pitchFamily="34" charset="0"/>
            </a:endParaRPr>
          </a:p>
          <a:p>
            <a:pPr marL="0" indent="0" algn="just">
              <a:lnSpc>
                <a:spcPct val="100000"/>
              </a:lnSpc>
              <a:buNone/>
            </a:pPr>
            <a:endParaRPr lang="en-IN" sz="1800" dirty="0">
              <a:latin typeface="Arial" panose="020B0604020202020204" pitchFamily="34" charset="0"/>
              <a:cs typeface="Arial" panose="020B0604020202020204" pitchFamily="34" charset="0"/>
            </a:endParaRPr>
          </a:p>
          <a:p>
            <a:pPr marL="0" indent="0" algn="just">
              <a:lnSpc>
                <a:spcPct val="100000"/>
              </a:lnSpc>
              <a:buNone/>
            </a:pPr>
            <a:r>
              <a:rPr lang="en-IN" sz="1800" dirty="0">
                <a:latin typeface="Arial" panose="020B0604020202020204" pitchFamily="34" charset="0"/>
                <a:cs typeface="Arial" panose="020B0604020202020204" pitchFamily="34" charset="0"/>
              </a:rPr>
              <a:t>           </a:t>
            </a:r>
            <a:endParaRPr lang="en-US" sz="1800" b="1" dirty="0">
              <a:latin typeface="Arial" panose="020B0604020202020204" pitchFamily="34" charset="0"/>
              <a:cs typeface="Arial" panose="020B0604020202020204" pitchFamily="34" charset="0"/>
            </a:endParaRPr>
          </a:p>
        </p:txBody>
      </p:sp>
      <p:sp>
        <p:nvSpPr>
          <p:cNvPr id="2" name="TextBox 1"/>
          <p:cNvSpPr txBox="1"/>
          <p:nvPr/>
        </p:nvSpPr>
        <p:spPr>
          <a:xfrm>
            <a:off x="6796123" y="1971533"/>
            <a:ext cx="6942053" cy="880369"/>
          </a:xfrm>
          <a:prstGeom prst="rect">
            <a:avLst/>
          </a:prstGeom>
          <a:noFill/>
        </p:spPr>
        <p:txBody>
          <a:bodyPr wrap="square" rtlCol="0">
            <a:spAutoFit/>
          </a:bodyPr>
          <a:lstStyle/>
          <a:p>
            <a:pPr algn="just">
              <a:lnSpc>
                <a:spcPct val="150000"/>
              </a:lnSpc>
            </a:pPr>
            <a:r>
              <a:rPr lang="en-IN" sz="1800" b="1" dirty="0">
                <a:latin typeface="Arial" panose="020B0604020202020204" pitchFamily="34" charset="0"/>
                <a:cs typeface="Arial" panose="020B0604020202020204" pitchFamily="34" charset="0"/>
              </a:rPr>
              <a:t>Hardware Requirements </a:t>
            </a:r>
            <a:endParaRPr lang="en-IN" sz="1800" dirty="0">
              <a:latin typeface="Arial" panose="020B0604020202020204" pitchFamily="34" charset="0"/>
              <a:cs typeface="Arial" panose="020B0604020202020204" pitchFamily="34" charset="0"/>
            </a:endParaRPr>
          </a:p>
          <a:p>
            <a:pPr>
              <a:lnSpc>
                <a:spcPct val="150000"/>
              </a:lnSpc>
            </a:pPr>
            <a:endParaRPr lang="en-IN" dirty="0"/>
          </a:p>
        </p:txBody>
      </p:sp>
      <p:sp>
        <p:nvSpPr>
          <p:cNvPr id="4" name="TextBox 3"/>
          <p:cNvSpPr txBox="1"/>
          <p:nvPr/>
        </p:nvSpPr>
        <p:spPr>
          <a:xfrm>
            <a:off x="3326823" y="687274"/>
            <a:ext cx="5538354" cy="1077218"/>
          </a:xfrm>
          <a:prstGeom prst="rect">
            <a:avLst/>
          </a:prstGeom>
          <a:noFill/>
        </p:spPr>
        <p:txBody>
          <a:bodyPr wrap="square" rtlCol="0">
            <a:spAutoFit/>
          </a:bodyPr>
          <a:lstStyle/>
          <a:p>
            <a:r>
              <a:rPr lang="en-US" sz="3200" b="1" dirty="0">
                <a:latin typeface="Arial" panose="020B0604020202020204" pitchFamily="34" charset="0"/>
                <a:ea typeface="+mn-lt"/>
                <a:cs typeface="Arial" panose="020B0604020202020204" pitchFamily="34" charset="0"/>
              </a:rPr>
              <a:t>Computational Resources</a:t>
            </a:r>
            <a:endParaRPr lang="en-US" sz="3200" b="1" dirty="0">
              <a:latin typeface="Arial" panose="020B0604020202020204" pitchFamily="34" charset="0"/>
              <a:cs typeface="Arial" panose="020B0604020202020204" pitchFamily="34" charset="0"/>
            </a:endParaRPr>
          </a:p>
          <a:p>
            <a:endParaRPr lang="en-IN" sz="3200" dirty="0"/>
          </a:p>
        </p:txBody>
      </p:sp>
      <p:graphicFrame>
        <p:nvGraphicFramePr>
          <p:cNvPr id="5" name="Table 4"/>
          <p:cNvGraphicFramePr>
            <a:graphicFrameLocks noGrp="1"/>
          </p:cNvGraphicFramePr>
          <p:nvPr/>
        </p:nvGraphicFramePr>
        <p:xfrm>
          <a:off x="6901136" y="2680216"/>
          <a:ext cx="7022736" cy="1808480"/>
        </p:xfrm>
        <a:graphic>
          <a:graphicData uri="http://schemas.openxmlformats.org/drawingml/2006/table">
            <a:tbl>
              <a:tblPr firstRow="1" bandRow="1">
                <a:tableStyleId>{5C22544A-7EE6-4342-B048-85BDC9FD1C3A}</a:tableStyleId>
              </a:tblPr>
              <a:tblGrid>
                <a:gridCol w="1923471">
                  <a:extLst>
                    <a:ext uri="{9D8B030D-6E8A-4147-A177-3AD203B41FA5}">
                      <a16:colId xmlns:a16="http://schemas.microsoft.com/office/drawing/2014/main" val="20000"/>
                    </a:ext>
                  </a:extLst>
                </a:gridCol>
                <a:gridCol w="5099265">
                  <a:extLst>
                    <a:ext uri="{9D8B030D-6E8A-4147-A177-3AD203B41FA5}">
                      <a16:colId xmlns:a16="http://schemas.microsoft.com/office/drawing/2014/main" val="20001"/>
                    </a:ext>
                  </a:extLst>
                </a:gridCol>
              </a:tblGrid>
              <a:tr h="370840">
                <a:tc>
                  <a:txBody>
                    <a:bodyPr/>
                    <a:lstStyle/>
                    <a:p>
                      <a:pPr marL="285750" indent="-285750">
                        <a:lnSpc>
                          <a:spcPct val="150000"/>
                        </a:lnSpc>
                        <a:buFont typeface="Arial" panose="020B0604020202020204" pitchFamily="34" charset="0"/>
                        <a:buChar char="•"/>
                      </a:pPr>
                      <a:r>
                        <a:rPr lang="en-IN" b="1" dirty="0">
                          <a:solidFill>
                            <a:schemeClr val="tx1"/>
                          </a:solidFill>
                          <a:latin typeface="Arial" panose="020B0604020202020204" pitchFamily="34" charset="0"/>
                          <a:cs typeface="Arial" panose="020B0604020202020204" pitchFamily="34" charset="0"/>
                        </a:rPr>
                        <a:t>Processor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nSpc>
                          <a:spcPct val="150000"/>
                        </a:lnSpc>
                        <a:buFont typeface="Arial" panose="020B0604020202020204" pitchFamily="34" charset="0"/>
                        <a:buNone/>
                      </a:pPr>
                      <a:r>
                        <a:rPr lang="en-IN" b="0" dirty="0">
                          <a:solidFill>
                            <a:schemeClr val="tx1"/>
                          </a:solidFill>
                          <a:latin typeface="Arial" panose="020B0604020202020204" pitchFamily="34" charset="0"/>
                          <a:cs typeface="Arial" panose="020B0604020202020204" pitchFamily="34" charset="0"/>
                        </a:rPr>
                        <a:t>: Intel Core i5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pPr marL="285750" indent="-285750">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RAM</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indent="0">
                        <a:lnSpc>
                          <a:spcPct val="150000"/>
                        </a:lnSpc>
                        <a:buFont typeface="Arial" panose="020B0604020202020204" pitchFamily="34" charset="0"/>
                        <a:buNone/>
                      </a:pPr>
                      <a:r>
                        <a:rPr lang="en-IN" dirty="0">
                          <a:latin typeface="Arial" panose="020B0604020202020204" pitchFamily="34" charset="0"/>
                          <a:cs typeface="Arial" panose="020B0604020202020204" pitchFamily="34" charset="0"/>
                        </a:rPr>
                        <a:t>: 8GB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marL="285750" indent="-285750">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HardDisk</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nSpc>
                          <a:spcPct val="150000"/>
                        </a:lnSpc>
                        <a:buFont typeface="Arial" panose="020B0604020202020204" pitchFamily="34" charset="0"/>
                        <a:buNone/>
                      </a:pPr>
                      <a:r>
                        <a:rPr lang="en-IN" dirty="0">
                          <a:latin typeface="Arial" panose="020B0604020202020204" pitchFamily="34" charset="0"/>
                          <a:cs typeface="Arial" panose="020B0604020202020204" pitchFamily="34" charset="0"/>
                        </a:rPr>
                        <a:t>: 128GB SSD</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marL="285750" indent="-285750">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Microphone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nSpc>
                          <a:spcPct val="150000"/>
                        </a:lnSpc>
                        <a:buFont typeface="Arial" panose="020B0604020202020204" pitchFamily="34" charset="0"/>
                        <a:buNone/>
                      </a:pPr>
                      <a:r>
                        <a:rPr lang="en-IN" dirty="0">
                          <a:latin typeface="Arial" panose="020B0604020202020204" pitchFamily="34" charset="0"/>
                          <a:cs typeface="Arial" panose="020B0604020202020204" pitchFamily="34" charset="0"/>
                        </a:rPr>
                        <a:t>: External USB Microphone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6" name="Table 5"/>
          <p:cNvGraphicFramePr>
            <a:graphicFrameLocks noGrp="1"/>
          </p:cNvGraphicFramePr>
          <p:nvPr/>
        </p:nvGraphicFramePr>
        <p:xfrm>
          <a:off x="510168" y="2704087"/>
          <a:ext cx="6576664" cy="2292985"/>
        </p:xfrm>
        <a:graphic>
          <a:graphicData uri="http://schemas.openxmlformats.org/drawingml/2006/table">
            <a:tbl>
              <a:tblPr firstRow="1" bandRow="1">
                <a:tableStyleId>{5C22544A-7EE6-4342-B048-85BDC9FD1C3A}</a:tableStyleId>
              </a:tblPr>
              <a:tblGrid>
                <a:gridCol w="3288332">
                  <a:extLst>
                    <a:ext uri="{9D8B030D-6E8A-4147-A177-3AD203B41FA5}">
                      <a16:colId xmlns:a16="http://schemas.microsoft.com/office/drawing/2014/main" val="20000"/>
                    </a:ext>
                  </a:extLst>
                </a:gridCol>
                <a:gridCol w="3288332">
                  <a:extLst>
                    <a:ext uri="{9D8B030D-6E8A-4147-A177-3AD203B41FA5}">
                      <a16:colId xmlns:a16="http://schemas.microsoft.com/office/drawing/2014/main" val="20001"/>
                    </a:ext>
                  </a:extLst>
                </a:gridCol>
              </a:tblGrid>
              <a:tr h="370840">
                <a:tc>
                  <a:txBody>
                    <a:bodyPr/>
                    <a:lstStyle/>
                    <a:p>
                      <a:pPr marL="285750" indent="-285750">
                        <a:lnSpc>
                          <a:spcPct val="150000"/>
                        </a:lnSpc>
                        <a:buFont typeface="Arial" panose="020B0604020202020204" pitchFamily="34" charset="0"/>
                        <a:buChar char="•"/>
                      </a:pPr>
                      <a:r>
                        <a:rPr lang="en-IN" sz="1800" b="1" dirty="0">
                          <a:solidFill>
                            <a:schemeClr val="tx1"/>
                          </a:solidFill>
                          <a:latin typeface="Arial" panose="020B0604020202020204" pitchFamily="34" charset="0"/>
                          <a:cs typeface="Arial" panose="020B0604020202020204" pitchFamily="34" charset="0"/>
                        </a:rPr>
                        <a:t>Operating System </a:t>
                      </a:r>
                      <a:endParaRPr lang="en-IN" dirty="0">
                        <a:solidFill>
                          <a:schemeClr val="tx1"/>
                        </a:solidFill>
                      </a:endParaRPr>
                    </a:p>
                  </a:txBody>
                  <a:tcPr>
                    <a:noFill/>
                  </a:tcPr>
                </a:tc>
                <a:tc>
                  <a:txBody>
                    <a:bodyPr/>
                    <a:lstStyle/>
                    <a:p>
                      <a:pPr marL="0" indent="0">
                        <a:lnSpc>
                          <a:spcPct val="150000"/>
                        </a:lnSpc>
                        <a:buFont typeface="Arial" panose="020B0604020202020204" pitchFamily="34" charset="0"/>
                        <a:buNone/>
                      </a:pPr>
                      <a:r>
                        <a:rPr lang="en-IN" sz="1800" b="0" dirty="0">
                          <a:solidFill>
                            <a:schemeClr val="tx1"/>
                          </a:solidFill>
                          <a:latin typeface="Arial" panose="020B0604020202020204" pitchFamily="34" charset="0"/>
                          <a:cs typeface="Arial" panose="020B0604020202020204" pitchFamily="34" charset="0"/>
                        </a:rPr>
                        <a:t>: Windows 11</a:t>
                      </a:r>
                      <a:endParaRPr lang="en-IN" b="0" dirty="0">
                        <a:solidFill>
                          <a:schemeClr val="tx1"/>
                        </a:solidFill>
                      </a:endParaRPr>
                    </a:p>
                  </a:txBody>
                  <a:tcPr>
                    <a:noFill/>
                  </a:tcPr>
                </a:tc>
                <a:extLst>
                  <a:ext uri="{0D108BD9-81ED-4DB2-BD59-A6C34878D82A}">
                    <a16:rowId xmlns:a16="http://schemas.microsoft.com/office/drawing/2014/main" val="10000"/>
                  </a:ext>
                </a:extLst>
              </a:tr>
              <a:tr h="370840">
                <a:tc>
                  <a:txBody>
                    <a:bodyPr/>
                    <a:lstStyle/>
                    <a:p>
                      <a:pPr marL="285750" indent="-285750">
                        <a:lnSpc>
                          <a:spcPct val="150000"/>
                        </a:lnSpc>
                        <a:buFont typeface="Arial" panose="020B0604020202020204" pitchFamily="34" charset="0"/>
                        <a:buChar char="•"/>
                      </a:pPr>
                      <a:r>
                        <a:rPr lang="en-IN" sz="1800" b="1" dirty="0">
                          <a:latin typeface="Arial" panose="020B0604020202020204" pitchFamily="34" charset="0"/>
                          <a:cs typeface="Arial" panose="020B0604020202020204" pitchFamily="34" charset="0"/>
                        </a:rPr>
                        <a:t>Frontend</a:t>
                      </a:r>
                      <a:endParaRPr lang="en-IN" dirty="0"/>
                    </a:p>
                  </a:txBody>
                  <a:tcPr>
                    <a:noFill/>
                  </a:tcPr>
                </a:tc>
                <a:tc>
                  <a:txBody>
                    <a:bodyPr/>
                    <a:lstStyle/>
                    <a:p>
                      <a:pPr marL="0" indent="0">
                        <a:lnSpc>
                          <a:spcPct val="150000"/>
                        </a:lnSpc>
                        <a:buFont typeface="Arial" panose="020B0604020202020204" pitchFamily="34" charset="0"/>
                        <a:buNone/>
                      </a:pPr>
                      <a:r>
                        <a:rPr lang="en-IN" sz="1800" dirty="0">
                          <a:latin typeface="Arial" panose="020B0604020202020204" pitchFamily="34" charset="0"/>
                          <a:cs typeface="Arial" panose="020B0604020202020204" pitchFamily="34" charset="0"/>
                        </a:rPr>
                        <a:t>: HTML5, CSS3, JavaScript </a:t>
                      </a:r>
                      <a:endParaRPr lang="en-IN" dirty="0"/>
                    </a:p>
                  </a:txBody>
                  <a:tcPr>
                    <a:noFill/>
                  </a:tcPr>
                </a:tc>
                <a:extLst>
                  <a:ext uri="{0D108BD9-81ED-4DB2-BD59-A6C34878D82A}">
                    <a16:rowId xmlns:a16="http://schemas.microsoft.com/office/drawing/2014/main" val="10001"/>
                  </a:ext>
                </a:extLst>
              </a:tr>
              <a:tr h="370840">
                <a:tc>
                  <a:txBody>
                    <a:bodyPr/>
                    <a:lstStyle/>
                    <a:p>
                      <a:pPr marL="285750" indent="-285750">
                        <a:lnSpc>
                          <a:spcPct val="150000"/>
                        </a:lnSpc>
                        <a:buFont typeface="Arial" panose="020B0604020202020204" pitchFamily="34" charset="0"/>
                        <a:buChar char="•"/>
                      </a:pPr>
                      <a:r>
                        <a:rPr lang="en-IN" sz="1800" b="1" dirty="0">
                          <a:latin typeface="Arial" panose="020B0604020202020204" pitchFamily="34" charset="0"/>
                          <a:cs typeface="Arial" panose="020B0604020202020204" pitchFamily="34" charset="0"/>
                        </a:rPr>
                        <a:t>Programming Language</a:t>
                      </a:r>
                      <a:endParaRPr lang="en-IN" dirty="0"/>
                    </a:p>
                  </a:txBody>
                  <a:tcPr>
                    <a:noFill/>
                  </a:tcPr>
                </a:tc>
                <a:tc>
                  <a:txBody>
                    <a:bodyPr/>
                    <a:lstStyle/>
                    <a:p>
                      <a:pPr marL="0" indent="0">
                        <a:lnSpc>
                          <a:spcPct val="150000"/>
                        </a:lnSpc>
                        <a:buFont typeface="Arial" panose="020B0604020202020204" pitchFamily="34" charset="0"/>
                        <a:buNone/>
                      </a:pPr>
                      <a:r>
                        <a:rPr lang="en-IN" sz="1800" dirty="0">
                          <a:latin typeface="Arial" panose="020B0604020202020204" pitchFamily="34" charset="0"/>
                          <a:cs typeface="Arial" panose="020B0604020202020204" pitchFamily="34" charset="0"/>
                        </a:rPr>
                        <a:t>: Python 3.12.2</a:t>
                      </a:r>
                      <a:endParaRPr lang="en-IN" dirty="0"/>
                    </a:p>
                  </a:txBody>
                  <a:tcPr>
                    <a:noFill/>
                  </a:tcPr>
                </a:tc>
                <a:extLst>
                  <a:ext uri="{0D108BD9-81ED-4DB2-BD59-A6C34878D82A}">
                    <a16:rowId xmlns:a16="http://schemas.microsoft.com/office/drawing/2014/main" val="10002"/>
                  </a:ext>
                </a:extLst>
              </a:tr>
              <a:tr h="370840">
                <a:tc>
                  <a:txBody>
                    <a:bodyPr/>
                    <a:lstStyle/>
                    <a:p>
                      <a:pPr marL="285750" indent="-285750">
                        <a:lnSpc>
                          <a:spcPct val="150000"/>
                        </a:lnSpc>
                        <a:buFont typeface="Arial" panose="020B0604020202020204" pitchFamily="34" charset="0"/>
                        <a:buChar char="•"/>
                      </a:pPr>
                      <a:r>
                        <a:rPr lang="en-IN" sz="1800" b="1" dirty="0">
                          <a:latin typeface="Arial" panose="020B0604020202020204" pitchFamily="34" charset="0"/>
                          <a:cs typeface="Arial" panose="020B0604020202020204" pitchFamily="34" charset="0"/>
                        </a:rPr>
                        <a:t>Speech Processing </a:t>
                      </a:r>
                      <a:endParaRPr lang="en-IN" dirty="0"/>
                    </a:p>
                  </a:txBody>
                  <a:tcPr>
                    <a:noFill/>
                  </a:tcPr>
                </a:tc>
                <a:tc>
                  <a:txBody>
                    <a:bodyPr/>
                    <a:lstStyle/>
                    <a:p>
                      <a:pPr marL="0" indent="0">
                        <a:lnSpc>
                          <a:spcPct val="150000"/>
                        </a:lnSpc>
                        <a:buFont typeface="Arial" panose="020B0604020202020204" pitchFamily="34" charset="0"/>
                        <a:buNone/>
                      </a:pPr>
                      <a:r>
                        <a:rPr lang="en-IN" sz="1800" dirty="0">
                          <a:latin typeface="Arial" panose="020B0604020202020204" pitchFamily="34" charset="0"/>
                          <a:cs typeface="Arial" panose="020B0604020202020204" pitchFamily="34" charset="0"/>
                        </a:rPr>
                        <a:t>: PyRecognition and PyTorch</a:t>
                      </a:r>
                      <a:endParaRPr lang="en-IN" dirty="0"/>
                    </a:p>
                  </a:txBody>
                  <a:tcPr>
                    <a:noFill/>
                  </a:tcPr>
                </a:tc>
                <a:extLst>
                  <a:ext uri="{0D108BD9-81ED-4DB2-BD59-A6C34878D82A}">
                    <a16:rowId xmlns:a16="http://schemas.microsoft.com/office/drawing/2014/main" val="10003"/>
                  </a:ext>
                </a:extLst>
              </a:tr>
              <a:tr h="370840">
                <a:tc>
                  <a:txBody>
                    <a:bodyPr/>
                    <a:lstStyle/>
                    <a:p>
                      <a:pPr marL="285750" indent="-285750">
                        <a:lnSpc>
                          <a:spcPct val="150000"/>
                        </a:lnSpc>
                        <a:buFont typeface="Arial" panose="020B0604020202020204" pitchFamily="34" charset="0"/>
                        <a:buChar char="•"/>
                      </a:pPr>
                      <a:r>
                        <a:rPr lang="en-IN" sz="1800" b="1" dirty="0">
                          <a:latin typeface="Arial" panose="020B0604020202020204" pitchFamily="34" charset="0"/>
                          <a:cs typeface="Arial" panose="020B0604020202020204" pitchFamily="34" charset="0"/>
                        </a:rPr>
                        <a:t>Database</a:t>
                      </a:r>
                      <a:endParaRPr lang="en-IN" dirty="0"/>
                    </a:p>
                  </a:txBody>
                  <a:tcPr>
                    <a:noFill/>
                  </a:tcPr>
                </a:tc>
                <a:tc>
                  <a:txBody>
                    <a:bodyPr/>
                    <a:lstStyle/>
                    <a:p>
                      <a:pPr marL="0" indent="0">
                        <a:lnSpc>
                          <a:spcPct val="150000"/>
                        </a:lnSpc>
                        <a:buFont typeface="Arial" panose="020B0604020202020204" pitchFamily="34" charset="0"/>
                        <a:buNone/>
                      </a:pPr>
                      <a:r>
                        <a:rPr lang="en-IN" sz="1800" dirty="0">
                          <a:latin typeface="Arial" panose="020B0604020202020204" pitchFamily="34" charset="0"/>
                          <a:cs typeface="Arial" panose="020B0604020202020204" pitchFamily="34" charset="0"/>
                        </a:rPr>
                        <a:t>: MySQL</a:t>
                      </a:r>
                      <a:endParaRPr lang="en-IN" dirty="0"/>
                    </a:p>
                  </a:txBody>
                  <a:tcP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8088" y="1223963"/>
            <a:ext cx="9417050" cy="3108325"/>
          </a:xfrm>
          <a:prstGeom prst="rect">
            <a:avLst/>
          </a:prstGeom>
          <a:noFill/>
        </p:spPr>
        <p:txBody>
          <a:bodyPr>
            <a:spAutoFit/>
          </a:bodyPr>
          <a:lstStyle/>
          <a:p>
            <a:pPr algn="just" eaLnBrk="1" fontAlgn="auto" hangingPunct="1">
              <a:spcBef>
                <a:spcPts val="0"/>
              </a:spcBef>
              <a:spcAft>
                <a:spcPts val="0"/>
              </a:spcAft>
              <a:defRPr/>
            </a:pPr>
            <a:r>
              <a:rPr lang="en-US" sz="2800" b="1" dirty="0">
                <a:latin typeface="Arial" panose="020B0604020202020204" pitchFamily="34" charset="0"/>
                <a:cs typeface="Arial" panose="020B0604020202020204" pitchFamily="34" charset="0"/>
              </a:rPr>
              <a:t>Design</a:t>
            </a:r>
          </a:p>
          <a:p>
            <a:pPr algn="just" eaLnBrk="1" fontAlgn="auto" hangingPunct="1">
              <a:spcBef>
                <a:spcPts val="0"/>
              </a:spcBef>
              <a:spcAft>
                <a:spcPts val="0"/>
              </a:spcAft>
              <a:defRPr/>
            </a:pPr>
            <a:endParaRPr lang="en-US" sz="2400" dirty="0">
              <a:latin typeface="Arial" panose="020B0604020202020204" pitchFamily="34" charset="0"/>
              <a:cs typeface="Arial" panose="020B0604020202020204" pitchFamily="34" charset="0"/>
            </a:endParaRPr>
          </a:p>
          <a:p>
            <a:pPr marL="342900" indent="-342900" algn="just" eaLnBrk="1" fontAlgn="auto" hangingPunct="1">
              <a:spcBef>
                <a:spcPts val="0"/>
              </a:spcBef>
              <a:spcAft>
                <a:spcPts val="0"/>
              </a:spcAft>
              <a:buFont typeface="Arial" panose="020B0604020202020204" pitchFamily="34" charset="0"/>
              <a:buChar char="•"/>
              <a:defRPr/>
            </a:pPr>
            <a:r>
              <a:rPr lang="en-US" sz="2400" dirty="0">
                <a:latin typeface="Arial" panose="020B0604020202020204" pitchFamily="34" charset="0"/>
                <a:cs typeface="Arial" panose="020B0604020202020204" pitchFamily="34" charset="0"/>
              </a:rPr>
              <a:t>In </a:t>
            </a:r>
            <a:r>
              <a:rPr lang="en-US" sz="2400" b="1" dirty="0">
                <a:latin typeface="Arial" panose="020B0604020202020204" pitchFamily="34" charset="0"/>
                <a:cs typeface="Arial" panose="020B0604020202020204" pitchFamily="34" charset="0"/>
              </a:rPr>
              <a:t>software engineering</a:t>
            </a:r>
            <a:r>
              <a:rPr lang="en-US" sz="2400" dirty="0">
                <a:latin typeface="Arial" panose="020B0604020202020204" pitchFamily="34" charset="0"/>
                <a:cs typeface="Arial" panose="020B0604020202020204" pitchFamily="34" charset="0"/>
              </a:rPr>
              <a:t>, "design" refers to the process of planning and defining how a software system will work.</a:t>
            </a:r>
          </a:p>
          <a:p>
            <a:pPr marL="342900" indent="-342900" algn="just" eaLnBrk="1" fontAlgn="auto" hangingPunct="1">
              <a:spcBef>
                <a:spcPts val="0"/>
              </a:spcBef>
              <a:spcAft>
                <a:spcPts val="0"/>
              </a:spcAft>
              <a:buFont typeface="Arial" panose="020B0604020202020204" pitchFamily="34" charset="0"/>
              <a:buChar char="•"/>
              <a:defRPr/>
            </a:pPr>
            <a:r>
              <a:rPr lang="en-US" sz="2400" dirty="0">
                <a:latin typeface="Arial" panose="020B0604020202020204" pitchFamily="34" charset="0"/>
                <a:cs typeface="Arial" panose="020B0604020202020204" pitchFamily="34" charset="0"/>
              </a:rPr>
              <a:t> It involves creating a blueprint for the software, including its structure, components, and how they will interact. </a:t>
            </a:r>
          </a:p>
          <a:p>
            <a:pPr marL="342900" indent="-342900" algn="just" eaLnBrk="1" fontAlgn="auto" hangingPunct="1">
              <a:spcBef>
                <a:spcPts val="0"/>
              </a:spcBef>
              <a:spcAft>
                <a:spcPts val="0"/>
              </a:spcAft>
              <a:buFont typeface="Arial" panose="020B0604020202020204" pitchFamily="34" charset="0"/>
              <a:buChar char="•"/>
              <a:defRPr/>
            </a:pPr>
            <a:r>
              <a:rPr lang="en-US" sz="2400" dirty="0">
                <a:latin typeface="Arial" panose="020B0604020202020204" pitchFamily="34" charset="0"/>
                <a:cs typeface="Arial" panose="020B0604020202020204" pitchFamily="34" charset="0"/>
              </a:rPr>
              <a:t>The goal of design is to solve problems and specify how the software will meet user requirements.</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6400" y="389467"/>
            <a:ext cx="5367867" cy="523220"/>
          </a:xfrm>
          <a:prstGeom prst="rect">
            <a:avLst/>
          </a:prstGeom>
          <a:noFill/>
        </p:spPr>
        <p:txBody>
          <a:bodyPr wrap="square" rtlCol="0">
            <a:spAutoFit/>
          </a:bodyPr>
          <a:lstStyle/>
          <a:p>
            <a:pPr algn="ctr"/>
            <a:r>
              <a:rPr lang="en-IN" sz="2800" b="1" dirty="0">
                <a:latin typeface="Arial" panose="020B0604020202020204" pitchFamily="34" charset="0"/>
                <a:cs typeface="Arial" panose="020B0604020202020204" pitchFamily="34" charset="0"/>
              </a:rPr>
              <a:t>Software Architecture</a:t>
            </a:r>
          </a:p>
        </p:txBody>
      </p:sp>
      <p:sp>
        <p:nvSpPr>
          <p:cNvPr id="2" name="Rectangle 1"/>
          <p:cNvSpPr/>
          <p:nvPr/>
        </p:nvSpPr>
        <p:spPr>
          <a:xfrm>
            <a:off x="2405743" y="1344385"/>
            <a:ext cx="2623457" cy="5124148"/>
          </a:xfrm>
          <a:prstGeom prst="rect">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rrow: Left-Right 9"/>
          <p:cNvSpPr/>
          <p:nvPr/>
        </p:nvSpPr>
        <p:spPr>
          <a:xfrm>
            <a:off x="5069114" y="3758934"/>
            <a:ext cx="1451429" cy="232069"/>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5"/>
          <p:cNvSpPr/>
          <p:nvPr/>
        </p:nvSpPr>
        <p:spPr>
          <a:xfrm>
            <a:off x="6560456" y="1244357"/>
            <a:ext cx="3225800" cy="5224176"/>
          </a:xfrm>
          <a:prstGeom prst="rect">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p:cNvSpPr/>
          <p:nvPr/>
        </p:nvSpPr>
        <p:spPr>
          <a:xfrm>
            <a:off x="2710795" y="3221825"/>
            <a:ext cx="2013351" cy="130628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ysClr val="windowText" lastClr="000000"/>
                </a:solidFill>
              </a:rPr>
              <a:t>USER</a:t>
            </a:r>
          </a:p>
        </p:txBody>
      </p:sp>
      <p:sp>
        <p:nvSpPr>
          <p:cNvPr id="10" name="Rectangle: Rounded Corners 9"/>
          <p:cNvSpPr/>
          <p:nvPr/>
        </p:nvSpPr>
        <p:spPr>
          <a:xfrm>
            <a:off x="6687456" y="1473755"/>
            <a:ext cx="2971800" cy="513823"/>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Register</a:t>
            </a:r>
            <a:endParaRPr lang="en-IN" dirty="0">
              <a:ln w="0"/>
              <a:solidFill>
                <a:schemeClr val="accent1"/>
              </a:solidFill>
              <a:effectLst>
                <a:outerShdw blurRad="38100" dist="25400" dir="5400000" algn="ctr" rotWithShape="0">
                  <a:srgbClr val="6E747A">
                    <a:alpha val="43000"/>
                  </a:srgbClr>
                </a:outerShdw>
              </a:effectLst>
            </a:endParaRPr>
          </a:p>
        </p:txBody>
      </p:sp>
      <p:sp>
        <p:nvSpPr>
          <p:cNvPr id="16" name="Rectangle: Rounded Corners 15"/>
          <p:cNvSpPr/>
          <p:nvPr/>
        </p:nvSpPr>
        <p:spPr>
          <a:xfrm>
            <a:off x="6687456" y="2172597"/>
            <a:ext cx="2971800" cy="513823"/>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Login</a:t>
            </a:r>
            <a:endParaRPr lang="en-IN" dirty="0">
              <a:ln w="0"/>
              <a:solidFill>
                <a:schemeClr val="accent1"/>
              </a:solidFill>
              <a:effectLst>
                <a:outerShdw blurRad="38100" dist="25400" dir="5400000" algn="ctr" rotWithShape="0">
                  <a:srgbClr val="6E747A">
                    <a:alpha val="43000"/>
                  </a:srgbClr>
                </a:outerShdw>
              </a:effectLst>
            </a:endParaRPr>
          </a:p>
        </p:txBody>
      </p:sp>
      <p:sp>
        <p:nvSpPr>
          <p:cNvPr id="18" name="Rectangle: Rounded Corners 17"/>
          <p:cNvSpPr/>
          <p:nvPr/>
        </p:nvSpPr>
        <p:spPr>
          <a:xfrm>
            <a:off x="6687456" y="2900591"/>
            <a:ext cx="2971800" cy="485745"/>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Speech input/Text input</a:t>
            </a:r>
          </a:p>
        </p:txBody>
      </p:sp>
      <p:sp>
        <p:nvSpPr>
          <p:cNvPr id="19" name="Rectangle: Rounded Corners 18"/>
          <p:cNvSpPr/>
          <p:nvPr/>
        </p:nvSpPr>
        <p:spPr>
          <a:xfrm>
            <a:off x="6687456" y="4312792"/>
            <a:ext cx="2971800" cy="672567"/>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View the translated Dialect in English.</a:t>
            </a:r>
            <a:endParaRPr lang="en-IN" dirty="0">
              <a:ln w="0"/>
              <a:solidFill>
                <a:schemeClr val="accent1"/>
              </a:solidFill>
              <a:effectLst>
                <a:outerShdw blurRad="38100" dist="25400" dir="5400000" algn="ctr" rotWithShape="0">
                  <a:srgbClr val="6E747A">
                    <a:alpha val="43000"/>
                  </a:srgbClr>
                </a:outerShdw>
              </a:effectLst>
            </a:endParaRPr>
          </a:p>
        </p:txBody>
      </p:sp>
      <p:sp>
        <p:nvSpPr>
          <p:cNvPr id="21" name="Rectangle: Rounded Corners 20"/>
          <p:cNvSpPr/>
          <p:nvPr/>
        </p:nvSpPr>
        <p:spPr>
          <a:xfrm>
            <a:off x="6687456" y="3620112"/>
            <a:ext cx="2971800" cy="485744"/>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View the Detected Dialect</a:t>
            </a:r>
            <a:endParaRPr lang="en-IN" dirty="0">
              <a:ln w="0"/>
              <a:solidFill>
                <a:schemeClr val="accent1"/>
              </a:solidFill>
              <a:effectLst>
                <a:outerShdw blurRad="38100" dist="25400" dir="5400000" algn="ctr" rotWithShape="0">
                  <a:srgbClr val="6E747A">
                    <a:alpha val="43000"/>
                  </a:srgbClr>
                </a:outerShdw>
              </a:effectLst>
            </a:endParaRPr>
          </a:p>
        </p:txBody>
      </p:sp>
      <p:sp>
        <p:nvSpPr>
          <p:cNvPr id="22" name="Rectangle: Rounded Corners 21"/>
          <p:cNvSpPr/>
          <p:nvPr/>
        </p:nvSpPr>
        <p:spPr>
          <a:xfrm>
            <a:off x="6687456" y="5760681"/>
            <a:ext cx="2971800" cy="485745"/>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Logout</a:t>
            </a:r>
          </a:p>
        </p:txBody>
      </p:sp>
      <p:sp>
        <p:nvSpPr>
          <p:cNvPr id="4" name="Rectangle: Rounded Corners 3">
            <a:extLst>
              <a:ext uri="{FF2B5EF4-FFF2-40B4-BE49-F238E27FC236}">
                <a16:creationId xmlns:a16="http://schemas.microsoft.com/office/drawing/2014/main" id="{C6F415AD-42BE-1662-C42F-F100AC0F55ED}"/>
              </a:ext>
            </a:extLst>
          </p:cNvPr>
          <p:cNvSpPr/>
          <p:nvPr/>
        </p:nvSpPr>
        <p:spPr>
          <a:xfrm>
            <a:off x="6687456" y="5109101"/>
            <a:ext cx="2971800" cy="485745"/>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View the translated history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9650"/>
          </a:xfrm>
        </p:spPr>
        <p:txBody>
          <a:bodyPr>
            <a:normAutofit/>
          </a:bodyPr>
          <a:lstStyle/>
          <a:p>
            <a:pPr algn="ctr"/>
            <a:r>
              <a:rPr lang="en-US" sz="2800" b="1" dirty="0">
                <a:latin typeface="Arial" panose="020B0604020202020204" pitchFamily="34" charset="0"/>
                <a:cs typeface="Arial" panose="020B0604020202020204" pitchFamily="34" charset="0"/>
              </a:rPr>
              <a:t>Technical Architecture</a:t>
            </a:r>
          </a:p>
        </p:txBody>
      </p:sp>
      <p:sp>
        <p:nvSpPr>
          <p:cNvPr id="6" name="Rectangle 5"/>
          <p:cNvSpPr/>
          <p:nvPr/>
        </p:nvSpPr>
        <p:spPr>
          <a:xfrm>
            <a:off x="1760766" y="1571842"/>
            <a:ext cx="3366406" cy="43364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altLang="en-US" sz="3600" b="1" dirty="0">
                <a:solidFill>
                  <a:schemeClr val="tx1"/>
                </a:solidFill>
                <a:latin typeface="Arial" panose="020B0604020202020204" pitchFamily="34" charset="0"/>
                <a:ea typeface="Calibri" panose="020F0502020204030204" pitchFamily="34" charset="0"/>
                <a:cs typeface="Arial" panose="020B0604020202020204" pitchFamily="34" charset="0"/>
              </a:rPr>
              <a:t>HTML5</a:t>
            </a:r>
          </a:p>
          <a:p>
            <a:pPr algn="ctr">
              <a:lnSpc>
                <a:spcPct val="150000"/>
              </a:lnSpc>
            </a:pPr>
            <a:r>
              <a:rPr lang="en-IN" altLang="en-US" sz="3600" b="1" dirty="0">
                <a:solidFill>
                  <a:schemeClr val="tx1"/>
                </a:solidFill>
                <a:latin typeface="Arial" panose="020B0604020202020204" pitchFamily="34" charset="0"/>
                <a:ea typeface="Calibri" panose="020F0502020204030204" pitchFamily="34" charset="0"/>
                <a:cs typeface="Arial" panose="020B0604020202020204" pitchFamily="34" charset="0"/>
              </a:rPr>
              <a:t>CSS3</a:t>
            </a:r>
          </a:p>
          <a:p>
            <a:pPr algn="ctr">
              <a:lnSpc>
                <a:spcPct val="150000"/>
              </a:lnSpc>
            </a:pPr>
            <a:r>
              <a:rPr lang="en-IN" altLang="en-US" sz="3600" b="1" dirty="0">
                <a:solidFill>
                  <a:schemeClr val="tx1"/>
                </a:solidFill>
                <a:latin typeface="Arial" panose="020B0604020202020204" pitchFamily="34" charset="0"/>
                <a:ea typeface="Calibri" panose="020F0502020204030204" pitchFamily="34" charset="0"/>
                <a:cs typeface="Arial" panose="020B0604020202020204" pitchFamily="34" charset="0"/>
              </a:rPr>
              <a:t>JavaScript</a:t>
            </a:r>
          </a:p>
        </p:txBody>
      </p:sp>
      <p:sp>
        <p:nvSpPr>
          <p:cNvPr id="5" name="Rectangle 5"/>
          <p:cNvSpPr/>
          <p:nvPr/>
        </p:nvSpPr>
        <p:spPr>
          <a:xfrm>
            <a:off x="7467600" y="1571842"/>
            <a:ext cx="3146607" cy="43364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altLang="en-US" sz="4400" b="1" dirty="0">
                <a:solidFill>
                  <a:schemeClr val="tx1"/>
                </a:solidFill>
                <a:latin typeface="Arial" panose="020B0604020202020204" pitchFamily="34" charset="0"/>
                <a:ea typeface="Calibri" panose="020F0502020204030204" pitchFamily="34" charset="0"/>
                <a:cs typeface="Arial" panose="020B0604020202020204" pitchFamily="34" charset="0"/>
              </a:rPr>
              <a:t>Python</a:t>
            </a:r>
          </a:p>
        </p:txBody>
      </p:sp>
      <p:sp>
        <p:nvSpPr>
          <p:cNvPr id="18" name="Arrow: Left-Right 9"/>
          <p:cNvSpPr/>
          <p:nvPr/>
        </p:nvSpPr>
        <p:spPr>
          <a:xfrm>
            <a:off x="5127172" y="3307668"/>
            <a:ext cx="2340428" cy="45139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935" y="0"/>
            <a:ext cx="10515600" cy="1325563"/>
          </a:xfrm>
        </p:spPr>
        <p:txBody>
          <a:bodyPr/>
          <a:lstStyle/>
          <a:p>
            <a:pPr algn="ctr"/>
            <a:r>
              <a:rPr lang="en-IN" dirty="0">
                <a:latin typeface="Arial" panose="020B0604020202020204" pitchFamily="34" charset="0"/>
                <a:cs typeface="Arial" panose="020B0604020202020204" pitchFamily="34" charset="0"/>
              </a:rPr>
              <a:t>Software Model</a:t>
            </a:r>
          </a:p>
        </p:txBody>
      </p:sp>
      <p:pic>
        <p:nvPicPr>
          <p:cNvPr id="6" name="Picture 5"/>
          <p:cNvPicPr>
            <a:picLocks noChangeAspect="1"/>
          </p:cNvPicPr>
          <p:nvPr/>
        </p:nvPicPr>
        <p:blipFill>
          <a:blip r:embed="rId2"/>
          <a:stretch>
            <a:fillRect/>
          </a:stretch>
        </p:blipFill>
        <p:spPr>
          <a:xfrm>
            <a:off x="2127885" y="1056005"/>
            <a:ext cx="8161020" cy="54533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3066" y="1643020"/>
            <a:ext cx="10820400" cy="3323987"/>
          </a:xfrm>
          <a:prstGeom prst="rect">
            <a:avLst/>
          </a:prstGeom>
          <a:noFill/>
        </p:spPr>
        <p:txBody>
          <a:bodyPr>
            <a:spAutoFit/>
          </a:bodyPr>
          <a:lstStyle/>
          <a:p>
            <a:pPr algn="ctr" eaLnBrk="1" fontAlgn="auto" hangingPunct="1">
              <a:lnSpc>
                <a:spcPct val="150000"/>
              </a:lnSpc>
              <a:spcBef>
                <a:spcPts val="0"/>
              </a:spcBef>
              <a:spcAft>
                <a:spcPts val="0"/>
              </a:spcAft>
              <a:defRPr/>
            </a:pPr>
            <a:r>
              <a:rPr lang="en-US" sz="3200" b="1" dirty="0">
                <a:latin typeface="Arial" panose="020B0604020202020204" pitchFamily="34" charset="0"/>
                <a:cs typeface="Arial" panose="020B0604020202020204" pitchFamily="34" charset="0"/>
              </a:rPr>
              <a:t>Data Flow Diagram</a:t>
            </a:r>
          </a:p>
          <a:p>
            <a:pPr algn="just" eaLnBrk="1" fontAlgn="auto" hangingPunct="1">
              <a:lnSpc>
                <a:spcPct val="150000"/>
              </a:lnSpc>
              <a:spcBef>
                <a:spcPts val="0"/>
              </a:spcBef>
              <a:spcAft>
                <a:spcPts val="0"/>
              </a:spcAft>
              <a:defRPr/>
            </a:pPr>
            <a:endParaRPr lang="en-US" sz="2800" dirty="0">
              <a:latin typeface="Arial" panose="020B0604020202020204" pitchFamily="34" charset="0"/>
              <a:cs typeface="Arial" panose="020B0604020202020204" pitchFamily="34" charset="0"/>
            </a:endParaRPr>
          </a:p>
          <a:p>
            <a:pPr marL="342900" indent="-342900" algn="just" eaLnBrk="1" fontAlgn="auto" hangingPunct="1">
              <a:spcBef>
                <a:spcPts val="0"/>
              </a:spcBef>
              <a:spcAft>
                <a:spcPts val="0"/>
              </a:spcAft>
              <a:buFont typeface="Arial" panose="020B0604020202020204" pitchFamily="34" charset="0"/>
              <a:buChar char="•"/>
              <a:defRPr/>
            </a:pPr>
            <a:r>
              <a:rPr lang="en-US" sz="2400" dirty="0">
                <a:latin typeface="Arial" panose="020B0604020202020204" pitchFamily="34" charset="0"/>
                <a:cs typeface="Arial" panose="020B0604020202020204" pitchFamily="34" charset="0"/>
              </a:rPr>
              <a:t>A Data Flow Diagram (DFD) is a graphical representation used to depict the flow of data within a system, showing how data is processed, stored, and transmitted.</a:t>
            </a:r>
          </a:p>
          <a:p>
            <a:pPr marL="342900" indent="-342900" algn="just" eaLnBrk="1" fontAlgn="auto" hangingPunct="1">
              <a:spcBef>
                <a:spcPts val="0"/>
              </a:spcBef>
              <a:spcAft>
                <a:spcPts val="0"/>
              </a:spcAft>
              <a:buFont typeface="Arial" panose="020B0604020202020204" pitchFamily="34" charset="0"/>
              <a:buChar char="•"/>
              <a:defRPr/>
            </a:pPr>
            <a:r>
              <a:rPr lang="en-US" sz="2400" dirty="0">
                <a:latin typeface="Arial" panose="020B0604020202020204" pitchFamily="34" charset="0"/>
                <a:cs typeface="Arial" panose="020B0604020202020204" pitchFamily="34" charset="0"/>
              </a:rPr>
              <a:t>DFDs are used in system analysis and design to visualize data processes, and serve as a blueprint for system development.</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561996" y="749959"/>
            <a:ext cx="4855494" cy="865899"/>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20" y="-286439"/>
            <a:ext cx="12192000" cy="6858000"/>
          </a:xfrm>
          <a:prstGeom prst="rect">
            <a:avLst/>
          </a:prstGeom>
        </p:spPr>
      </p:pic>
      <p:sp>
        <p:nvSpPr>
          <p:cNvPr id="2" name="Rectangle 1"/>
          <p:cNvSpPr/>
          <p:nvPr/>
        </p:nvSpPr>
        <p:spPr>
          <a:xfrm>
            <a:off x="1340188" y="5764278"/>
            <a:ext cx="9511624"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Data Flow Diagram- DialectAI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9309" y="2290930"/>
            <a:ext cx="8373382" cy="1569660"/>
          </a:xfrm>
          <a:prstGeom prst="rect">
            <a:avLst/>
          </a:prstGeom>
          <a:noFill/>
        </p:spPr>
        <p:txBody>
          <a:bodyPr wrap="none" lIns="91440" tIns="45720" rIns="91440" bIns="45720">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rPr>
              <a:t>UML DIAGRAMS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12114" y="261699"/>
            <a:ext cx="10567771" cy="63346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5713" y="298804"/>
            <a:ext cx="7080574" cy="62603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940" y="902595"/>
            <a:ext cx="10625137" cy="606425"/>
          </a:xfrm>
        </p:spPr>
        <p:txBody>
          <a:bodyPr>
            <a:normAutofit/>
          </a:bodyPr>
          <a:lstStyle/>
          <a:p>
            <a:pPr algn="ctr"/>
            <a:r>
              <a:rPr lang="en-US" sz="3200" b="1" dirty="0">
                <a:latin typeface="Arial" panose="020B0604020202020204"/>
                <a:cs typeface="Arial" panose="020B0604020202020204"/>
              </a:rPr>
              <a:t>Introduction</a:t>
            </a:r>
          </a:p>
        </p:txBody>
      </p:sp>
      <p:sp>
        <p:nvSpPr>
          <p:cNvPr id="5" name="Rectangle 2"/>
          <p:cNvSpPr>
            <a:spLocks noChangeArrowheads="1"/>
          </p:cNvSpPr>
          <p:nvPr/>
        </p:nvSpPr>
        <p:spPr bwMode="auto">
          <a:xfrm>
            <a:off x="927928" y="1868181"/>
            <a:ext cx="10502072"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DialectAI aims to bridge communication gaps by recognizing and translating regional Telugu dialects into English. It leverages speech-to-text, and Machine Learning for accurate dialect translation. Designed to assist travelers, migrants, and non-native speakers, it helps in understanding informal speech and dialectal variations. Unlike standard translation tools, DialectAI focuses on dialect-specific nuances to ensure precise and meaningful translations.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21629" y="110613"/>
            <a:ext cx="4944591" cy="663677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031EEE5-3568-C7C9-EAFC-21126D8CF028}"/>
              </a:ext>
            </a:extLst>
          </p:cNvPr>
          <p:cNvSpPr txBox="1"/>
          <p:nvPr/>
        </p:nvSpPr>
        <p:spPr>
          <a:xfrm>
            <a:off x="1690576" y="203422"/>
            <a:ext cx="9016409"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Implementation Steps &amp; Algorithm</a:t>
            </a:r>
          </a:p>
        </p:txBody>
      </p:sp>
      <p:pic>
        <p:nvPicPr>
          <p:cNvPr id="12" name="Picture 11">
            <a:extLst>
              <a:ext uri="{FF2B5EF4-FFF2-40B4-BE49-F238E27FC236}">
                <a16:creationId xmlns:a16="http://schemas.microsoft.com/office/drawing/2014/main" id="{7A6AA7B9-B80B-AC6B-7875-D732AF3F0546}"/>
              </a:ext>
            </a:extLst>
          </p:cNvPr>
          <p:cNvPicPr>
            <a:picLocks noChangeAspect="1"/>
          </p:cNvPicPr>
          <p:nvPr/>
        </p:nvPicPr>
        <p:blipFill>
          <a:blip r:embed="rId2"/>
          <a:stretch>
            <a:fillRect/>
          </a:stretch>
        </p:blipFill>
        <p:spPr>
          <a:xfrm>
            <a:off x="837785" y="1193092"/>
            <a:ext cx="5554193" cy="2100554"/>
          </a:xfrm>
          <a:prstGeom prst="rect">
            <a:avLst/>
          </a:prstGeom>
        </p:spPr>
      </p:pic>
      <p:pic>
        <p:nvPicPr>
          <p:cNvPr id="16" name="Picture 15">
            <a:extLst>
              <a:ext uri="{FF2B5EF4-FFF2-40B4-BE49-F238E27FC236}">
                <a16:creationId xmlns:a16="http://schemas.microsoft.com/office/drawing/2014/main" id="{F7B166DE-47FD-4CA9-F1C2-1A957BE89D31}"/>
              </a:ext>
            </a:extLst>
          </p:cNvPr>
          <p:cNvPicPr>
            <a:picLocks noChangeAspect="1"/>
          </p:cNvPicPr>
          <p:nvPr/>
        </p:nvPicPr>
        <p:blipFill>
          <a:blip r:embed="rId3"/>
          <a:stretch>
            <a:fillRect/>
          </a:stretch>
        </p:blipFill>
        <p:spPr>
          <a:xfrm>
            <a:off x="1133765" y="4338083"/>
            <a:ext cx="4962235" cy="1982029"/>
          </a:xfrm>
          <a:prstGeom prst="rect">
            <a:avLst/>
          </a:prstGeom>
        </p:spPr>
      </p:pic>
      <p:pic>
        <p:nvPicPr>
          <p:cNvPr id="18" name="Picture 17">
            <a:extLst>
              <a:ext uri="{FF2B5EF4-FFF2-40B4-BE49-F238E27FC236}">
                <a16:creationId xmlns:a16="http://schemas.microsoft.com/office/drawing/2014/main" id="{E586920F-6B68-C52D-CFAE-64CED86D5FCB}"/>
              </a:ext>
            </a:extLst>
          </p:cNvPr>
          <p:cNvPicPr>
            <a:picLocks noChangeAspect="1"/>
          </p:cNvPicPr>
          <p:nvPr/>
        </p:nvPicPr>
        <p:blipFill>
          <a:blip r:embed="rId4"/>
          <a:stretch>
            <a:fillRect/>
          </a:stretch>
        </p:blipFill>
        <p:spPr>
          <a:xfrm>
            <a:off x="977625" y="1322531"/>
            <a:ext cx="312279" cy="476014"/>
          </a:xfrm>
          <a:prstGeom prst="rect">
            <a:avLst/>
          </a:prstGeom>
        </p:spPr>
      </p:pic>
      <p:pic>
        <p:nvPicPr>
          <p:cNvPr id="22" name="Picture 21">
            <a:extLst>
              <a:ext uri="{FF2B5EF4-FFF2-40B4-BE49-F238E27FC236}">
                <a16:creationId xmlns:a16="http://schemas.microsoft.com/office/drawing/2014/main" id="{1450BD33-5CA1-E78E-B123-A1FC840C8CE5}"/>
              </a:ext>
            </a:extLst>
          </p:cNvPr>
          <p:cNvPicPr>
            <a:picLocks noChangeAspect="1"/>
          </p:cNvPicPr>
          <p:nvPr/>
        </p:nvPicPr>
        <p:blipFill>
          <a:blip r:embed="rId5"/>
          <a:stretch>
            <a:fillRect/>
          </a:stretch>
        </p:blipFill>
        <p:spPr>
          <a:xfrm>
            <a:off x="697540" y="4123756"/>
            <a:ext cx="560170" cy="694611"/>
          </a:xfrm>
          <a:prstGeom prst="rect">
            <a:avLst/>
          </a:prstGeom>
        </p:spPr>
      </p:pic>
      <p:pic>
        <p:nvPicPr>
          <p:cNvPr id="4" name="Picture 3">
            <a:extLst>
              <a:ext uri="{FF2B5EF4-FFF2-40B4-BE49-F238E27FC236}">
                <a16:creationId xmlns:a16="http://schemas.microsoft.com/office/drawing/2014/main" id="{CB4F9B55-7A78-D4EA-A13C-19E8513D5F9F}"/>
              </a:ext>
            </a:extLst>
          </p:cNvPr>
          <p:cNvPicPr>
            <a:picLocks noChangeAspect="1"/>
          </p:cNvPicPr>
          <p:nvPr/>
        </p:nvPicPr>
        <p:blipFill>
          <a:blip r:embed="rId6"/>
          <a:stretch>
            <a:fillRect/>
          </a:stretch>
        </p:blipFill>
        <p:spPr>
          <a:xfrm>
            <a:off x="6672063" y="2692557"/>
            <a:ext cx="5230509" cy="1778504"/>
          </a:xfrm>
          <a:prstGeom prst="rect">
            <a:avLst/>
          </a:prstGeom>
        </p:spPr>
      </p:pic>
      <p:pic>
        <p:nvPicPr>
          <p:cNvPr id="5" name="Picture 4">
            <a:extLst>
              <a:ext uri="{FF2B5EF4-FFF2-40B4-BE49-F238E27FC236}">
                <a16:creationId xmlns:a16="http://schemas.microsoft.com/office/drawing/2014/main" id="{8522D86F-9B82-7A1D-3C01-BF8F47C3A6E5}"/>
              </a:ext>
            </a:extLst>
          </p:cNvPr>
          <p:cNvPicPr>
            <a:picLocks noChangeAspect="1"/>
          </p:cNvPicPr>
          <p:nvPr/>
        </p:nvPicPr>
        <p:blipFill>
          <a:blip r:embed="rId7"/>
          <a:stretch>
            <a:fillRect/>
          </a:stretch>
        </p:blipFill>
        <p:spPr>
          <a:xfrm>
            <a:off x="6407871" y="2872322"/>
            <a:ext cx="560170" cy="619136"/>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E33B2-BEF9-B51F-BC54-E4A5D5E87CE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345921E-7C65-74E2-A35A-CAD935AE3ACD}"/>
              </a:ext>
            </a:extLst>
          </p:cNvPr>
          <p:cNvSpPr txBox="1"/>
          <p:nvPr/>
        </p:nvSpPr>
        <p:spPr>
          <a:xfrm>
            <a:off x="0" y="246934"/>
            <a:ext cx="3779881"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Speech Processing</a:t>
            </a:r>
            <a:endParaRPr lang="en-IN" sz="3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2E05B9F2-8D35-0613-4976-5D3570CBA39D}"/>
              </a:ext>
            </a:extLst>
          </p:cNvPr>
          <p:cNvGraphicFramePr>
            <a:graphicFrameLocks noGrp="1"/>
          </p:cNvGraphicFramePr>
          <p:nvPr/>
        </p:nvGraphicFramePr>
        <p:xfrm>
          <a:off x="2103481" y="1601862"/>
          <a:ext cx="7053942" cy="1981200"/>
        </p:xfrm>
        <a:graphic>
          <a:graphicData uri="http://schemas.openxmlformats.org/drawingml/2006/table">
            <a:tbl>
              <a:tblPr firstRow="1" bandRow="1">
                <a:tableStyleId>{5C22544A-7EE6-4342-B048-85BDC9FD1C3A}</a:tableStyleId>
              </a:tblPr>
              <a:tblGrid>
                <a:gridCol w="7053942">
                  <a:extLst>
                    <a:ext uri="{9D8B030D-6E8A-4147-A177-3AD203B41FA5}">
                      <a16:colId xmlns:a16="http://schemas.microsoft.com/office/drawing/2014/main" val="20000"/>
                    </a:ext>
                  </a:extLst>
                </a:gridCol>
              </a:tblGrid>
              <a:tr h="370840">
                <a:tc>
                  <a:txBody>
                    <a:bodyPr/>
                    <a:lstStyle/>
                    <a:p>
                      <a:endParaRPr lang="en-IN" sz="2000" b="0"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endParaRPr lang="en-IN"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endParaRPr lang="en-IN"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pic>
        <p:nvPicPr>
          <p:cNvPr id="8" name="Picture 7">
            <a:extLst>
              <a:ext uri="{FF2B5EF4-FFF2-40B4-BE49-F238E27FC236}">
                <a16:creationId xmlns:a16="http://schemas.microsoft.com/office/drawing/2014/main" id="{EADB3344-F259-E6B7-5066-F2EF321104EE}"/>
              </a:ext>
            </a:extLst>
          </p:cNvPr>
          <p:cNvPicPr>
            <a:picLocks noChangeAspect="1"/>
          </p:cNvPicPr>
          <p:nvPr/>
        </p:nvPicPr>
        <p:blipFill>
          <a:blip r:embed="rId2"/>
          <a:stretch>
            <a:fillRect/>
          </a:stretch>
        </p:blipFill>
        <p:spPr>
          <a:xfrm>
            <a:off x="2700670" y="1307123"/>
            <a:ext cx="7543852" cy="4764068"/>
          </a:xfrm>
          <a:prstGeom prst="rect">
            <a:avLst/>
          </a:prstGeom>
        </p:spPr>
      </p:pic>
    </p:spTree>
    <p:extLst>
      <p:ext uri="{BB962C8B-B14F-4D97-AF65-F5344CB8AC3E}">
        <p14:creationId xmlns:p14="http://schemas.microsoft.com/office/powerpoint/2010/main" val="940228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076" y="169516"/>
            <a:ext cx="6927474" cy="584775"/>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Dialect Normalization and Translation</a:t>
            </a:r>
          </a:p>
        </p:txBody>
      </p:sp>
      <p:graphicFrame>
        <p:nvGraphicFramePr>
          <p:cNvPr id="2" name="Table 1"/>
          <p:cNvGraphicFramePr>
            <a:graphicFrameLocks noGrp="1"/>
          </p:cNvGraphicFramePr>
          <p:nvPr>
            <p:extLst>
              <p:ext uri="{D42A27DB-BD31-4B8C-83A1-F6EECF244321}">
                <p14:modId xmlns:p14="http://schemas.microsoft.com/office/powerpoint/2010/main" val="2221391833"/>
              </p:ext>
            </p:extLst>
          </p:nvPr>
        </p:nvGraphicFramePr>
        <p:xfrm>
          <a:off x="1981096" y="1271856"/>
          <a:ext cx="7053942" cy="1981200"/>
        </p:xfrm>
        <a:graphic>
          <a:graphicData uri="http://schemas.openxmlformats.org/drawingml/2006/table">
            <a:tbl>
              <a:tblPr firstRow="1" bandRow="1">
                <a:tableStyleId>{5C22544A-7EE6-4342-B048-85BDC9FD1C3A}</a:tableStyleId>
              </a:tblPr>
              <a:tblGrid>
                <a:gridCol w="7053942">
                  <a:extLst>
                    <a:ext uri="{9D8B030D-6E8A-4147-A177-3AD203B41FA5}">
                      <a16:colId xmlns:a16="http://schemas.microsoft.com/office/drawing/2014/main" val="2000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sz="2000" b="0" dirty="0">
                        <a:solidFill>
                          <a:sysClr val="windowText" lastClr="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endParaRPr lang="en-US" sz="20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pic>
        <p:nvPicPr>
          <p:cNvPr id="7" name="Picture 6">
            <a:extLst>
              <a:ext uri="{FF2B5EF4-FFF2-40B4-BE49-F238E27FC236}">
                <a16:creationId xmlns:a16="http://schemas.microsoft.com/office/drawing/2014/main" id="{CABA0670-983A-1F98-6173-6CC6773E4F0A}"/>
              </a:ext>
            </a:extLst>
          </p:cNvPr>
          <p:cNvPicPr>
            <a:picLocks noChangeAspect="1"/>
          </p:cNvPicPr>
          <p:nvPr/>
        </p:nvPicPr>
        <p:blipFill>
          <a:blip r:embed="rId2"/>
          <a:stretch>
            <a:fillRect/>
          </a:stretch>
        </p:blipFill>
        <p:spPr>
          <a:xfrm>
            <a:off x="1981096" y="1180768"/>
            <a:ext cx="8506047" cy="525785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9A96F0-70AA-47AA-A5E4-9980F2F91C1E}"/>
              </a:ext>
            </a:extLst>
          </p:cNvPr>
          <p:cNvPicPr>
            <a:picLocks noChangeAspect="1"/>
          </p:cNvPicPr>
          <p:nvPr/>
        </p:nvPicPr>
        <p:blipFill>
          <a:blip r:embed="rId2"/>
          <a:stretch>
            <a:fillRect/>
          </a:stretch>
        </p:blipFill>
        <p:spPr>
          <a:xfrm>
            <a:off x="2514100" y="4284"/>
            <a:ext cx="7163800" cy="6849431"/>
          </a:xfrm>
          <a:prstGeom prst="rect">
            <a:avLst/>
          </a:prstGeom>
        </p:spPr>
      </p:pic>
    </p:spTree>
    <p:extLst>
      <p:ext uri="{BB962C8B-B14F-4D97-AF65-F5344CB8AC3E}">
        <p14:creationId xmlns:p14="http://schemas.microsoft.com/office/powerpoint/2010/main" val="40263603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9C2702-0429-004F-62B9-59D62CF90EB3}"/>
              </a:ext>
            </a:extLst>
          </p:cNvPr>
          <p:cNvPicPr>
            <a:picLocks noChangeAspect="1"/>
          </p:cNvPicPr>
          <p:nvPr/>
        </p:nvPicPr>
        <p:blipFill>
          <a:blip r:embed="rId2"/>
          <a:stretch>
            <a:fillRect/>
          </a:stretch>
        </p:blipFill>
        <p:spPr>
          <a:xfrm>
            <a:off x="974652" y="838270"/>
            <a:ext cx="6020640" cy="5763429"/>
          </a:xfrm>
          <a:prstGeom prst="rect">
            <a:avLst/>
          </a:prstGeom>
        </p:spPr>
      </p:pic>
      <p:sp>
        <p:nvSpPr>
          <p:cNvPr id="8" name="Rectangle 7">
            <a:extLst>
              <a:ext uri="{FF2B5EF4-FFF2-40B4-BE49-F238E27FC236}">
                <a16:creationId xmlns:a16="http://schemas.microsoft.com/office/drawing/2014/main" id="{F0F81066-5239-F691-8003-112875696890}"/>
              </a:ext>
            </a:extLst>
          </p:cNvPr>
          <p:cNvSpPr/>
          <p:nvPr/>
        </p:nvSpPr>
        <p:spPr>
          <a:xfrm>
            <a:off x="4192149" y="0"/>
            <a:ext cx="3071162" cy="646331"/>
          </a:xfrm>
          <a:prstGeom prst="rect">
            <a:avLst/>
          </a:prstGeom>
          <a:noFill/>
        </p:spPr>
        <p:txBody>
          <a:bodyPr wrap="none" lIns="91440" tIns="45720" rIns="91440" bIns="45720">
            <a:spAutoFit/>
          </a:bodyPr>
          <a:lstStyle/>
          <a:p>
            <a:pPr algn="ctr"/>
            <a:r>
              <a:rPr lang="en-US" sz="36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Model Training</a:t>
            </a:r>
          </a:p>
        </p:txBody>
      </p:sp>
      <p:pic>
        <p:nvPicPr>
          <p:cNvPr id="10" name="Picture 9">
            <a:extLst>
              <a:ext uri="{FF2B5EF4-FFF2-40B4-BE49-F238E27FC236}">
                <a16:creationId xmlns:a16="http://schemas.microsoft.com/office/drawing/2014/main" id="{147A6FBC-AE6A-356F-A7FC-66A2D5931A57}"/>
              </a:ext>
            </a:extLst>
          </p:cNvPr>
          <p:cNvPicPr>
            <a:picLocks noChangeAspect="1"/>
          </p:cNvPicPr>
          <p:nvPr/>
        </p:nvPicPr>
        <p:blipFill>
          <a:blip r:embed="rId3"/>
          <a:stretch>
            <a:fillRect/>
          </a:stretch>
        </p:blipFill>
        <p:spPr>
          <a:xfrm>
            <a:off x="8331872" y="2257846"/>
            <a:ext cx="2885476" cy="2166830"/>
          </a:xfrm>
          <a:prstGeom prst="rect">
            <a:avLst/>
          </a:prstGeom>
        </p:spPr>
      </p:pic>
    </p:spTree>
    <p:extLst>
      <p:ext uri="{BB962C8B-B14F-4D97-AF65-F5344CB8AC3E}">
        <p14:creationId xmlns:p14="http://schemas.microsoft.com/office/powerpoint/2010/main" val="1154576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53B5BC-9964-159F-BAD5-298A1EF7FFB9}"/>
              </a:ext>
            </a:extLst>
          </p:cNvPr>
          <p:cNvSpPr/>
          <p:nvPr/>
        </p:nvSpPr>
        <p:spPr>
          <a:xfrm>
            <a:off x="4498297" y="0"/>
            <a:ext cx="2803524"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Database</a:t>
            </a:r>
          </a:p>
        </p:txBody>
      </p:sp>
      <p:sp>
        <p:nvSpPr>
          <p:cNvPr id="5" name="TextBox 4">
            <a:extLst>
              <a:ext uri="{FF2B5EF4-FFF2-40B4-BE49-F238E27FC236}">
                <a16:creationId xmlns:a16="http://schemas.microsoft.com/office/drawing/2014/main" id="{20035AFA-607A-7DC8-D67B-BCD521D9C911}"/>
              </a:ext>
            </a:extLst>
          </p:cNvPr>
          <p:cNvSpPr txBox="1"/>
          <p:nvPr/>
        </p:nvSpPr>
        <p:spPr>
          <a:xfrm>
            <a:off x="5713299" y="5748414"/>
            <a:ext cx="765402" cy="830997"/>
          </a:xfrm>
          <a:prstGeom prst="rect">
            <a:avLst/>
          </a:prstGeom>
          <a:noFill/>
        </p:spPr>
        <p:txBody>
          <a:bodyPr wrap="none" rtlCol="0">
            <a:spAutoFit/>
          </a:bodyPr>
          <a:lstStyle/>
          <a:p>
            <a:r>
              <a:rPr lang="en-IN" sz="2000" dirty="0"/>
              <a:t>Users</a:t>
            </a:r>
          </a:p>
          <a:p>
            <a:endParaRPr lang="en-IN" sz="2800" dirty="0"/>
          </a:p>
        </p:txBody>
      </p:sp>
      <p:pic>
        <p:nvPicPr>
          <p:cNvPr id="6" name="Picture 5">
            <a:extLst>
              <a:ext uri="{FF2B5EF4-FFF2-40B4-BE49-F238E27FC236}">
                <a16:creationId xmlns:a16="http://schemas.microsoft.com/office/drawing/2014/main" id="{94A4802B-8318-C334-46DD-5CEE361D941D}"/>
              </a:ext>
            </a:extLst>
          </p:cNvPr>
          <p:cNvPicPr>
            <a:picLocks noChangeAspect="1"/>
          </p:cNvPicPr>
          <p:nvPr/>
        </p:nvPicPr>
        <p:blipFill>
          <a:blip r:embed="rId2"/>
          <a:stretch>
            <a:fillRect/>
          </a:stretch>
        </p:blipFill>
        <p:spPr>
          <a:xfrm>
            <a:off x="902470" y="923330"/>
            <a:ext cx="10387060" cy="4732751"/>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048B8-7A05-A194-4F0E-F1DE04EC28D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27CDAC8-AA82-40BE-8F1A-3113FC6F4CE6}"/>
              </a:ext>
            </a:extLst>
          </p:cNvPr>
          <p:cNvSpPr txBox="1"/>
          <p:nvPr/>
        </p:nvSpPr>
        <p:spPr>
          <a:xfrm>
            <a:off x="4732021" y="5177637"/>
            <a:ext cx="6093822" cy="369332"/>
          </a:xfrm>
          <a:prstGeom prst="rect">
            <a:avLst/>
          </a:prstGeom>
          <a:noFill/>
        </p:spPr>
        <p:txBody>
          <a:bodyPr wrap="square">
            <a:spAutoFit/>
          </a:bodyPr>
          <a:lstStyle/>
          <a:p>
            <a:r>
              <a:rPr lang="en-IN" sz="1800" dirty="0"/>
              <a:t>Translation History of Users</a:t>
            </a:r>
          </a:p>
        </p:txBody>
      </p:sp>
      <p:pic>
        <p:nvPicPr>
          <p:cNvPr id="7" name="Picture 6">
            <a:extLst>
              <a:ext uri="{FF2B5EF4-FFF2-40B4-BE49-F238E27FC236}">
                <a16:creationId xmlns:a16="http://schemas.microsoft.com/office/drawing/2014/main" id="{A5A1C979-004A-0148-3893-40088497D92A}"/>
              </a:ext>
            </a:extLst>
          </p:cNvPr>
          <p:cNvPicPr>
            <a:picLocks noChangeAspect="1"/>
          </p:cNvPicPr>
          <p:nvPr/>
        </p:nvPicPr>
        <p:blipFill>
          <a:blip r:embed="rId2"/>
          <a:stretch>
            <a:fillRect/>
          </a:stretch>
        </p:blipFill>
        <p:spPr>
          <a:xfrm>
            <a:off x="0" y="1530710"/>
            <a:ext cx="12192000" cy="3509197"/>
          </a:xfrm>
          <a:prstGeom prst="rect">
            <a:avLst/>
          </a:prstGeom>
        </p:spPr>
      </p:pic>
    </p:spTree>
    <p:extLst>
      <p:ext uri="{BB962C8B-B14F-4D97-AF65-F5344CB8AC3E}">
        <p14:creationId xmlns:p14="http://schemas.microsoft.com/office/powerpoint/2010/main" val="1462521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64396" y="11739"/>
            <a:ext cx="6096000" cy="584775"/>
          </a:xfrm>
          <a:prstGeom prst="rect">
            <a:avLst/>
          </a:prstGeom>
          <a:noFill/>
        </p:spPr>
        <p:txBody>
          <a:bodyPr wrap="square">
            <a:spAutoFit/>
          </a:bodyPr>
          <a:lstStyle/>
          <a:p>
            <a:pPr>
              <a:lnSpc>
                <a:spcPct val="100000"/>
              </a:lnSpc>
              <a:spcBef>
                <a:spcPct val="0"/>
              </a:spcBef>
              <a:buFontTx/>
              <a:buNone/>
            </a:pPr>
            <a:r>
              <a:rPr lang="en-IN" altLang="en-US" sz="3200" b="1" dirty="0">
                <a:latin typeface="Times New Roman" panose="02020603050405020304" pitchFamily="18" charset="0"/>
                <a:cs typeface="Times New Roman" panose="02020603050405020304" pitchFamily="18" charset="0"/>
              </a:rPr>
              <a:t>Dataset for Training</a:t>
            </a:r>
          </a:p>
        </p:txBody>
      </p:sp>
      <p:pic>
        <p:nvPicPr>
          <p:cNvPr id="4" name="Picture 3">
            <a:extLst>
              <a:ext uri="{FF2B5EF4-FFF2-40B4-BE49-F238E27FC236}">
                <a16:creationId xmlns:a16="http://schemas.microsoft.com/office/drawing/2014/main" id="{A72800DD-80B2-951E-4C69-33773CBFF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2539" y="1177290"/>
            <a:ext cx="4863714" cy="4863714"/>
          </a:xfrm>
          <a:prstGeom prst="rect">
            <a:avLst/>
          </a:prstGeom>
        </p:spPr>
      </p:pic>
      <p:pic>
        <p:nvPicPr>
          <p:cNvPr id="6" name="Picture 5">
            <a:extLst>
              <a:ext uri="{FF2B5EF4-FFF2-40B4-BE49-F238E27FC236}">
                <a16:creationId xmlns:a16="http://schemas.microsoft.com/office/drawing/2014/main" id="{828C0E98-A83F-93E5-368C-0ED94AF443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3770" y="1151482"/>
            <a:ext cx="4316730" cy="5040493"/>
          </a:xfrm>
          <a:prstGeom prst="rect">
            <a:avLst/>
          </a:prstGeom>
        </p:spPr>
      </p:pic>
      <p:sp>
        <p:nvSpPr>
          <p:cNvPr id="7" name="TextBox 6">
            <a:extLst>
              <a:ext uri="{FF2B5EF4-FFF2-40B4-BE49-F238E27FC236}">
                <a16:creationId xmlns:a16="http://schemas.microsoft.com/office/drawing/2014/main" id="{F68E177B-A4D4-E7CB-7A80-383B32947AA2}"/>
              </a:ext>
            </a:extLst>
          </p:cNvPr>
          <p:cNvSpPr txBox="1"/>
          <p:nvPr/>
        </p:nvSpPr>
        <p:spPr>
          <a:xfrm>
            <a:off x="2091690" y="6261486"/>
            <a:ext cx="2065630" cy="369332"/>
          </a:xfrm>
          <a:prstGeom prst="rect">
            <a:avLst/>
          </a:prstGeom>
          <a:noFill/>
        </p:spPr>
        <p:txBody>
          <a:bodyPr wrap="none" rtlCol="0">
            <a:spAutoFit/>
          </a:bodyPr>
          <a:lstStyle/>
          <a:p>
            <a:r>
              <a:rPr lang="en-IN" dirty="0"/>
              <a:t>Chittoor_Dialect.csv</a:t>
            </a:r>
          </a:p>
        </p:txBody>
      </p:sp>
      <p:sp>
        <p:nvSpPr>
          <p:cNvPr id="9" name="TextBox 8">
            <a:extLst>
              <a:ext uri="{FF2B5EF4-FFF2-40B4-BE49-F238E27FC236}">
                <a16:creationId xmlns:a16="http://schemas.microsoft.com/office/drawing/2014/main" id="{35F56ED7-AEF3-F6D9-2F95-666FCFFA5294}"/>
              </a:ext>
            </a:extLst>
          </p:cNvPr>
          <p:cNvSpPr txBox="1"/>
          <p:nvPr/>
        </p:nvSpPr>
        <p:spPr>
          <a:xfrm>
            <a:off x="7735253" y="6258401"/>
            <a:ext cx="6097904" cy="369332"/>
          </a:xfrm>
          <a:prstGeom prst="rect">
            <a:avLst/>
          </a:prstGeom>
          <a:noFill/>
        </p:spPr>
        <p:txBody>
          <a:bodyPr wrap="square">
            <a:spAutoFit/>
          </a:bodyPr>
          <a:lstStyle/>
          <a:p>
            <a:r>
              <a:rPr lang="en-IN" dirty="0"/>
              <a:t>East_Godavari_Dialect.csv</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71800" y="356338"/>
            <a:ext cx="6094206" cy="646331"/>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Test Cases</a:t>
            </a:r>
            <a:endParaRPr lang="en-IN" sz="36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D7643B6-1770-F4CA-B80F-752F5CD3DBB6}"/>
              </a:ext>
            </a:extLst>
          </p:cNvPr>
          <p:cNvGraphicFramePr>
            <a:graphicFrameLocks noGrp="1"/>
          </p:cNvGraphicFramePr>
          <p:nvPr>
            <p:extLst>
              <p:ext uri="{D42A27DB-BD31-4B8C-83A1-F6EECF244321}">
                <p14:modId xmlns:p14="http://schemas.microsoft.com/office/powerpoint/2010/main" val="2850743748"/>
              </p:ext>
            </p:extLst>
          </p:nvPr>
        </p:nvGraphicFramePr>
        <p:xfrm>
          <a:off x="937895" y="1340883"/>
          <a:ext cx="10316210" cy="4759325"/>
        </p:xfrm>
        <a:graphic>
          <a:graphicData uri="http://schemas.openxmlformats.org/drawingml/2006/table">
            <a:tbl>
              <a:tblPr firstRow="1" bandRow="1">
                <a:tableStyleId>{2D5ABB26-0587-4C30-8999-92F81FD0307C}</a:tableStyleId>
              </a:tblPr>
              <a:tblGrid>
                <a:gridCol w="1473835">
                  <a:extLst>
                    <a:ext uri="{9D8B030D-6E8A-4147-A177-3AD203B41FA5}">
                      <a16:colId xmlns:a16="http://schemas.microsoft.com/office/drawing/2014/main" val="20000"/>
                    </a:ext>
                  </a:extLst>
                </a:gridCol>
                <a:gridCol w="1432560">
                  <a:extLst>
                    <a:ext uri="{9D8B030D-6E8A-4147-A177-3AD203B41FA5}">
                      <a16:colId xmlns:a16="http://schemas.microsoft.com/office/drawing/2014/main" val="20001"/>
                    </a:ext>
                  </a:extLst>
                </a:gridCol>
                <a:gridCol w="1515110">
                  <a:extLst>
                    <a:ext uri="{9D8B030D-6E8A-4147-A177-3AD203B41FA5}">
                      <a16:colId xmlns:a16="http://schemas.microsoft.com/office/drawing/2014/main" val="20002"/>
                    </a:ext>
                  </a:extLst>
                </a:gridCol>
                <a:gridCol w="1473200">
                  <a:extLst>
                    <a:ext uri="{9D8B030D-6E8A-4147-A177-3AD203B41FA5}">
                      <a16:colId xmlns:a16="http://schemas.microsoft.com/office/drawing/2014/main" val="20003"/>
                    </a:ext>
                  </a:extLst>
                </a:gridCol>
                <a:gridCol w="1473835">
                  <a:extLst>
                    <a:ext uri="{9D8B030D-6E8A-4147-A177-3AD203B41FA5}">
                      <a16:colId xmlns:a16="http://schemas.microsoft.com/office/drawing/2014/main" val="20004"/>
                    </a:ext>
                  </a:extLst>
                </a:gridCol>
                <a:gridCol w="1473200">
                  <a:extLst>
                    <a:ext uri="{9D8B030D-6E8A-4147-A177-3AD203B41FA5}">
                      <a16:colId xmlns:a16="http://schemas.microsoft.com/office/drawing/2014/main" val="20005"/>
                    </a:ext>
                  </a:extLst>
                </a:gridCol>
                <a:gridCol w="1474470">
                  <a:extLst>
                    <a:ext uri="{9D8B030D-6E8A-4147-A177-3AD203B41FA5}">
                      <a16:colId xmlns:a16="http://schemas.microsoft.com/office/drawing/2014/main" val="20006"/>
                    </a:ext>
                  </a:extLst>
                </a:gridCol>
              </a:tblGrid>
              <a:tr h="678815">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Test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Test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Expected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Actual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843405">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Login Credentials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Username</a:t>
                      </a:r>
                    </a:p>
                    <a:p>
                      <a:r>
                        <a:rPr lang="en-US" altLang="en-IN" dirty="0">
                          <a:latin typeface="Times New Roman" panose="02020603050405020304" pitchFamily="18" charset="0"/>
                          <a:cs typeface="Times New Roman" panose="02020603050405020304" pitchFamily="18" charset="0"/>
                        </a:rPr>
                        <a:t>Password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validate the credentials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Displays DialectAI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Displays the DialectAI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237105">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sz="1800" dirty="0">
                          <a:latin typeface="Times New Roman" panose="02020603050405020304" pitchFamily="18" charset="0"/>
                          <a:cs typeface="Times New Roman" panose="02020603050405020304" pitchFamily="18" charset="0"/>
                          <a:sym typeface="+mn-ea"/>
                        </a:rPr>
                        <a:t>Login Credentials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sz="1800" dirty="0">
                          <a:latin typeface="Times New Roman" panose="02020603050405020304" pitchFamily="18" charset="0"/>
                          <a:cs typeface="Times New Roman" panose="02020603050405020304" pitchFamily="18" charset="0"/>
                          <a:sym typeface="+mn-ea"/>
                        </a:rPr>
                        <a:t>Username</a:t>
                      </a:r>
                    </a:p>
                    <a:p>
                      <a:r>
                        <a:rPr lang="en-US" altLang="en-IN" sz="1800" dirty="0">
                          <a:latin typeface="Times New Roman" panose="02020603050405020304" pitchFamily="18" charset="0"/>
                          <a:cs typeface="Times New Roman" panose="02020603050405020304" pitchFamily="18" charset="0"/>
                          <a:sym typeface="+mn-ea"/>
                        </a:rPr>
                        <a:t>Password</a:t>
                      </a:r>
                      <a:endParaRPr lang="en-US" alt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sz="1800" dirty="0">
                          <a:latin typeface="Times New Roman" panose="02020603050405020304" pitchFamily="18" charset="0"/>
                          <a:cs typeface="Times New Roman" panose="02020603050405020304" pitchFamily="18" charset="0"/>
                          <a:sym typeface="+mn-ea"/>
                        </a:rPr>
                        <a:t>validate the credentials</a:t>
                      </a:r>
                      <a:endParaRPr lang="en-US" alt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Times New Roman" panose="02020603050405020304" pitchFamily="18" charset="0"/>
                          <a:cs typeface="Times New Roman" panose="02020603050405020304" pitchFamily="18" charset="0"/>
                          <a:sym typeface="+mn-ea"/>
                        </a:rPr>
                        <a:t>Displays DialectAI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Incorrect username/</a:t>
                      </a:r>
                    </a:p>
                    <a:p>
                      <a:r>
                        <a:rPr lang="en-IN" sz="1800" b="0" i="0" kern="1200" dirty="0">
                          <a:solidFill>
                            <a:schemeClr val="tx1"/>
                          </a:solidFill>
                          <a:effectLst/>
                          <a:latin typeface="Times New Roman" panose="02020603050405020304" pitchFamily="18" charset="0"/>
                          <a:ea typeface="+mn-ea"/>
                          <a:cs typeface="Times New Roman" panose="02020603050405020304" pitchFamily="18" charset="0"/>
                        </a:rPr>
                        <a:t>password!</a:t>
                      </a:r>
                      <a:endParaRPr lang="en-US" alt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495"/>
            <a:ext cx="10515600" cy="1442570"/>
          </a:xfrm>
        </p:spPr>
        <p:txBody>
          <a:bodyPr>
            <a:normAutofit/>
          </a:bodyPr>
          <a:lstStyle/>
          <a:p>
            <a:r>
              <a:rPr lang="en-US" sz="3200" b="1" dirty="0">
                <a:latin typeface="Arial" panose="020B0604020202020204"/>
                <a:cs typeface="Arial" panose="020B0604020202020204"/>
              </a:rPr>
              <a:t>                                      Scope</a:t>
            </a:r>
            <a:endParaRPr lang="en-US" sz="3200" dirty="0">
              <a:latin typeface="Arial" panose="020B0604020202020204"/>
              <a:cs typeface="Arial" panose="020B0604020202020204"/>
            </a:endParaRPr>
          </a:p>
        </p:txBody>
      </p:sp>
      <p:sp>
        <p:nvSpPr>
          <p:cNvPr id="3" name="Rectangle 1"/>
          <p:cNvSpPr>
            <a:spLocks noGrp="1" noChangeArrowheads="1"/>
          </p:cNvSpPr>
          <p:nvPr>
            <p:ph idx="1"/>
          </p:nvPr>
        </p:nvSpPr>
        <p:spPr bwMode="auto">
          <a:xfrm>
            <a:off x="758282" y="1754809"/>
            <a:ext cx="10595517" cy="2793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Our project aims to classify 1-2 Telugu dialects from speech, converting dialect phrases into text. It translates dialect-specific words into standard Telugu and English, while suggesting context-aware replies. The user-friendly interface supports both text and voice input, and users can hear standardized phrases for better understanding.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1D6AC-6A7A-2DA2-6E40-AC6A67122FD1}"/>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4C6ABBC-A1B8-A9CC-33A1-89A803049CDD}"/>
              </a:ext>
            </a:extLst>
          </p:cNvPr>
          <p:cNvGraphicFramePr>
            <a:graphicFrameLocks noGrp="1"/>
          </p:cNvGraphicFramePr>
          <p:nvPr>
            <p:extLst>
              <p:ext uri="{D42A27DB-BD31-4B8C-83A1-F6EECF244321}">
                <p14:modId xmlns:p14="http://schemas.microsoft.com/office/powerpoint/2010/main" val="2341186342"/>
              </p:ext>
            </p:extLst>
          </p:nvPr>
        </p:nvGraphicFramePr>
        <p:xfrm>
          <a:off x="893285" y="790039"/>
          <a:ext cx="10189210" cy="5073650"/>
        </p:xfrm>
        <a:graphic>
          <a:graphicData uri="http://schemas.openxmlformats.org/drawingml/2006/table">
            <a:tbl>
              <a:tblPr firstRow="1" bandRow="1">
                <a:tableStyleId>{2D5ABB26-0587-4C30-8999-92F81FD0307C}</a:tableStyleId>
              </a:tblPr>
              <a:tblGrid>
                <a:gridCol w="1155852">
                  <a:extLst>
                    <a:ext uri="{9D8B030D-6E8A-4147-A177-3AD203B41FA5}">
                      <a16:colId xmlns:a16="http://schemas.microsoft.com/office/drawing/2014/main" val="20000"/>
                    </a:ext>
                  </a:extLst>
                </a:gridCol>
                <a:gridCol w="1333041">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gridCol w="1504622">
                  <a:extLst>
                    <a:ext uri="{9D8B030D-6E8A-4147-A177-3AD203B41FA5}">
                      <a16:colId xmlns:a16="http://schemas.microsoft.com/office/drawing/2014/main" val="20003"/>
                    </a:ext>
                  </a:extLst>
                </a:gridCol>
                <a:gridCol w="1455420">
                  <a:extLst>
                    <a:ext uri="{9D8B030D-6E8A-4147-A177-3AD203B41FA5}">
                      <a16:colId xmlns:a16="http://schemas.microsoft.com/office/drawing/2014/main" val="20004"/>
                    </a:ext>
                  </a:extLst>
                </a:gridCol>
                <a:gridCol w="1455420">
                  <a:extLst>
                    <a:ext uri="{9D8B030D-6E8A-4147-A177-3AD203B41FA5}">
                      <a16:colId xmlns:a16="http://schemas.microsoft.com/office/drawing/2014/main" val="20005"/>
                    </a:ext>
                  </a:extLst>
                </a:gridCol>
                <a:gridCol w="1456055">
                  <a:extLst>
                    <a:ext uri="{9D8B030D-6E8A-4147-A177-3AD203B41FA5}">
                      <a16:colId xmlns:a16="http://schemas.microsoft.com/office/drawing/2014/main" val="20006"/>
                    </a:ext>
                  </a:extLst>
                </a:gridCol>
              </a:tblGrid>
              <a:tr h="713105">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Test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Test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Expected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Actual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34845">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Valid Dialect Text Translation</a:t>
                      </a:r>
                      <a:endParaRPr lang="en-US" alt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“Ledandi”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Detect dialect &amp;</a:t>
                      </a:r>
                    </a:p>
                    <a:p>
                      <a:r>
                        <a:rPr lang="en-US" altLang="en-IN" dirty="0">
                          <a:latin typeface="Times New Roman" panose="02020603050405020304" pitchFamily="18" charset="0"/>
                          <a:cs typeface="Times New Roman" panose="02020603050405020304" pitchFamily="18" charset="0"/>
                        </a:rPr>
                        <a:t>Normalize translate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Telugu: Ledu</a:t>
                      </a:r>
                    </a:p>
                    <a:p>
                      <a:r>
                        <a:rPr lang="en-US" altLang="en-IN" dirty="0">
                          <a:latin typeface="Times New Roman" panose="02020603050405020304" pitchFamily="18" charset="0"/>
                          <a:cs typeface="Times New Roman" panose="02020603050405020304" pitchFamily="18" charset="0"/>
                        </a:rPr>
                        <a:t>English: No</a:t>
                      </a:r>
                    </a:p>
                    <a:p>
                      <a:r>
                        <a:rPr lang="en-US" altLang="en-IN" dirty="0">
                          <a:latin typeface="Times New Roman" panose="02020603050405020304" pitchFamily="18" charset="0"/>
                          <a:cs typeface="Times New Roman" panose="02020603050405020304" pitchFamily="18" charset="0"/>
                        </a:rPr>
                        <a:t>(Andi is for respect- in East Godavari)</a:t>
                      </a:r>
                    </a:p>
                    <a:p>
                      <a:endParaRPr lang="en-US" alt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Telugu: Ledu</a:t>
                      </a:r>
                    </a:p>
                    <a:p>
                      <a:r>
                        <a:rPr lang="en-US" altLang="en-IN" dirty="0">
                          <a:latin typeface="Times New Roman" panose="02020603050405020304" pitchFamily="18" charset="0"/>
                          <a:cs typeface="Times New Roman" panose="02020603050405020304" pitchFamily="18" charset="0"/>
                        </a:rPr>
                        <a:t>English: No</a:t>
                      </a:r>
                    </a:p>
                    <a:p>
                      <a:r>
                        <a:rPr lang="en-US" altLang="en-IN" dirty="0">
                          <a:latin typeface="Times New Roman" panose="02020603050405020304" pitchFamily="18" charset="0"/>
                          <a:cs typeface="Times New Roman" panose="02020603050405020304" pitchFamily="18" charset="0"/>
                        </a:rPr>
                        <a:t>(Andi is for respect- in East Godavari)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48865">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sym typeface="+mn-ea"/>
                        </a:rPr>
                        <a:t>Case insensitive Text Processing</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sz="1800" dirty="0">
                          <a:latin typeface="Times New Roman" panose="02020603050405020304" pitchFamily="18" charset="0"/>
                          <a:cs typeface="Times New Roman" panose="02020603050405020304" pitchFamily="18" charset="0"/>
                          <a:sym typeface="+mn-ea"/>
                        </a:rPr>
                        <a:t>“em chesthunnarandi”</a:t>
                      </a:r>
                      <a:endParaRPr lang="en-US" alt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Detect dialect &amp;</a:t>
                      </a:r>
                    </a:p>
                    <a:p>
                      <a:r>
                        <a:rPr lang="en-US" altLang="en-IN" dirty="0">
                          <a:latin typeface="Times New Roman" panose="02020603050405020304" pitchFamily="18" charset="0"/>
                          <a:cs typeface="Times New Roman" panose="02020603050405020304" pitchFamily="18" charset="0"/>
                        </a:rPr>
                        <a:t>Normalize translate</a:t>
                      </a: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Times New Roman" panose="02020603050405020304" pitchFamily="18" charset="0"/>
                          <a:cs typeface="Times New Roman" panose="02020603050405020304" pitchFamily="18" charset="0"/>
                          <a:sym typeface="+mn-ea"/>
                        </a:rPr>
                        <a:t>Telugu: Em chesthunnav</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Times New Roman" panose="02020603050405020304" pitchFamily="18" charset="0"/>
                          <a:cs typeface="Times New Roman" panose="02020603050405020304" pitchFamily="18" charset="0"/>
                          <a:sym typeface="+mn-ea"/>
                        </a:rPr>
                        <a:t>English: What are you 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Times New Roman" panose="02020603050405020304" pitchFamily="18" charset="0"/>
                          <a:cs typeface="Times New Roman" panose="02020603050405020304" pitchFamily="18" charset="0"/>
                          <a:sym typeface="+mn-ea"/>
                        </a:rPr>
                        <a:t>Telugu: Em chesthunnav</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Times New Roman" panose="02020603050405020304" pitchFamily="18" charset="0"/>
                          <a:cs typeface="Times New Roman" panose="02020603050405020304" pitchFamily="18" charset="0"/>
                          <a:sym typeface="+mn-ea"/>
                        </a:rPr>
                        <a:t>English: What are you 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latin typeface="Times New Roman" panose="02020603050405020304" pitchFamily="18" charset="0"/>
                          <a:cs typeface="Times New Roman" panose="02020603050405020304"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572971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33E94-B9DB-A940-00C8-9901ACDC3B2E}"/>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C082305-EB7B-E714-DAE5-3F7B4E796153}"/>
              </a:ext>
            </a:extLst>
          </p:cNvPr>
          <p:cNvGraphicFramePr>
            <a:graphicFrameLocks noGrp="1"/>
          </p:cNvGraphicFramePr>
          <p:nvPr>
            <p:extLst>
              <p:ext uri="{D42A27DB-BD31-4B8C-83A1-F6EECF244321}">
                <p14:modId xmlns:p14="http://schemas.microsoft.com/office/powerpoint/2010/main" val="2312652284"/>
              </p:ext>
            </p:extLst>
          </p:nvPr>
        </p:nvGraphicFramePr>
        <p:xfrm>
          <a:off x="893285" y="790039"/>
          <a:ext cx="10189210" cy="4996815"/>
        </p:xfrm>
        <a:graphic>
          <a:graphicData uri="http://schemas.openxmlformats.org/drawingml/2006/table">
            <a:tbl>
              <a:tblPr firstRow="1" bandRow="1">
                <a:tableStyleId>{2D5ABB26-0587-4C30-8999-92F81FD0307C}</a:tableStyleId>
              </a:tblPr>
              <a:tblGrid>
                <a:gridCol w="858397">
                  <a:extLst>
                    <a:ext uri="{9D8B030D-6E8A-4147-A177-3AD203B41FA5}">
                      <a16:colId xmlns:a16="http://schemas.microsoft.com/office/drawing/2014/main" val="20000"/>
                    </a:ext>
                  </a:extLst>
                </a:gridCol>
                <a:gridCol w="1366091">
                  <a:extLst>
                    <a:ext uri="{9D8B030D-6E8A-4147-A177-3AD203B41FA5}">
                      <a16:colId xmlns:a16="http://schemas.microsoft.com/office/drawing/2014/main" val="20001"/>
                    </a:ext>
                  </a:extLst>
                </a:gridCol>
                <a:gridCol w="2049138">
                  <a:extLst>
                    <a:ext uri="{9D8B030D-6E8A-4147-A177-3AD203B41FA5}">
                      <a16:colId xmlns:a16="http://schemas.microsoft.com/office/drawing/2014/main" val="20002"/>
                    </a:ext>
                  </a:extLst>
                </a:gridCol>
                <a:gridCol w="1548689">
                  <a:extLst>
                    <a:ext uri="{9D8B030D-6E8A-4147-A177-3AD203B41FA5}">
                      <a16:colId xmlns:a16="http://schemas.microsoft.com/office/drawing/2014/main" val="20003"/>
                    </a:ext>
                  </a:extLst>
                </a:gridCol>
                <a:gridCol w="1455420">
                  <a:extLst>
                    <a:ext uri="{9D8B030D-6E8A-4147-A177-3AD203B41FA5}">
                      <a16:colId xmlns:a16="http://schemas.microsoft.com/office/drawing/2014/main" val="20004"/>
                    </a:ext>
                  </a:extLst>
                </a:gridCol>
                <a:gridCol w="1455420">
                  <a:extLst>
                    <a:ext uri="{9D8B030D-6E8A-4147-A177-3AD203B41FA5}">
                      <a16:colId xmlns:a16="http://schemas.microsoft.com/office/drawing/2014/main" val="20005"/>
                    </a:ext>
                  </a:extLst>
                </a:gridCol>
                <a:gridCol w="1456055">
                  <a:extLst>
                    <a:ext uri="{9D8B030D-6E8A-4147-A177-3AD203B41FA5}">
                      <a16:colId xmlns:a16="http://schemas.microsoft.com/office/drawing/2014/main" val="20006"/>
                    </a:ext>
                  </a:extLst>
                </a:gridCol>
              </a:tblGrid>
              <a:tr h="713105">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Test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Test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Process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Expected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Actual Output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latin typeface="Times New Roman" panose="02020603050405020304" pitchFamily="18" charset="0"/>
                          <a:cs typeface="Times New Roman" panose="02020603050405020304" pitchFamily="18" charset="0"/>
                        </a:rPr>
                        <a:t>Status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934845">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latin typeface="Times New Roman" panose="02020603050405020304" pitchFamily="18" charset="0"/>
                          <a:cs typeface="Times New Roman" panose="02020603050405020304" pitchFamily="18" charset="0"/>
                        </a:rPr>
                        <a:t>Voice input translation</a:t>
                      </a:r>
                      <a:endParaRPr lang="en-US" alt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“Naaku office lo chaala work untondi”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AutoNum type="arabicPeriod"/>
                      </a:pPr>
                      <a:r>
                        <a:rPr lang="en-US" altLang="en-IN" dirty="0">
                          <a:latin typeface="Times New Roman" panose="02020603050405020304" pitchFamily="18" charset="0"/>
                          <a:cs typeface="Times New Roman" panose="02020603050405020304" pitchFamily="18" charset="0"/>
                        </a:rPr>
                        <a:t>Speech to Text</a:t>
                      </a:r>
                    </a:p>
                    <a:p>
                      <a:pPr marL="342900" indent="-342900">
                        <a:buAutoNum type="arabicPeriod"/>
                      </a:pPr>
                      <a:r>
                        <a:rPr lang="en-US" altLang="en-IN" dirty="0">
                          <a:latin typeface="Times New Roman" panose="02020603050405020304" pitchFamily="18" charset="0"/>
                          <a:cs typeface="Times New Roman" panose="02020603050405020304" pitchFamily="18" charset="0"/>
                        </a:rPr>
                        <a:t>Normalize</a:t>
                      </a:r>
                    </a:p>
                    <a:p>
                      <a:pPr marL="342900" indent="-342900">
                        <a:buAutoNum type="arabicPeriod"/>
                      </a:pPr>
                      <a:r>
                        <a:rPr lang="en-US" altLang="en-IN" dirty="0">
                          <a:latin typeface="Times New Roman" panose="02020603050405020304" pitchFamily="18" charset="0"/>
                          <a:cs typeface="Times New Roman" panose="02020603050405020304" pitchFamily="18" charset="0"/>
                        </a:rPr>
                        <a:t>Translate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English: </a:t>
                      </a:r>
                    </a:p>
                    <a:p>
                      <a:r>
                        <a:rPr lang="en-US" altLang="en-IN" dirty="0">
                          <a:latin typeface="Times New Roman" panose="02020603050405020304" pitchFamily="18" charset="0"/>
                          <a:cs typeface="Times New Roman" panose="02020603050405020304" pitchFamily="18" charset="0"/>
                        </a:rPr>
                        <a:t>I am having a lot of work in the office.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English: </a:t>
                      </a:r>
                    </a:p>
                    <a:p>
                      <a:r>
                        <a:rPr lang="en-US" altLang="en-IN" dirty="0">
                          <a:latin typeface="Times New Roman" panose="02020603050405020304" pitchFamily="18" charset="0"/>
                          <a:cs typeface="Times New Roman" panose="02020603050405020304" pitchFamily="18" charset="0"/>
                        </a:rPr>
                        <a:t>I am having a lot of work in the office.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348865">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latin typeface="Times New Roman" panose="02020603050405020304" pitchFamily="18" charset="0"/>
                          <a:cs typeface="Times New Roman" panose="020206030504050203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1800" dirty="0">
                          <a:latin typeface="Times New Roman" panose="02020603050405020304" pitchFamily="18" charset="0"/>
                          <a:cs typeface="Times New Roman" panose="02020603050405020304" pitchFamily="18" charset="0"/>
                          <a:sym typeface="+mn-ea"/>
                        </a:rPr>
                        <a:t>Case insensitive Text Processing</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sz="1800" dirty="0">
                          <a:latin typeface="Times New Roman" panose="02020603050405020304" pitchFamily="18" charset="0"/>
                          <a:cs typeface="Times New Roman" panose="02020603050405020304" pitchFamily="18" charset="0"/>
                          <a:sym typeface="+mn-ea"/>
                        </a:rPr>
                        <a:t>“EM chesthUNnarandi”</a:t>
                      </a:r>
                      <a:endParaRPr lang="en-US" altLang="en-IN"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IN" dirty="0">
                          <a:latin typeface="Times New Roman" panose="02020603050405020304" pitchFamily="18" charset="0"/>
                          <a:cs typeface="Times New Roman" panose="02020603050405020304" pitchFamily="18" charset="0"/>
                        </a:rPr>
                        <a:t>Normalize case, translate</a:t>
                      </a: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Times New Roman" panose="02020603050405020304" pitchFamily="18" charset="0"/>
                          <a:cs typeface="Times New Roman" panose="02020603050405020304" pitchFamily="18" charset="0"/>
                          <a:sym typeface="+mn-ea"/>
                        </a:rPr>
                        <a:t>Telugu: Em chesthunnav</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Times New Roman" panose="02020603050405020304" pitchFamily="18" charset="0"/>
                          <a:cs typeface="Times New Roman" panose="02020603050405020304" pitchFamily="18" charset="0"/>
                          <a:sym typeface="+mn-ea"/>
                        </a:rPr>
                        <a:t>English: What are you 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Times New Roman" panose="02020603050405020304" pitchFamily="18" charset="0"/>
                          <a:cs typeface="Times New Roman" panose="02020603050405020304" pitchFamily="18" charset="0"/>
                          <a:sym typeface="+mn-ea"/>
                        </a:rPr>
                        <a:t>Telugu: Em chesthunnav</a:t>
                      </a:r>
                    </a:p>
                    <a:p>
                      <a:pPr marL="0" marR="0" lvl="0" indent="0" algn="l" defTabSz="914400" rtl="0" eaLnBrk="1" fontAlgn="auto" latinLnBrk="0" hangingPunct="1">
                        <a:lnSpc>
                          <a:spcPct val="100000"/>
                        </a:lnSpc>
                        <a:spcBef>
                          <a:spcPts val="0"/>
                        </a:spcBef>
                        <a:spcAft>
                          <a:spcPts val="0"/>
                        </a:spcAft>
                        <a:buClrTx/>
                        <a:buSzTx/>
                        <a:buFontTx/>
                        <a:buNone/>
                        <a:defRPr/>
                      </a:pPr>
                      <a:r>
                        <a:rPr lang="en-US" altLang="en-IN" sz="1800" dirty="0">
                          <a:latin typeface="Times New Roman" panose="02020603050405020304" pitchFamily="18" charset="0"/>
                          <a:cs typeface="Times New Roman" panose="02020603050405020304" pitchFamily="18" charset="0"/>
                          <a:sym typeface="+mn-ea"/>
                        </a:rPr>
                        <a:t>English: What are you doing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defPPr>
                        <a:defRPr lang="en-US">
                          <a:solidFill>
                            <a:schemeClr val="tx1"/>
                          </a:solidFill>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altLang="en-US" dirty="0">
                          <a:latin typeface="Times New Roman" panose="02020603050405020304" pitchFamily="18" charset="0"/>
                          <a:cs typeface="Times New Roman" panose="02020603050405020304" pitchFamily="18" charset="0"/>
                        </a:rPr>
                        <a:t>Success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204136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2F1B71-4471-2F97-D5F9-48F8F3A9762B}"/>
              </a:ext>
            </a:extLst>
          </p:cNvPr>
          <p:cNvPicPr>
            <a:picLocks noChangeAspect="1"/>
          </p:cNvPicPr>
          <p:nvPr/>
        </p:nvPicPr>
        <p:blipFill>
          <a:blip r:embed="rId2"/>
          <a:stretch>
            <a:fillRect/>
          </a:stretch>
        </p:blipFill>
        <p:spPr>
          <a:xfrm>
            <a:off x="151570" y="1768857"/>
            <a:ext cx="11888859" cy="3982006"/>
          </a:xfrm>
          <a:prstGeom prst="rect">
            <a:avLst/>
          </a:prstGeom>
        </p:spPr>
      </p:pic>
      <p:sp>
        <p:nvSpPr>
          <p:cNvPr id="4" name="TextBox 3">
            <a:extLst>
              <a:ext uri="{FF2B5EF4-FFF2-40B4-BE49-F238E27FC236}">
                <a16:creationId xmlns:a16="http://schemas.microsoft.com/office/drawing/2014/main" id="{0FF3E132-3C4D-50E1-5CCB-0BA129A1F601}"/>
              </a:ext>
            </a:extLst>
          </p:cNvPr>
          <p:cNvSpPr txBox="1"/>
          <p:nvPr/>
        </p:nvSpPr>
        <p:spPr>
          <a:xfrm>
            <a:off x="242371" y="1107137"/>
            <a:ext cx="4807150" cy="523220"/>
          </a:xfrm>
          <a:prstGeom prst="rect">
            <a:avLst/>
          </a:prstGeom>
          <a:noFill/>
        </p:spPr>
        <p:txBody>
          <a:bodyPr wrap="none" rtlCol="0">
            <a:spAutoFit/>
          </a:bodyPr>
          <a:lstStyle/>
          <a:p>
            <a:r>
              <a:rPr lang="en-IN" sz="2800" b="1" dirty="0">
                <a:latin typeface="Times New Roman" panose="02020603050405020304" pitchFamily="18" charset="0"/>
                <a:cs typeface="Times New Roman" panose="02020603050405020304" pitchFamily="18" charset="0"/>
              </a:rPr>
              <a:t>Starting the Flask Application</a:t>
            </a:r>
          </a:p>
        </p:txBody>
      </p:sp>
      <p:sp>
        <p:nvSpPr>
          <p:cNvPr id="6" name="TextBox 5">
            <a:extLst>
              <a:ext uri="{FF2B5EF4-FFF2-40B4-BE49-F238E27FC236}">
                <a16:creationId xmlns:a16="http://schemas.microsoft.com/office/drawing/2014/main" id="{21B25C13-456A-E187-C040-427116DCE9AC}"/>
              </a:ext>
            </a:extLst>
          </p:cNvPr>
          <p:cNvSpPr txBox="1"/>
          <p:nvPr/>
        </p:nvSpPr>
        <p:spPr>
          <a:xfrm>
            <a:off x="4646364" y="17691"/>
            <a:ext cx="6097836" cy="769441"/>
          </a:xfrm>
          <a:prstGeom prst="rect">
            <a:avLst/>
          </a:prstGeom>
          <a:noFill/>
        </p:spPr>
        <p:txBody>
          <a:bodyPr wrap="square">
            <a:spAutoFit/>
          </a:bodyPr>
          <a:lstStyle/>
          <a:p>
            <a:r>
              <a:rPr lang="en-US" sz="4400" b="1" dirty="0">
                <a:latin typeface="Times New Roman" panose="02020603050405020304" pitchFamily="18" charset="0"/>
                <a:cs typeface="Times New Roman" panose="02020603050405020304" pitchFamily="18" charset="0"/>
              </a:rPr>
              <a:t> Output</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4502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B08C44-C9FC-D28F-A803-B2758C869787}"/>
              </a:ext>
            </a:extLst>
          </p:cNvPr>
          <p:cNvPicPr>
            <a:picLocks noChangeAspect="1"/>
          </p:cNvPicPr>
          <p:nvPr/>
        </p:nvPicPr>
        <p:blipFill>
          <a:blip r:embed="rId2"/>
          <a:stretch>
            <a:fillRect/>
          </a:stretch>
        </p:blipFill>
        <p:spPr>
          <a:xfrm>
            <a:off x="870458" y="826265"/>
            <a:ext cx="9931296" cy="4946574"/>
          </a:xfrm>
          <a:prstGeom prst="rect">
            <a:avLst/>
          </a:prstGeom>
        </p:spPr>
      </p:pic>
    </p:spTree>
    <p:extLst>
      <p:ext uri="{BB962C8B-B14F-4D97-AF65-F5344CB8AC3E}">
        <p14:creationId xmlns:p14="http://schemas.microsoft.com/office/powerpoint/2010/main" val="38851709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23E7FF-4002-3BB1-9E57-3CB6E6D9593D}"/>
              </a:ext>
            </a:extLst>
          </p:cNvPr>
          <p:cNvPicPr>
            <a:picLocks noChangeAspect="1"/>
          </p:cNvPicPr>
          <p:nvPr/>
        </p:nvPicPr>
        <p:blipFill>
          <a:blip r:embed="rId2"/>
          <a:stretch>
            <a:fillRect/>
          </a:stretch>
        </p:blipFill>
        <p:spPr>
          <a:xfrm>
            <a:off x="0" y="433414"/>
            <a:ext cx="12192000" cy="5991171"/>
          </a:xfrm>
          <a:prstGeom prst="rect">
            <a:avLst/>
          </a:prstGeom>
          <a:ln>
            <a:solidFill>
              <a:schemeClr val="tx1"/>
            </a:solidFill>
          </a:ln>
        </p:spPr>
      </p:pic>
    </p:spTree>
    <p:extLst>
      <p:ext uri="{BB962C8B-B14F-4D97-AF65-F5344CB8AC3E}">
        <p14:creationId xmlns:p14="http://schemas.microsoft.com/office/powerpoint/2010/main" val="1687319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0F5DACB-6EA5-4A2D-EA88-88FF8591E2EF}"/>
              </a:ext>
            </a:extLst>
          </p:cNvPr>
          <p:cNvPicPr>
            <a:picLocks noChangeAspect="1"/>
          </p:cNvPicPr>
          <p:nvPr/>
        </p:nvPicPr>
        <p:blipFill>
          <a:blip r:embed="rId2"/>
          <a:stretch>
            <a:fillRect/>
          </a:stretch>
        </p:blipFill>
        <p:spPr>
          <a:xfrm>
            <a:off x="0" y="422361"/>
            <a:ext cx="12192000" cy="6013278"/>
          </a:xfrm>
          <a:prstGeom prst="rect">
            <a:avLst/>
          </a:prstGeom>
          <a:ln>
            <a:solidFill>
              <a:schemeClr val="tx1"/>
            </a:solidFill>
          </a:ln>
        </p:spPr>
      </p:pic>
    </p:spTree>
    <p:extLst>
      <p:ext uri="{BB962C8B-B14F-4D97-AF65-F5344CB8AC3E}">
        <p14:creationId xmlns:p14="http://schemas.microsoft.com/office/powerpoint/2010/main" val="14007454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9EA6FA-0839-F1CD-E96B-6B5D7053B58A}"/>
              </a:ext>
            </a:extLst>
          </p:cNvPr>
          <p:cNvPicPr>
            <a:picLocks noChangeAspect="1"/>
          </p:cNvPicPr>
          <p:nvPr/>
        </p:nvPicPr>
        <p:blipFill>
          <a:blip r:embed="rId2"/>
          <a:stretch>
            <a:fillRect/>
          </a:stretch>
        </p:blipFill>
        <p:spPr>
          <a:xfrm>
            <a:off x="0" y="643074"/>
            <a:ext cx="12192000" cy="5571852"/>
          </a:xfrm>
          <a:prstGeom prst="rect">
            <a:avLst/>
          </a:prstGeom>
          <a:ln>
            <a:solidFill>
              <a:schemeClr val="tx1"/>
            </a:solid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8464E9-E75E-CAA8-68B5-41DB44D0A65E}"/>
              </a:ext>
            </a:extLst>
          </p:cNvPr>
          <p:cNvPicPr>
            <a:picLocks noChangeAspect="1"/>
          </p:cNvPicPr>
          <p:nvPr/>
        </p:nvPicPr>
        <p:blipFill>
          <a:blip r:embed="rId2"/>
          <a:stretch>
            <a:fillRect/>
          </a:stretch>
        </p:blipFill>
        <p:spPr>
          <a:xfrm>
            <a:off x="0" y="645627"/>
            <a:ext cx="12192000" cy="5566745"/>
          </a:xfrm>
          <a:prstGeom prst="rect">
            <a:avLst/>
          </a:prstGeom>
          <a:ln>
            <a:solidFill>
              <a:schemeClr val="tx1"/>
            </a:solid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61CEAF-0FBB-1FDE-F46B-68EC0C5C00D9}"/>
              </a:ext>
            </a:extLst>
          </p:cNvPr>
          <p:cNvPicPr>
            <a:picLocks noChangeAspect="1"/>
          </p:cNvPicPr>
          <p:nvPr/>
        </p:nvPicPr>
        <p:blipFill>
          <a:blip r:embed="rId2"/>
          <a:stretch>
            <a:fillRect/>
          </a:stretch>
        </p:blipFill>
        <p:spPr>
          <a:xfrm>
            <a:off x="0" y="662134"/>
            <a:ext cx="12192000" cy="5533732"/>
          </a:xfrm>
          <a:prstGeom prst="rect">
            <a:avLst/>
          </a:prstGeom>
          <a:ln>
            <a:solidFill>
              <a:schemeClr val="tx1"/>
            </a:solid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57033-70CF-2287-1D11-FCC44F47D225}"/>
              </a:ext>
            </a:extLst>
          </p:cNvPr>
          <p:cNvPicPr>
            <a:picLocks noChangeAspect="1"/>
          </p:cNvPicPr>
          <p:nvPr/>
        </p:nvPicPr>
        <p:blipFill>
          <a:blip r:embed="rId2"/>
          <a:stretch>
            <a:fillRect/>
          </a:stretch>
        </p:blipFill>
        <p:spPr>
          <a:xfrm>
            <a:off x="1924206" y="0"/>
            <a:ext cx="8343588" cy="6858000"/>
          </a:xfrm>
          <a:prstGeom prst="rect">
            <a:avLst/>
          </a:prstGeom>
          <a:ln>
            <a:solidFill>
              <a:schemeClr val="tx1"/>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285" y="307340"/>
            <a:ext cx="7551240" cy="1208405"/>
          </a:xfrm>
        </p:spPr>
        <p:txBody>
          <a:bodyPr anchor="ctr">
            <a:normAutofit/>
          </a:bodyPr>
          <a:lstStyle/>
          <a:p>
            <a:pPr algn="ctr"/>
            <a:r>
              <a:rPr lang="en-US" sz="3200" b="1" dirty="0">
                <a:latin typeface="Arial" panose="020B0604020202020204"/>
                <a:cs typeface="Arial" panose="020B0604020202020204"/>
              </a:rPr>
              <a:t> Existing System</a:t>
            </a:r>
          </a:p>
        </p:txBody>
      </p:sp>
      <p:sp>
        <p:nvSpPr>
          <p:cNvPr id="4" name="Rectangle 1"/>
          <p:cNvSpPr>
            <a:spLocks noGrp="1" noChangeArrowheads="1"/>
          </p:cNvSpPr>
          <p:nvPr>
            <p:ph idx="1"/>
          </p:nvPr>
        </p:nvSpPr>
        <p:spPr bwMode="auto">
          <a:xfrm>
            <a:off x="947305" y="1515745"/>
            <a:ext cx="10297390" cy="334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The existing system relies on formal language datasets, ignoring regional dialects. Google Translate and voice assistants like Siri struggle with dialect variations, slang, and informal speech. Manual methods, such as slang dictionaries, are inefficient and not scalable for real-time communication. Our project highlights the need for a solution that addresses dialect differences dynamically.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19C4DE-7D57-58F1-0AB7-C16B63EAE850}"/>
              </a:ext>
            </a:extLst>
          </p:cNvPr>
          <p:cNvPicPr>
            <a:picLocks noChangeAspect="1"/>
          </p:cNvPicPr>
          <p:nvPr/>
        </p:nvPicPr>
        <p:blipFill>
          <a:blip r:embed="rId2"/>
          <a:stretch>
            <a:fillRect/>
          </a:stretch>
        </p:blipFill>
        <p:spPr>
          <a:xfrm>
            <a:off x="2269372" y="0"/>
            <a:ext cx="7653255" cy="6858000"/>
          </a:xfrm>
          <a:prstGeom prst="rect">
            <a:avLst/>
          </a:prstGeom>
          <a:ln>
            <a:solidFill>
              <a:schemeClr val="tx1"/>
            </a:solid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3C7696-D0B3-2209-8896-DDC1A147F502}"/>
              </a:ext>
            </a:extLst>
          </p:cNvPr>
          <p:cNvPicPr>
            <a:picLocks noChangeAspect="1"/>
          </p:cNvPicPr>
          <p:nvPr/>
        </p:nvPicPr>
        <p:blipFill>
          <a:blip r:embed="rId2"/>
          <a:stretch>
            <a:fillRect/>
          </a:stretch>
        </p:blipFill>
        <p:spPr>
          <a:xfrm>
            <a:off x="2526133" y="0"/>
            <a:ext cx="7139734" cy="6858000"/>
          </a:xfrm>
          <a:prstGeom prst="rect">
            <a:avLst/>
          </a:prstGeom>
          <a:ln>
            <a:solidFill>
              <a:schemeClr val="tx1"/>
            </a:solidFill>
          </a:ln>
        </p:spPr>
      </p:pic>
    </p:spTree>
    <p:extLst>
      <p:ext uri="{BB962C8B-B14F-4D97-AF65-F5344CB8AC3E}">
        <p14:creationId xmlns:p14="http://schemas.microsoft.com/office/powerpoint/2010/main" val="21164966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FCEF40E-A010-26DE-09DA-7FF91E71FC32}"/>
              </a:ext>
            </a:extLst>
          </p:cNvPr>
          <p:cNvPicPr>
            <a:picLocks noChangeAspect="1"/>
          </p:cNvPicPr>
          <p:nvPr/>
        </p:nvPicPr>
        <p:blipFill>
          <a:blip r:embed="rId2"/>
          <a:stretch>
            <a:fillRect/>
          </a:stretch>
        </p:blipFill>
        <p:spPr>
          <a:xfrm>
            <a:off x="0" y="684370"/>
            <a:ext cx="12192000" cy="5489259"/>
          </a:xfrm>
          <a:prstGeom prst="rect">
            <a:avLst/>
          </a:prstGeom>
          <a:ln>
            <a:solidFill>
              <a:schemeClr val="tx1"/>
            </a:solid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Arial" panose="020B0604020202020204" pitchFamily="34" charset="0"/>
                <a:cs typeface="Arial" panose="020B0604020202020204" pitchFamily="34" charset="0"/>
              </a:rPr>
              <a:t>Conclusion</a:t>
            </a:r>
          </a:p>
        </p:txBody>
      </p:sp>
      <p:sp>
        <p:nvSpPr>
          <p:cNvPr id="3" name="Rectangle 1"/>
          <p:cNvSpPr>
            <a:spLocks noGrp="1" noChangeArrowheads="1"/>
          </p:cNvSpPr>
          <p:nvPr>
            <p:ph idx="1"/>
          </p:nvPr>
        </p:nvSpPr>
        <p:spPr bwMode="auto">
          <a:xfrm>
            <a:off x="1321377" y="1812066"/>
            <a:ext cx="9549245" cy="223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DialectAI bridges the gap between Telugu dialects and standard English using AI-powered speech-to-text and NLP. It enhances communication, preserves linguistic diversity, and paves the way for more inclusive and accurate translation tools.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0"/>
            <a:ext cx="10515600" cy="1325563"/>
          </a:xfrm>
        </p:spPr>
        <p:txBody>
          <a:bodyPr>
            <a:normAutofit/>
          </a:bodyPr>
          <a:lstStyle/>
          <a:p>
            <a:pPr algn="ctr"/>
            <a:r>
              <a:rPr lang="en-IN" sz="3200" b="1" dirty="0">
                <a:latin typeface="Arial" panose="020B0604020202020204" pitchFamily="34" charset="0"/>
                <a:cs typeface="Arial" panose="020B0604020202020204" pitchFamily="34" charset="0"/>
              </a:rPr>
              <a:t>References</a:t>
            </a:r>
          </a:p>
        </p:txBody>
      </p:sp>
      <p:sp>
        <p:nvSpPr>
          <p:cNvPr id="3" name="TextBox 2"/>
          <p:cNvSpPr txBox="1"/>
          <p:nvPr/>
        </p:nvSpPr>
        <p:spPr>
          <a:xfrm>
            <a:off x="932447" y="1033869"/>
            <a:ext cx="10327105" cy="4893647"/>
          </a:xfrm>
          <a:prstGeom prst="rect">
            <a:avLst/>
          </a:prstGeom>
          <a:noFill/>
        </p:spPr>
        <p:txBody>
          <a:bodyPr wrap="square" rtlCol="0">
            <a:spAutoFit/>
          </a:bodyPr>
          <a:lstStyle/>
          <a:p>
            <a:pPr marL="457200" indent="-457200" algn="just">
              <a:buFont typeface="+mj-lt"/>
              <a:buAutoNum type="arabicPeriod"/>
            </a:pPr>
            <a:r>
              <a:rPr lang="en-US" sz="2400" dirty="0">
                <a:latin typeface="Arial" panose="020B0604020202020204" pitchFamily="34" charset="0"/>
                <a:cs typeface="Arial" panose="020B0604020202020204" pitchFamily="34" charset="0"/>
              </a:rPr>
              <a:t>Sastry, J. V. A study of Telugu regional and social dialects: A prosodic analysis. University of London, School of Oriental and African Studies (United Kingdom).</a:t>
            </a:r>
          </a:p>
          <a:p>
            <a:pPr marL="457200" indent="-457200" algn="just">
              <a:buFont typeface="+mj-lt"/>
              <a:buAutoNum type="arabicPeriod"/>
            </a:pPr>
            <a:endParaRPr lang="en-US" sz="2400" dirty="0">
              <a:latin typeface="Arial" panose="020B0604020202020204" pitchFamily="34" charset="0"/>
              <a:cs typeface="Arial" panose="020B0604020202020204" pitchFamily="34" charset="0"/>
            </a:endParaRPr>
          </a:p>
          <a:p>
            <a:pPr marL="457200" indent="-457200" algn="just">
              <a:buFont typeface="+mj-lt"/>
              <a:buAutoNum type="arabicPeriod"/>
            </a:pPr>
            <a:r>
              <a:rPr lang="en-US" sz="2400" dirty="0">
                <a:latin typeface="Arial" panose="020B0604020202020204" pitchFamily="34" charset="0"/>
                <a:cs typeface="Arial" panose="020B0604020202020204" pitchFamily="34" charset="0"/>
              </a:rPr>
              <a:t>Joshi, A., et al. (2024). Natural language processing for dialects of a language: </a:t>
            </a:r>
            <a:r>
              <a:rPr lang="en-US" sz="2000" dirty="0">
                <a:latin typeface="Arial" panose="020B0604020202020204" pitchFamily="34" charset="0"/>
                <a:cs typeface="Arial" panose="020B0604020202020204" pitchFamily="34" charset="0"/>
              </a:rPr>
              <a:t>A survey. </a:t>
            </a:r>
            <a:r>
              <a:rPr lang="en-US" sz="2000" i="1" dirty="0">
                <a:latin typeface="Arial" panose="020B0604020202020204" pitchFamily="34" charset="0"/>
                <a:cs typeface="Arial" panose="020B0604020202020204" pitchFamily="34" charset="0"/>
              </a:rPr>
              <a:t>ACM Computing Surveys</a:t>
            </a:r>
            <a:r>
              <a:rPr lang="en-US" sz="2000" dirty="0">
                <a:latin typeface="Arial" panose="020B0604020202020204" pitchFamily="34" charset="0"/>
                <a:cs typeface="Arial" panose="020B0604020202020204" pitchFamily="34" charset="0"/>
              </a:rPr>
              <a:t>.</a:t>
            </a:r>
          </a:p>
          <a:p>
            <a:pPr marL="457200" indent="-457200" algn="just">
              <a:buFont typeface="+mj-lt"/>
              <a:buAutoNum type="arabicPeriod"/>
            </a:pPr>
            <a:endParaRPr lang="en-US" sz="2400" dirty="0">
              <a:solidFill>
                <a:srgbClr val="222222"/>
              </a:solidFill>
              <a:latin typeface="Arial" panose="020B0604020202020204" pitchFamily="34" charset="0"/>
              <a:cs typeface="Arial" panose="020B0604020202020204" pitchFamily="34" charset="0"/>
            </a:endParaRPr>
          </a:p>
          <a:p>
            <a:pPr marL="457200" indent="-457200" algn="just">
              <a:buFont typeface="+mj-lt"/>
              <a:buAutoNum type="arabicPeriod"/>
            </a:pPr>
            <a:r>
              <a:rPr lang="en-US" sz="2400" dirty="0">
                <a:latin typeface="Arial" panose="020B0604020202020204" pitchFamily="34" charset="0"/>
                <a:cs typeface="Arial" panose="020B0604020202020204" pitchFamily="34" charset="0"/>
              </a:rPr>
              <a:t>Shivaprasad, S., &amp; Sadanandam, M. (2020). Identification of regional dialects of Telugu language using text independent speech processing models. International Journal of Speech Technology, 23(2), 251-258.</a:t>
            </a:r>
          </a:p>
          <a:p>
            <a:pPr marL="457200" indent="-457200" algn="just">
              <a:buFont typeface="+mj-lt"/>
              <a:buAutoNum type="arabicPeriod"/>
            </a:pPr>
            <a:endParaRPr lang="en-US" sz="2400" dirty="0">
              <a:latin typeface="Arial" panose="020B0604020202020204" pitchFamily="34" charset="0"/>
              <a:cs typeface="Arial" panose="020B0604020202020204" pitchFamily="34" charset="0"/>
            </a:endParaRPr>
          </a:p>
          <a:p>
            <a:pPr marL="457200" indent="-457200" algn="just">
              <a:buFont typeface="+mj-lt"/>
              <a:buAutoNum type="arabicPeriod"/>
            </a:pPr>
            <a:r>
              <a:rPr lang="en-US" sz="2400" dirty="0">
                <a:effectLst/>
                <a:latin typeface="Arial" panose="020B0604020202020204" pitchFamily="34" charset="0"/>
                <a:ea typeface="Times New Roman" panose="02020603050405020304" pitchFamily="18" charset="0"/>
                <a:cs typeface="Arial" panose="020B0604020202020204" pitchFamily="34" charset="0"/>
              </a:rPr>
              <a:t>Bhaskararao, P., &amp; Ray, A. (2017). Telugu. Journal of the International Phonetic Association, 47(2), 231-241.</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que 2"/>
          <p:cNvSpPr/>
          <p:nvPr/>
        </p:nvSpPr>
        <p:spPr>
          <a:xfrm>
            <a:off x="2278181" y="1274207"/>
            <a:ext cx="7226826" cy="3980436"/>
          </a:xfrm>
          <a:prstGeom prst="plaqu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181600" y="2241813"/>
            <a:ext cx="1828800" cy="1828800"/>
          </a:xfrm>
          <a:prstGeom prst="rect">
            <a:avLst/>
          </a:prstGeom>
          <a:noFill/>
        </p:spPr>
        <p:txBody>
          <a:bodyPr wrap="square" rtlCol="0">
            <a:spAutoFit/>
          </a:bodyPr>
          <a:lstStyle/>
          <a:p>
            <a:pPr algn="l"/>
            <a:endParaRPr lang="en-US" dirty="0"/>
          </a:p>
        </p:txBody>
      </p:sp>
      <p:sp>
        <p:nvSpPr>
          <p:cNvPr id="6" name="TextBox 5"/>
          <p:cNvSpPr txBox="1"/>
          <p:nvPr/>
        </p:nvSpPr>
        <p:spPr>
          <a:xfrm>
            <a:off x="5181600" y="2350026"/>
            <a:ext cx="1828800" cy="1828800"/>
          </a:xfrm>
          <a:prstGeom prst="rect">
            <a:avLst/>
          </a:prstGeom>
          <a:noFill/>
        </p:spPr>
        <p:txBody>
          <a:bodyPr wrap="square" rtlCol="0">
            <a:spAutoFit/>
          </a:bodyPr>
          <a:lstStyle/>
          <a:p>
            <a:pPr algn="l"/>
            <a:endParaRPr lang="en-US" dirty="0"/>
          </a:p>
        </p:txBody>
      </p:sp>
      <p:sp>
        <p:nvSpPr>
          <p:cNvPr id="8" name="TextBox 7"/>
          <p:cNvSpPr txBox="1"/>
          <p:nvPr/>
        </p:nvSpPr>
        <p:spPr>
          <a:xfrm>
            <a:off x="1094742" y="2477772"/>
            <a:ext cx="9593705" cy="1573307"/>
          </a:xfrm>
          <a:prstGeom prst="rect">
            <a:avLst/>
          </a:prstGeom>
          <a:noFill/>
        </p:spPr>
        <p:txBody>
          <a:bodyPr wrap="square" rtlCol="0">
            <a:spAutoFit/>
          </a:bodyPr>
          <a:lstStyle/>
          <a:p>
            <a:pPr algn="ctr"/>
            <a:r>
              <a:rPr lang="en-IN" sz="9600" b="1" dirty="0">
                <a:latin typeface="Arial" panose="020B0604020202020204" pitchFamily="34" charset="0"/>
                <a:cs typeface="Arial" panose="020B0604020202020204" pitchFamily="34" charset="0"/>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8"/>
                                        </p:tgtEl>
                                        <p:attrNameLst>
                                          <p:attrName>ppt_x</p:attrName>
                                          <p:attrName>ppt_y</p:attrName>
                                        </p:attrNameLst>
                                      </p:cBhvr>
                                    </p:animMotion>
                                    <p:animRot by="1500000">
                                      <p:cBhvr>
                                        <p:cTn id="7" dur="125" fill="hold">
                                          <p:stCondLst>
                                            <p:cond delay="0"/>
                                          </p:stCondLst>
                                        </p:cTn>
                                        <p:tgtEl>
                                          <p:spTgt spid="8"/>
                                        </p:tgtEl>
                                        <p:attrNameLst>
                                          <p:attrName>r</p:attrName>
                                        </p:attrNameLst>
                                      </p:cBhvr>
                                    </p:animRot>
                                    <p:animRot by="-1500000">
                                      <p:cBhvr>
                                        <p:cTn id="8" dur="125" fill="hold">
                                          <p:stCondLst>
                                            <p:cond delay="125"/>
                                          </p:stCondLst>
                                        </p:cTn>
                                        <p:tgtEl>
                                          <p:spTgt spid="8"/>
                                        </p:tgtEl>
                                        <p:attrNameLst>
                                          <p:attrName>r</p:attrName>
                                        </p:attrNameLst>
                                      </p:cBhvr>
                                    </p:animRot>
                                    <p:animRot by="-1500000">
                                      <p:cBhvr>
                                        <p:cTn id="9" dur="125" fill="hold">
                                          <p:stCondLst>
                                            <p:cond delay="250"/>
                                          </p:stCondLst>
                                        </p:cTn>
                                        <p:tgtEl>
                                          <p:spTgt spid="8"/>
                                        </p:tgtEl>
                                        <p:attrNameLst>
                                          <p:attrName>r</p:attrName>
                                        </p:attrNameLst>
                                      </p:cBhvr>
                                    </p:animRot>
                                    <p:animRot by="1500000">
                                      <p:cBhvr>
                                        <p:cTn id="10"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35251"/>
            <a:ext cx="10515600" cy="4351338"/>
          </a:xfrm>
        </p:spPr>
        <p:txBody>
          <a:bodyPr vert="horz" lIns="91440" tIns="45720" rIns="91440" bIns="45720" rtlCol="0" anchor="t">
            <a:normAutofit/>
          </a:bodyPr>
          <a:lstStyle/>
          <a:p>
            <a:pPr algn="just">
              <a:lnSpc>
                <a:spcPct val="150000"/>
              </a:lnSpc>
            </a:pPr>
            <a:r>
              <a:rPr lang="en-US" sz="2400" dirty="0">
                <a:latin typeface="Arial" panose="020B0604020202020204" pitchFamily="34" charset="0"/>
                <a:cs typeface="Arial" panose="020B0604020202020204" pitchFamily="34" charset="0"/>
              </a:rPr>
              <a:t> No Regional Dialect Detection</a:t>
            </a:r>
          </a:p>
          <a:p>
            <a:pPr algn="just">
              <a:lnSpc>
                <a:spcPct val="150000"/>
              </a:lnSpc>
            </a:pPr>
            <a:r>
              <a:rPr lang="en-US" sz="2400" dirty="0">
                <a:latin typeface="Arial" panose="020B0604020202020204" pitchFamily="34" charset="0"/>
                <a:cs typeface="Arial" panose="020B0604020202020204" pitchFamily="34" charset="0"/>
              </a:rPr>
              <a:t> Lack of Context Awareness</a:t>
            </a:r>
          </a:p>
          <a:p>
            <a:pPr algn="just">
              <a:lnSpc>
                <a:spcPct val="150000"/>
              </a:lnSpc>
            </a:pPr>
            <a:r>
              <a:rPr lang="en-US" sz="2400" dirty="0">
                <a:latin typeface="Arial" panose="020B0604020202020204" pitchFamily="34" charset="0"/>
                <a:cs typeface="Arial" panose="020B0604020202020204" pitchFamily="34" charset="0"/>
              </a:rPr>
              <a:t> Poor Speech Recognition for Dialects</a:t>
            </a:r>
          </a:p>
          <a:p>
            <a:pPr algn="just">
              <a:lnSpc>
                <a:spcPct val="150000"/>
              </a:lnSpc>
            </a:pPr>
            <a:r>
              <a:rPr lang="en-US" sz="2400" dirty="0">
                <a:latin typeface="Arial" panose="020B0604020202020204" pitchFamily="34" charset="0"/>
                <a:cs typeface="Arial" panose="020B0604020202020204" pitchFamily="34" charset="0"/>
              </a:rPr>
              <a:t> Limited Dataset Availability</a:t>
            </a:r>
          </a:p>
          <a:p>
            <a:pPr algn="just">
              <a:lnSpc>
                <a:spcPct val="150000"/>
              </a:lnSpc>
            </a:pPr>
            <a:r>
              <a:rPr lang="en-US" sz="2400" dirty="0">
                <a:latin typeface="Arial" panose="020B0604020202020204" pitchFamily="34" charset="0"/>
                <a:cs typeface="Arial" panose="020B0604020202020204" pitchFamily="34" charset="0"/>
              </a:rPr>
              <a:t> No Conversational Response Generation</a:t>
            </a:r>
            <a:endParaRPr lang="en-IN" sz="24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838200" y="336216"/>
            <a:ext cx="10417810" cy="1208405"/>
          </a:xfrm>
        </p:spPr>
        <p:txBody>
          <a:bodyPr anchor="ctr">
            <a:normAutofit/>
          </a:bodyPr>
          <a:lstStyle/>
          <a:p>
            <a:pPr algn="ctr"/>
            <a:r>
              <a:rPr lang="en-US" sz="3200" b="1" dirty="0">
                <a:latin typeface="Arial" panose="020B0604020202020204"/>
                <a:cs typeface="Arial" panose="020B0604020202020204"/>
              </a:rPr>
              <a:t>Disadvantages of Existing System</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66361" y="1843123"/>
            <a:ext cx="3171754" cy="3171754"/>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485" y="268934"/>
            <a:ext cx="10697029" cy="1325563"/>
          </a:xfrm>
        </p:spPr>
        <p:txBody>
          <a:bodyPr anchor="ctr">
            <a:normAutofit/>
          </a:bodyPr>
          <a:lstStyle/>
          <a:p>
            <a:pPr algn="ctr"/>
            <a:r>
              <a:rPr lang="en-US" sz="3200" b="1" dirty="0">
                <a:latin typeface="Arial" panose="020B0604020202020204"/>
                <a:cs typeface="Arial" panose="020B0604020202020204"/>
              </a:rPr>
              <a:t> Proposed System</a:t>
            </a:r>
            <a:endParaRPr lang="en-US" sz="3200" dirty="0">
              <a:latin typeface="Arial" panose="020B0604020202020204"/>
              <a:cs typeface="Arial" panose="020B0604020202020204"/>
            </a:endParaRPr>
          </a:p>
        </p:txBody>
      </p:sp>
      <p:sp>
        <p:nvSpPr>
          <p:cNvPr id="4" name="Rectangle 1"/>
          <p:cNvSpPr>
            <a:spLocks noGrp="1" noChangeArrowheads="1"/>
          </p:cNvSpPr>
          <p:nvPr>
            <p:ph idx="1"/>
          </p:nvPr>
        </p:nvSpPr>
        <p:spPr bwMode="auto">
          <a:xfrm>
            <a:off x="1139744" y="1594497"/>
            <a:ext cx="9912509" cy="4464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lgn="just" eaLnBrk="0" fontAlgn="base" hangingPunct="0">
              <a:lnSpc>
                <a:spcPct val="150000"/>
              </a:lnSpc>
              <a:spcBef>
                <a:spcPct val="0"/>
              </a:spcBef>
              <a:spcAft>
                <a:spcPct val="0"/>
              </a:spcAft>
              <a:buNone/>
            </a:pPr>
            <a:r>
              <a:rPr lang="en-GB" sz="2400" dirty="0"/>
              <a:t>DialectAI is an AI-powered web app that translates Telugu dialects into English using Python, SpeechRecognition, PyAudio, and the googletrans module. It processes both text and speech inputs, converting dialectal Telugu phrases into standard Telugu before translating them into English. The system includes a text-to-speech output feature, allowing users to hear the translations for improved accessibility and ease of use. Additionally, it offers a translation history feature, enabling users to review their previous inputs and translations for better continuity and reference.</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47" y="515760"/>
            <a:ext cx="10488705" cy="1087158"/>
          </a:xfrm>
        </p:spPr>
        <p:txBody>
          <a:bodyPr>
            <a:normAutofit/>
          </a:bodyPr>
          <a:lstStyle/>
          <a:p>
            <a:pPr algn="ctr"/>
            <a:r>
              <a:rPr lang="en-US" sz="3200" b="1" dirty="0">
                <a:latin typeface="Arial" panose="020B0604020202020204"/>
                <a:cs typeface="Arial" panose="020B0604020202020204"/>
              </a:rPr>
              <a:t>Advantages of Proposed System</a:t>
            </a:r>
            <a:endParaRPr lang="en-US" sz="3200" dirty="0">
              <a:latin typeface="Arial" panose="020B0604020202020204"/>
              <a:cs typeface="Arial" panose="020B0604020202020204"/>
            </a:endParaRPr>
          </a:p>
        </p:txBody>
      </p:sp>
      <p:sp>
        <p:nvSpPr>
          <p:cNvPr id="3" name="Content Placeholder 2"/>
          <p:cNvSpPr>
            <a:spLocks noGrp="1"/>
          </p:cNvSpPr>
          <p:nvPr>
            <p:ph idx="1"/>
          </p:nvPr>
        </p:nvSpPr>
        <p:spPr>
          <a:xfrm>
            <a:off x="938734" y="1789731"/>
            <a:ext cx="11040035" cy="5405717"/>
          </a:xfrm>
        </p:spPr>
        <p:txBody>
          <a:bodyPr vert="horz" lIns="91440" tIns="45720" rIns="91440" bIns="45720" rtlCol="0" anchor="t">
            <a:normAutofit/>
          </a:bodyPr>
          <a:lstStyle/>
          <a:p>
            <a:pPr>
              <a:lnSpc>
                <a:spcPct val="150000"/>
              </a:lnSpc>
            </a:pPr>
            <a:r>
              <a:rPr lang="en-US" sz="2400" dirty="0">
                <a:latin typeface="Arial" panose="020B0604020202020204" pitchFamily="34" charset="0"/>
                <a:cs typeface="Arial" panose="020B0604020202020204" pitchFamily="34" charset="0"/>
              </a:rPr>
              <a:t>Accurate Dialect Recognition</a:t>
            </a:r>
          </a:p>
          <a:p>
            <a:pPr>
              <a:lnSpc>
                <a:spcPct val="150000"/>
              </a:lnSpc>
            </a:pPr>
            <a:r>
              <a:rPr lang="en-US" sz="2400" dirty="0">
                <a:latin typeface="Arial" panose="020B0604020202020204" pitchFamily="34" charset="0"/>
                <a:cs typeface="Arial" panose="020B0604020202020204" pitchFamily="34" charset="0"/>
              </a:rPr>
              <a:t>Improved Translation Quality</a:t>
            </a:r>
          </a:p>
          <a:p>
            <a:pPr>
              <a:lnSpc>
                <a:spcPct val="150000"/>
              </a:lnSpc>
            </a:pPr>
            <a:r>
              <a:rPr lang="en-US" sz="2400" dirty="0">
                <a:latin typeface="Arial" panose="020B0604020202020204" pitchFamily="34" charset="0"/>
                <a:cs typeface="Arial" panose="020B0604020202020204" pitchFamily="34" charset="0"/>
              </a:rPr>
              <a:t>Real-Time Processing</a:t>
            </a:r>
          </a:p>
          <a:p>
            <a:pPr>
              <a:lnSpc>
                <a:spcPct val="150000"/>
              </a:lnSpc>
            </a:pPr>
            <a:r>
              <a:rPr lang="en-US" sz="2400" dirty="0">
                <a:latin typeface="Arial" panose="020B0604020202020204" pitchFamily="34" charset="0"/>
                <a:cs typeface="Arial" panose="020B0604020202020204" pitchFamily="34" charset="0"/>
              </a:rPr>
              <a:t>Context-Aware Responses</a:t>
            </a:r>
          </a:p>
          <a:p>
            <a:pPr>
              <a:lnSpc>
                <a:spcPct val="150000"/>
              </a:lnSpc>
            </a:pPr>
            <a:r>
              <a:rPr lang="en-US" sz="2400" dirty="0">
                <a:latin typeface="Arial" panose="020B0604020202020204" pitchFamily="34" charset="0"/>
                <a:cs typeface="Arial" panose="020B0604020202020204" pitchFamily="34" charset="0"/>
              </a:rPr>
              <a:t>Multi-Modal Input Support</a:t>
            </a:r>
            <a:endParaRPr lang="en-IN" sz="2100" dirty="0">
              <a:latin typeface="Arial" panose="020B0604020202020204" pitchFamily="34" charset="0"/>
              <a:cs typeface="Arial" panose="020B0604020202020204" pitchFamily="34" charset="0"/>
            </a:endParaRPr>
          </a:p>
        </p:txBody>
      </p:sp>
      <p:sp>
        <p:nvSpPr>
          <p:cNvPr id="4" name="AutoShape 2" descr="A futuristic AI-powered translation process visual. A speech waveform transforms into Telugu text, which then converts into English text through a high-tech interface. The design includes neural network connections, a glowing AI chip, and a seamless flow of data. The background is modern and tech-inspired, symbolizing advanced NLP and AI processin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415" y="73744"/>
            <a:ext cx="7671170" cy="678866"/>
          </a:xfrm>
        </p:spPr>
        <p:txBody>
          <a:bodyPr>
            <a:normAutofit/>
          </a:bodyPr>
          <a:lstStyle/>
          <a:p>
            <a:pPr algn="ctr"/>
            <a:r>
              <a:rPr lang="en-IN" sz="3200" b="1" dirty="0">
                <a:latin typeface="Arial" panose="020B0604020202020204"/>
                <a:cs typeface="Arial" panose="020B0604020202020204"/>
              </a:rPr>
              <a:t>Requirement Analysis</a:t>
            </a:r>
          </a:p>
        </p:txBody>
      </p:sp>
      <p:sp>
        <p:nvSpPr>
          <p:cNvPr id="3" name="Content Placeholder 2"/>
          <p:cNvSpPr>
            <a:spLocks noGrp="1"/>
          </p:cNvSpPr>
          <p:nvPr>
            <p:ph idx="1"/>
          </p:nvPr>
        </p:nvSpPr>
        <p:spPr>
          <a:xfrm>
            <a:off x="879210" y="1017304"/>
            <a:ext cx="9802761" cy="5662016"/>
          </a:xfrm>
        </p:spPr>
        <p:txBody>
          <a:bodyPr numCol="1" anchor="t">
            <a:noAutofit/>
          </a:bodyPr>
          <a:lstStyle/>
          <a:p>
            <a:pPr marL="0" indent="0">
              <a:lnSpc>
                <a:spcPct val="150000"/>
              </a:lnSpc>
              <a:buNone/>
            </a:pPr>
            <a:r>
              <a:rPr lang="en-IN" b="1" dirty="0">
                <a:latin typeface="Arial" panose="020B0604020202020204"/>
                <a:cs typeface="Arial" panose="020B0604020202020204"/>
              </a:rPr>
              <a:t>Functional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pPr>
            <a:r>
              <a:rPr kumimoji="0" lang="en-US" altLang="en-US" sz="2400" b="1" i="0" u="none" strike="noStrike" cap="none" normalizeH="0" baseline="0" dirty="0">
                <a:ln>
                  <a:noFill/>
                </a:ln>
                <a:solidFill>
                  <a:schemeClr val="tx1"/>
                </a:solidFill>
                <a:effectLst/>
                <a:latin typeface="Arial" panose="020B0604020202020204" pitchFamily="34" charset="0"/>
              </a:rPr>
              <a:t>User</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pPr>
            <a:r>
              <a:rPr lang="en-US" altLang="en-US" dirty="0">
                <a:latin typeface="Arial" panose="020B0604020202020204" pitchFamily="34" charset="0"/>
              </a:rPr>
              <a:t>Registration</a:t>
            </a:r>
          </a:p>
          <a:p>
            <a:pPr lvl="1" eaLnBrk="0" fontAlgn="base" hangingPunct="0">
              <a:lnSpc>
                <a:spcPct val="150000"/>
              </a:lnSpc>
              <a:spcBef>
                <a:spcPct val="0"/>
              </a:spcBef>
              <a:spcAft>
                <a:spcPct val="0"/>
              </a:spcAft>
            </a:pPr>
            <a:r>
              <a:rPr lang="en-US" altLang="en-US" dirty="0">
                <a:latin typeface="Arial" panose="020B0604020202020204" pitchFamily="34" charset="0"/>
              </a:rPr>
              <a:t>Login</a:t>
            </a:r>
          </a:p>
          <a:p>
            <a:pPr lvl="1"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Speech input/ Text input </a:t>
            </a:r>
          </a:p>
          <a:p>
            <a:pPr lvl="1" eaLnBrk="0" fontAlgn="base" hangingPunct="0">
              <a:lnSpc>
                <a:spcPct val="150000"/>
              </a:lnSpc>
              <a:spcBef>
                <a:spcPct val="0"/>
              </a:spcBef>
              <a:spcAft>
                <a:spcPct val="0"/>
              </a:spcAft>
            </a:pPr>
            <a:r>
              <a:rPr lang="en-US" altLang="en-US" dirty="0">
                <a:latin typeface="Arial" panose="020B0604020202020204" pitchFamily="34" charset="0"/>
              </a:rPr>
              <a:t>View the Detected Dialect</a:t>
            </a:r>
          </a:p>
          <a:p>
            <a:pPr lvl="1" eaLnBrk="0" fontAlgn="base" hangingPunct="0">
              <a:lnSpc>
                <a:spcPct val="150000"/>
              </a:lnSpc>
              <a:spcBef>
                <a:spcPct val="0"/>
              </a:spcBef>
              <a:spcAft>
                <a:spcPct val="0"/>
              </a:spcAft>
            </a:pPr>
            <a:r>
              <a:rPr lang="en-US" altLang="en-US" dirty="0">
                <a:latin typeface="Arial" panose="020B0604020202020204" pitchFamily="34" charset="0"/>
              </a:rPr>
              <a:t>V</a:t>
            </a:r>
            <a:r>
              <a:rPr kumimoji="0" lang="en-US" altLang="en-US" b="0" i="0" u="none" strike="noStrike" cap="none" normalizeH="0" baseline="0" dirty="0">
                <a:ln>
                  <a:noFill/>
                </a:ln>
                <a:solidFill>
                  <a:schemeClr val="tx1"/>
                </a:solidFill>
                <a:effectLst/>
                <a:latin typeface="Arial" panose="020B0604020202020204" pitchFamily="34" charset="0"/>
              </a:rPr>
              <a:t>iew the translated Dialect in English</a:t>
            </a:r>
          </a:p>
          <a:p>
            <a:pPr lvl="1" eaLnBrk="0" fontAlgn="base" hangingPunct="0">
              <a:lnSpc>
                <a:spcPct val="150000"/>
              </a:lnSpc>
              <a:spcBef>
                <a:spcPct val="0"/>
              </a:spcBef>
              <a:spcAft>
                <a:spcPct val="0"/>
              </a:spcAft>
            </a:pPr>
            <a:r>
              <a:rPr lang="en-US" altLang="en-US" dirty="0">
                <a:latin typeface="Arial" panose="020B0604020202020204" pitchFamily="34" charset="0"/>
              </a:rPr>
              <a:t>View Translation History</a:t>
            </a:r>
            <a:endParaRPr kumimoji="0" lang="en-US" altLang="en-US"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Logo</a:t>
            </a:r>
            <a:r>
              <a:rPr lang="en-US" altLang="en-US" dirty="0">
                <a:latin typeface="Arial" panose="020B0604020202020204" pitchFamily="34" charset="0"/>
              </a:rPr>
              <a:t>ut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indent="0">
              <a:buNone/>
            </a:pPr>
            <a:endParaRPr lang="en-IN" sz="2200" kern="100" dirty="0">
              <a:effectLst/>
              <a:ea typeface="+mn-lt"/>
              <a:cs typeface="+mn-lt"/>
            </a:endParaRPr>
          </a:p>
          <a:p>
            <a:pPr lvl="1" indent="0">
              <a:buNone/>
            </a:pPr>
            <a:endParaRPr lang="en-IN" sz="2200" dirty="0">
              <a:ea typeface="+mn-lt"/>
              <a:cs typeface="+mn-lt"/>
            </a:endParaRPr>
          </a:p>
          <a:p>
            <a:pPr marL="0" indent="0">
              <a:buNone/>
            </a:pPr>
            <a:endParaRPr lang="en-IN" sz="2400" b="1" kern="100" dirty="0">
              <a:latin typeface="Arial" panose="020B0604020202020204" pitchFamily="34" charset="0"/>
              <a:cs typeface="Arial" panose="020B0604020202020204" pitchFamily="34" charset="0"/>
            </a:endParaRPr>
          </a:p>
          <a:p>
            <a:pPr marL="0" indent="0">
              <a:lnSpc>
                <a:spcPct val="150000"/>
              </a:lnSpc>
              <a:buNone/>
            </a:pPr>
            <a:endParaRPr lang="en-IN" sz="24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30226" y="2035629"/>
            <a:ext cx="2951745" cy="2951745"/>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08" y="-363070"/>
            <a:ext cx="11054857" cy="2299446"/>
          </a:xfrm>
        </p:spPr>
        <p:txBody>
          <a:bodyPr>
            <a:normAutofit/>
          </a:bodyPr>
          <a:lstStyle/>
          <a:p>
            <a:pPr algn="ctr"/>
            <a:r>
              <a:rPr lang="en-IN" sz="3200" b="1" dirty="0">
                <a:latin typeface="Arial" panose="020B0604020202020204"/>
                <a:cs typeface="Arial" panose="020B0604020202020204"/>
              </a:rPr>
              <a:t>Requirement Analysis</a:t>
            </a:r>
          </a:p>
        </p:txBody>
      </p:sp>
      <p:sp>
        <p:nvSpPr>
          <p:cNvPr id="3" name="Content Placeholder 2"/>
          <p:cNvSpPr>
            <a:spLocks noGrp="1"/>
          </p:cNvSpPr>
          <p:nvPr>
            <p:ph idx="1"/>
          </p:nvPr>
        </p:nvSpPr>
        <p:spPr>
          <a:xfrm>
            <a:off x="372035" y="1213903"/>
            <a:ext cx="11054857" cy="5025236"/>
          </a:xfrm>
        </p:spPr>
        <p:txBody>
          <a:bodyPr vert="horz" lIns="91440" tIns="45720" rIns="91440" bIns="45720" rtlCol="0" anchor="t">
            <a:normAutofit/>
          </a:bodyPr>
          <a:lstStyle/>
          <a:p>
            <a:pPr marL="0" indent="0" algn="just">
              <a:lnSpc>
                <a:spcPct val="150000"/>
              </a:lnSpc>
              <a:buNone/>
            </a:pPr>
            <a:r>
              <a:rPr lang="en-IN" b="1" dirty="0">
                <a:latin typeface="Arial" panose="020B0604020202020204"/>
                <a:ea typeface="+mn-lt"/>
                <a:cs typeface="Arial" panose="020B0604020202020204"/>
              </a:rPr>
              <a:t>Non-Functional Requirements</a:t>
            </a:r>
          </a:p>
          <a:p>
            <a:pPr marL="0" indent="0" algn="just">
              <a:lnSpc>
                <a:spcPct val="150000"/>
              </a:lnSpc>
              <a:buNone/>
            </a:pPr>
            <a:endParaRPr lang="en-US" dirty="0">
              <a:cs typeface="Calibri" panose="020F0502020204030204"/>
            </a:endParaRPr>
          </a:p>
          <a:p>
            <a:pPr marL="0" lvl="0" indent="0" algn="just"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a:lnSpc>
                <a:spcPct val="150000"/>
              </a:lnSpc>
            </a:pPr>
            <a:endParaRPr lang="en-IN" sz="1800" b="1" dirty="0">
              <a:latin typeface="Calibri" panose="020F0502020204030204"/>
              <a:cs typeface="Calibri" panose="020F0502020204030204"/>
            </a:endParaRPr>
          </a:p>
        </p:txBody>
      </p:sp>
      <p:sp>
        <p:nvSpPr>
          <p:cNvPr id="4" name="Rectangle 1"/>
          <p:cNvSpPr>
            <a:spLocks noChangeArrowheads="1"/>
          </p:cNvSpPr>
          <p:nvPr/>
        </p:nvSpPr>
        <p:spPr bwMode="auto">
          <a:xfrm>
            <a:off x="422178" y="2047588"/>
            <a:ext cx="11740715" cy="369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Performance:</a:t>
            </a:r>
            <a:r>
              <a:rPr lang="en-US" sz="2000" dirty="0">
                <a:latin typeface="Arial" panose="020B0604020202020204" pitchFamily="34" charset="0"/>
                <a:cs typeface="Arial" panose="020B0604020202020204" pitchFamily="34" charset="0"/>
              </a:rPr>
              <a:t> DialectAI will classify dialects, convert speech to text, and translate within 7 seconds</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Scalability:</a:t>
            </a:r>
            <a:r>
              <a:rPr lang="en-US" sz="2000" dirty="0">
                <a:latin typeface="Arial" panose="020B0604020202020204" pitchFamily="34" charset="0"/>
                <a:cs typeface="Arial" panose="020B0604020202020204" pitchFamily="34" charset="0"/>
              </a:rPr>
              <a:t> It will efficiently handle growing user traffic and speech data</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Security:</a:t>
            </a:r>
            <a:r>
              <a:rPr lang="en-US" sz="2000" dirty="0">
                <a:latin typeface="Arial" panose="020B0604020202020204" pitchFamily="34" charset="0"/>
                <a:cs typeface="Arial" panose="020B0604020202020204" pitchFamily="34" charset="0"/>
              </a:rPr>
              <a:t> Implements end-to-end encryption and secure authentication</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Usability:</a:t>
            </a:r>
            <a:r>
              <a:rPr lang="en-US" sz="2000" dirty="0">
                <a:latin typeface="Arial" panose="020B0604020202020204" pitchFamily="34" charset="0"/>
                <a:cs typeface="Arial" panose="020B0604020202020204" pitchFamily="34" charset="0"/>
              </a:rPr>
              <a:t> Provides a simple, intuitive UI with voice and text input across devices</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Compatibility:</a:t>
            </a:r>
            <a:r>
              <a:rPr lang="en-US" sz="2000" dirty="0">
                <a:latin typeface="Arial" panose="020B0604020202020204" pitchFamily="34" charset="0"/>
                <a:cs typeface="Arial" panose="020B0604020202020204" pitchFamily="34" charset="0"/>
              </a:rPr>
              <a:t> Integrates with external APIs and supports multiple speech/text formats</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Latency:</a:t>
            </a:r>
            <a:r>
              <a:rPr lang="en-US" sz="2000" dirty="0">
                <a:latin typeface="Arial" panose="020B0604020202020204" pitchFamily="34" charset="0"/>
                <a:cs typeface="Arial" panose="020B0604020202020204" pitchFamily="34" charset="0"/>
              </a:rPr>
              <a:t> Ensures a response time under 5 seconds for speech processing</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1226</Words>
  <Application>Microsoft Office PowerPoint</Application>
  <PresentationFormat>Widescreen</PresentationFormat>
  <Paragraphs>214</Paragraphs>
  <Slides>45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Calibri Light</vt:lpstr>
      <vt:lpstr>Times New Roman</vt:lpstr>
      <vt:lpstr>Office Theme</vt:lpstr>
      <vt:lpstr>PowerPoint Presentation</vt:lpstr>
      <vt:lpstr>Introduction</vt:lpstr>
      <vt:lpstr>                                      Scope</vt:lpstr>
      <vt:lpstr> Existing System</vt:lpstr>
      <vt:lpstr>Disadvantages of Existing System</vt:lpstr>
      <vt:lpstr> Proposed System</vt:lpstr>
      <vt:lpstr>Advantages of Proposed System</vt:lpstr>
      <vt:lpstr>Requirement Analysis</vt:lpstr>
      <vt:lpstr>Requirement Analysis</vt:lpstr>
      <vt:lpstr>PowerPoint Presentation</vt:lpstr>
      <vt:lpstr>PowerPoint Presentation</vt:lpstr>
      <vt:lpstr>PowerPoint Presentation</vt:lpstr>
      <vt:lpstr>Technical Architecture</vt:lpstr>
      <vt:lpstr>Software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Kanathala Parnika</dc:creator>
  <cp:lastModifiedBy>Kondour Praharsha</cp:lastModifiedBy>
  <cp:revision>197</cp:revision>
  <dcterms:created xsi:type="dcterms:W3CDTF">2025-02-24T12:26:00Z</dcterms:created>
  <dcterms:modified xsi:type="dcterms:W3CDTF">2025-05-29T16:04:36Z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BE3D8D77DB854F32B3D748E6CCF1849D_13</vt:lpwstr>
  </property>
  <property fmtid="{D5CDD505-2E9C-101B-9397-08002B2CF9AE}" pid="3" name="KSOProductBuildVer">
    <vt:lpwstr>1033-12.2.0.21179</vt:lpwstr>
  </property>
</Properties>
</file>