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1" r:id="rId2"/>
    <p:sldId id="264" r:id="rId3"/>
    <p:sldId id="268" r:id="rId4"/>
    <p:sldId id="269" r:id="rId5"/>
    <p:sldId id="270" r:id="rId6"/>
    <p:sldId id="271" r:id="rId7"/>
    <p:sldId id="272" r:id="rId8"/>
    <p:sldId id="273" r:id="rId9"/>
    <p:sldId id="280" r:id="rId10"/>
    <p:sldId id="276" r:id="rId11"/>
    <p:sldId id="277" r:id="rId12"/>
    <p:sldId id="278" r:id="rId13"/>
    <p:sldId id="274" r:id="rId14"/>
    <p:sldId id="279" r:id="rId15"/>
    <p:sldId id="275"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3" d="100"/>
          <a:sy n="93" d="100"/>
        </p:scale>
        <p:origin x="54" y="7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huri somannagari" userId="0979148bbbb57464" providerId="LiveId" clId="{06233560-3341-4FCC-B2C4-1E38AA8B351F}"/>
    <pc:docChg chg="modSld">
      <pc:chgData name="Madhuri somannagari" userId="0979148bbbb57464" providerId="LiveId" clId="{06233560-3341-4FCC-B2C4-1E38AA8B351F}" dt="2024-02-26T03:29:39.638" v="1" actId="123"/>
      <pc:docMkLst>
        <pc:docMk/>
      </pc:docMkLst>
      <pc:sldChg chg="modSp mod">
        <pc:chgData name="Madhuri somannagari" userId="0979148bbbb57464" providerId="LiveId" clId="{06233560-3341-4FCC-B2C4-1E38AA8B351F}" dt="2024-02-26T03:29:29.121" v="0" actId="5793"/>
        <pc:sldMkLst>
          <pc:docMk/>
          <pc:sldMk cId="1163009734" sldId="270"/>
        </pc:sldMkLst>
        <pc:spChg chg="mod">
          <ac:chgData name="Madhuri somannagari" userId="0979148bbbb57464" providerId="LiveId" clId="{06233560-3341-4FCC-B2C4-1E38AA8B351F}" dt="2024-02-26T03:29:29.121" v="0" actId="5793"/>
          <ac:spMkLst>
            <pc:docMk/>
            <pc:sldMk cId="1163009734" sldId="270"/>
            <ac:spMk id="4" creationId="{91888E9E-D2DA-EA8C-CC8C-94629D5AAC50}"/>
          </ac:spMkLst>
        </pc:spChg>
      </pc:sldChg>
      <pc:sldChg chg="modSp mod">
        <pc:chgData name="Madhuri somannagari" userId="0979148bbbb57464" providerId="LiveId" clId="{06233560-3341-4FCC-B2C4-1E38AA8B351F}" dt="2024-02-26T03:29:39.638" v="1" actId="123"/>
        <pc:sldMkLst>
          <pc:docMk/>
          <pc:sldMk cId="152394483" sldId="275"/>
        </pc:sldMkLst>
        <pc:spChg chg="mod">
          <ac:chgData name="Madhuri somannagari" userId="0979148bbbb57464" providerId="LiveId" clId="{06233560-3341-4FCC-B2C4-1E38AA8B351F}" dt="2024-02-26T03:29:39.638" v="1" actId="123"/>
          <ac:spMkLst>
            <pc:docMk/>
            <pc:sldMk cId="152394483" sldId="275"/>
            <ac:spMk id="3" creationId="{24D56B69-B89D-58FD-50A3-18F34488C69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3A6A79-D85F-4D25-B5FC-3B5D6704A7FD}"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t>‹#›</a:t>
            </a:fld>
            <a:endParaRPr lang="en-IN"/>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3A6A79-D85F-4D25-B5FC-3B5D6704A7FD}"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A6A79-D85F-4D25-B5FC-3B5D6704A7FD}"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3A6A79-D85F-4D25-B5FC-3B5D6704A7FD}"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3A6A79-D85F-4D25-B5FC-3B5D6704A7FD}"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t>‹#›</a:t>
            </a:fld>
            <a:endParaRPr lang="en-IN"/>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3A6A79-D85F-4D25-B5FC-3B5D6704A7FD}"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3DA358-1224-4AAF-A557-330CB2F189C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3A6A79-D85F-4D25-B5FC-3B5D6704A7FD}" type="datetimeFigureOut">
              <a:rPr lang="en-IN" smtClean="0"/>
              <a:t>26-04-2024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3DA358-1224-4AAF-A557-330CB2F189CB}" type="slidenum">
              <a:rPr lang="en-IN" smtClean="0"/>
              <a:t>‹#›</a:t>
            </a:fld>
            <a:endParaRPr lang="en-IN"/>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3A6A79-D85F-4D25-B5FC-3B5D6704A7FD}" type="datetimeFigureOut">
              <a:rPr lang="en-IN" smtClean="0"/>
              <a:t>26-04-2024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3DA358-1224-4AAF-A557-330CB2F189C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3A6A79-D85F-4D25-B5FC-3B5D6704A7FD}" type="datetimeFigureOut">
              <a:rPr lang="en-IN" smtClean="0"/>
              <a:t>26-04-2024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3DA358-1224-4AAF-A557-330CB2F189C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3A6A79-D85F-4D25-B5FC-3B5D6704A7FD}"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3DA358-1224-4AAF-A557-330CB2F189CB}" type="slidenum">
              <a:rPr lang="en-IN" smtClean="0"/>
              <a:t>‹#›</a:t>
            </a:fld>
            <a:endParaRPr lang="en-IN"/>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3A6A79-D85F-4D25-B5FC-3B5D6704A7FD}"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3DA358-1224-4AAF-A557-330CB2F189C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413A6A79-D85F-4D25-B5FC-3B5D6704A7FD}" type="datetimeFigureOut">
              <a:rPr lang="en-IN" smtClean="0"/>
              <a:t>26-04-2024</a:t>
            </a:fld>
            <a:endParaRPr lang="en-IN"/>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9B3DA358-1224-4AAF-A557-330CB2F189C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mallareddyuniversity.ac.in/" TargetMode="External"/><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7DFAB-946D-4828-BEB0-01F20722E9B4}"/>
              </a:ext>
            </a:extLst>
          </p:cNvPr>
          <p:cNvSpPr>
            <a:spLocks noGrp="1"/>
          </p:cNvSpPr>
          <p:nvPr>
            <p:ph type="title"/>
          </p:nvPr>
        </p:nvSpPr>
        <p:spPr>
          <a:xfrm>
            <a:off x="92597" y="97654"/>
            <a:ext cx="12014522" cy="6661960"/>
          </a:xfrm>
        </p:spPr>
        <p:txBody>
          <a:bodyPr>
            <a:normAutofit/>
          </a:bodyPr>
          <a:lstStyle/>
          <a:p>
            <a:pPr marR="441960">
              <a:spcBef>
                <a:spcPts val="445"/>
              </a:spcBef>
              <a:spcAft>
                <a:spcPts val="0"/>
              </a:spcAft>
            </a:pPr>
            <a:r>
              <a:rPr lang="en-US" sz="1800" b="1" dirty="0">
                <a:solidFill>
                  <a:schemeClr val="tx1"/>
                </a:solidFill>
                <a:effectLst/>
                <a:latin typeface="Times New Roman" panose="02020603050405020304" pitchFamily="18" charset="0"/>
                <a:ea typeface="Times New Roman" panose="02020603050405020304" pitchFamily="18" charset="0"/>
              </a:rPr>
              <a:t>                                              			</a:t>
            </a:r>
            <a:br>
              <a:rPr lang="en-IN" sz="1800" dirty="0">
                <a:solidFill>
                  <a:schemeClr val="tx1"/>
                </a:solidFill>
                <a:effectLst/>
                <a:latin typeface="Times New Roman" panose="02020603050405020304" pitchFamily="18" charset="0"/>
                <a:ea typeface="Times New Roman" panose="02020603050405020304" pitchFamily="18" charset="0"/>
              </a:rPr>
            </a:br>
            <a:br>
              <a:rPr lang="en-IN" sz="1800" b="1" dirty="0">
                <a:solidFill>
                  <a:schemeClr val="tx1"/>
                </a:solidFill>
                <a:effectLst/>
                <a:latin typeface="Times New Roman" panose="02020603050405020304" pitchFamily="18" charset="0"/>
                <a:ea typeface="Times New Roman" panose="02020603050405020304" pitchFamily="18" charset="0"/>
              </a:rPr>
            </a:br>
            <a:r>
              <a:rPr lang="en-IN" sz="2000" b="1" cap="none" dirty="0">
                <a:solidFill>
                  <a:schemeClr val="tx1"/>
                </a:solidFill>
                <a:effectLst/>
                <a:latin typeface="Times New Roman" panose="02020603050405020304" pitchFamily="18" charset="0"/>
                <a:ea typeface="Times New Roman" panose="02020603050405020304" pitchFamily="18" charset="0"/>
              </a:rPr>
              <a:t>                                     		   </a:t>
            </a:r>
            <a:br>
              <a:rPr lang="en-IN" sz="2000" b="1" cap="none" dirty="0">
                <a:solidFill>
                  <a:schemeClr val="tx1"/>
                </a:solidFill>
                <a:effectLst/>
                <a:latin typeface="Times New Roman" panose="02020603050405020304" pitchFamily="18" charset="0"/>
                <a:ea typeface="Times New Roman" panose="02020603050405020304" pitchFamily="18" charset="0"/>
              </a:rPr>
            </a:br>
            <a:r>
              <a:rPr lang="en-IN" sz="2000" b="1" dirty="0">
                <a:solidFill>
                  <a:schemeClr val="tx1"/>
                </a:solidFill>
                <a:latin typeface="Times New Roman" panose="02020603050405020304" pitchFamily="18" charset="0"/>
                <a:ea typeface="Times New Roman" panose="02020603050405020304" pitchFamily="18" charset="0"/>
              </a:rPr>
              <a:t>		       </a:t>
            </a:r>
            <a:r>
              <a:rPr lang="en-US" sz="2800" b="1" cap="none" dirty="0">
                <a:solidFill>
                  <a:schemeClr val="tx1"/>
                </a:solidFill>
                <a:effectLst/>
                <a:latin typeface="Times New Roman" panose="02020603050405020304" pitchFamily="18" charset="0"/>
                <a:ea typeface="Times New Roman" panose="02020603050405020304" pitchFamily="18" charset="0"/>
              </a:rPr>
              <a:t>Department of Computer Science </a:t>
            </a:r>
            <a:r>
              <a:rPr lang="en-US" sz="2800" b="1" dirty="0">
                <a:solidFill>
                  <a:schemeClr val="tx1"/>
                </a:solidFill>
                <a:latin typeface="Times New Roman" panose="02020603050405020304" pitchFamily="18" charset="0"/>
                <a:ea typeface="Times New Roman" panose="02020603050405020304" pitchFamily="18" charset="0"/>
              </a:rPr>
              <a:t>&amp;</a:t>
            </a:r>
            <a:r>
              <a:rPr lang="en-US" sz="2800" b="1" cap="none" dirty="0">
                <a:solidFill>
                  <a:schemeClr val="tx1"/>
                </a:solidFill>
                <a:effectLst/>
                <a:latin typeface="Times New Roman" panose="02020603050405020304" pitchFamily="18" charset="0"/>
                <a:ea typeface="Times New Roman" panose="02020603050405020304" pitchFamily="18" charset="0"/>
              </a:rPr>
              <a:t> Engineering</a:t>
            </a:r>
            <a:br>
              <a:rPr lang="en-US" sz="2000" b="1" cap="none" dirty="0">
                <a:solidFill>
                  <a:schemeClr val="tx1"/>
                </a:solidFill>
                <a:effectLst/>
                <a:latin typeface="Times New Roman" panose="02020603050405020304" pitchFamily="18" charset="0"/>
                <a:ea typeface="Times New Roman" panose="02020603050405020304" pitchFamily="18" charset="0"/>
              </a:rPr>
            </a:br>
            <a:br>
              <a:rPr lang="en-US" sz="1800" b="1" dirty="0">
                <a:solidFill>
                  <a:schemeClr val="tx1"/>
                </a:solidFill>
                <a:effectLst/>
                <a:latin typeface="Times New Roman" panose="02020603050405020304" pitchFamily="18" charset="0"/>
                <a:ea typeface="Times New Roman" panose="02020603050405020304" pitchFamily="18" charset="0"/>
              </a:rPr>
            </a:br>
            <a:r>
              <a:rPr lang="en-US" sz="1800" b="1" dirty="0">
                <a:solidFill>
                  <a:schemeClr val="tx1"/>
                </a:solidFill>
                <a:effectLst/>
                <a:latin typeface="Times New Roman" panose="02020603050405020304" pitchFamily="18" charset="0"/>
                <a:ea typeface="Times New Roman" panose="02020603050405020304" pitchFamily="18" charset="0"/>
              </a:rPr>
              <a:t> </a:t>
            </a:r>
            <a:br>
              <a:rPr lang="en-US" sz="1800" b="1" dirty="0">
                <a:solidFill>
                  <a:schemeClr val="tx1"/>
                </a:solidFill>
                <a:effectLst/>
                <a:latin typeface="Times New Roman" panose="02020603050405020304" pitchFamily="18" charset="0"/>
                <a:ea typeface="Times New Roman" panose="02020603050405020304" pitchFamily="18" charset="0"/>
              </a:rPr>
            </a:br>
            <a:r>
              <a:rPr lang="en-US" sz="1800" b="1" dirty="0">
                <a:solidFill>
                  <a:schemeClr val="tx1"/>
                </a:solidFill>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Taste Horizon</a:t>
            </a:r>
            <a:br>
              <a:rPr lang="en-US" sz="1800" b="1" cap="none" dirty="0">
                <a:solidFill>
                  <a:schemeClr val="tx1"/>
                </a:solidFill>
                <a:effectLst/>
                <a:latin typeface="Times New Roman" panose="02020603050405020304" pitchFamily="18" charset="0"/>
                <a:ea typeface="Times New Roman" panose="02020603050405020304" pitchFamily="18" charset="0"/>
              </a:rPr>
            </a:br>
            <a:br>
              <a:rPr lang="en-IN" sz="1800" b="1" cap="none" dirty="0">
                <a:solidFill>
                  <a:schemeClr val="tx1"/>
                </a:solidFill>
                <a:effectLst/>
                <a:latin typeface="Times New Roman" panose="02020603050405020304" pitchFamily="18" charset="0"/>
                <a:ea typeface="Times New Roman" panose="02020603050405020304" pitchFamily="18" charset="0"/>
              </a:rPr>
            </a:br>
            <a:r>
              <a:rPr lang="en-IN" sz="2000" b="1" dirty="0">
                <a:solidFill>
                  <a:schemeClr val="tx1"/>
                </a:solidFill>
                <a:effectLst/>
                <a:latin typeface="Times New Roman" panose="02020603050405020304" pitchFamily="18" charset="0"/>
                <a:ea typeface="Times New Roman" panose="02020603050405020304" pitchFamily="18" charset="0"/>
              </a:rPr>
              <a:t>             </a:t>
            </a:r>
            <a:br>
              <a:rPr lang="en-IN" sz="2000" b="1" dirty="0">
                <a:solidFill>
                  <a:schemeClr val="tx1"/>
                </a:solidFill>
                <a:effectLst/>
                <a:latin typeface="Times New Roman" panose="02020603050405020304" pitchFamily="18" charset="0"/>
                <a:ea typeface="Times New Roman" panose="02020603050405020304" pitchFamily="18" charset="0"/>
              </a:rPr>
            </a:br>
            <a:r>
              <a:rPr lang="en-IN" sz="1600" b="1" cap="none" dirty="0">
                <a:solidFill>
                  <a:schemeClr val="tx1"/>
                </a:solidFill>
                <a:effectLst/>
                <a:latin typeface="Times New Roman" panose="02020603050405020304" pitchFamily="18" charset="0"/>
                <a:ea typeface="Times New Roman" panose="02020603050405020304" pitchFamily="18" charset="0"/>
              </a:rPr>
              <a:t>                                                                                                                                 			</a:t>
            </a:r>
            <a:r>
              <a:rPr lang="en-IN" sz="1600" dirty="0">
                <a:solidFill>
                  <a:schemeClr val="tx1"/>
                </a:solidFill>
                <a:latin typeface="Times New Roman" panose="02020603050405020304" pitchFamily="18" charset="0"/>
                <a:ea typeface="Times New Roman" panose="02020603050405020304" pitchFamily="18" charset="0"/>
              </a:rPr>
              <a:t>                   </a:t>
            </a:r>
            <a:r>
              <a:rPr lang="en-IN" sz="1600" b="1" dirty="0">
                <a:solidFill>
                  <a:schemeClr val="tx1"/>
                </a:solidFill>
                <a:latin typeface="Times New Roman" panose="02020603050405020304" pitchFamily="18" charset="0"/>
                <a:ea typeface="Times New Roman" panose="02020603050405020304" pitchFamily="18" charset="0"/>
              </a:rPr>
              <a:t>Batch No.: AD-171</a:t>
            </a:r>
            <a:br>
              <a:rPr lang="en-IN" sz="1600" dirty="0">
                <a:solidFill>
                  <a:schemeClr val="tx1"/>
                </a:solidFill>
                <a:latin typeface="Times New Roman" panose="02020603050405020304" pitchFamily="18" charset="0"/>
                <a:ea typeface="Times New Roman" panose="02020603050405020304" pitchFamily="18" charset="0"/>
              </a:rPr>
            </a:br>
            <a:r>
              <a:rPr lang="en-IN" sz="1600" dirty="0">
                <a:solidFill>
                  <a:schemeClr val="tx1"/>
                </a:solidFill>
                <a:latin typeface="Times New Roman" panose="02020603050405020304" pitchFamily="18" charset="0"/>
                <a:ea typeface="Times New Roman" panose="02020603050405020304" pitchFamily="18" charset="0"/>
              </a:rPr>
              <a:t>                                                                                                                                                                                                                 1. 2211CS010541(</a:t>
            </a:r>
            <a:r>
              <a:rPr lang="en-IN" sz="1600" dirty="0" err="1">
                <a:solidFill>
                  <a:schemeClr val="tx1"/>
                </a:solidFill>
                <a:latin typeface="Times New Roman" panose="02020603050405020304" pitchFamily="18" charset="0"/>
                <a:ea typeface="Times New Roman" panose="02020603050405020304" pitchFamily="18" charset="0"/>
              </a:rPr>
              <a:t>S.Manoj</a:t>
            </a:r>
            <a:r>
              <a:rPr lang="en-IN" sz="1600" dirty="0">
                <a:solidFill>
                  <a:schemeClr val="tx1"/>
                </a:solidFill>
                <a:latin typeface="Times New Roman" panose="02020603050405020304" pitchFamily="18" charset="0"/>
                <a:ea typeface="Times New Roman" panose="02020603050405020304" pitchFamily="18" charset="0"/>
              </a:rPr>
              <a:t> Kumar)</a:t>
            </a:r>
            <a:br>
              <a:rPr lang="en-IN" sz="1600" dirty="0">
                <a:solidFill>
                  <a:schemeClr val="tx1"/>
                </a:solidFill>
                <a:latin typeface="Times New Roman" panose="02020603050405020304" pitchFamily="18" charset="0"/>
                <a:ea typeface="Times New Roman" panose="02020603050405020304" pitchFamily="18" charset="0"/>
              </a:rPr>
            </a:br>
            <a:r>
              <a:rPr lang="en-IN" sz="1600" dirty="0">
                <a:solidFill>
                  <a:schemeClr val="tx1"/>
                </a:solidFill>
                <a:latin typeface="Times New Roman" panose="02020603050405020304" pitchFamily="18" charset="0"/>
                <a:ea typeface="Times New Roman" panose="02020603050405020304" pitchFamily="18" charset="0"/>
              </a:rPr>
              <a:t>                                                                                                                                                                                                                 2. 2211CS010542 (</a:t>
            </a:r>
            <a:r>
              <a:rPr lang="en-IN" sz="1600" dirty="0" err="1">
                <a:solidFill>
                  <a:schemeClr val="tx1"/>
                </a:solidFill>
                <a:latin typeface="Times New Roman" panose="02020603050405020304" pitchFamily="18" charset="0"/>
                <a:ea typeface="Times New Roman" panose="02020603050405020304" pitchFamily="18" charset="0"/>
              </a:rPr>
              <a:t>S.Ravi</a:t>
            </a:r>
            <a:r>
              <a:rPr lang="en-IN" sz="1600" dirty="0">
                <a:solidFill>
                  <a:schemeClr val="tx1"/>
                </a:solidFill>
                <a:latin typeface="Times New Roman" panose="02020603050405020304" pitchFamily="18" charset="0"/>
                <a:ea typeface="Times New Roman" panose="02020603050405020304" pitchFamily="18" charset="0"/>
              </a:rPr>
              <a:t> Teja)</a:t>
            </a:r>
            <a:br>
              <a:rPr lang="en-IN" sz="2000" dirty="0">
                <a:solidFill>
                  <a:schemeClr val="tx1"/>
                </a:solidFill>
                <a:latin typeface="Times New Roman" panose="02020603050405020304" pitchFamily="18" charset="0"/>
                <a:ea typeface="Times New Roman" panose="02020603050405020304" pitchFamily="18" charset="0"/>
              </a:rPr>
            </a:br>
            <a:r>
              <a:rPr lang="en-IN" sz="2000" dirty="0">
                <a:solidFill>
                  <a:schemeClr val="tx1"/>
                </a:solidFill>
                <a:latin typeface="Times New Roman" panose="02020603050405020304" pitchFamily="18" charset="0"/>
                <a:ea typeface="Times New Roman" panose="02020603050405020304" pitchFamily="18" charset="0"/>
              </a:rPr>
              <a:t>                                                                                                                                                             </a:t>
            </a:r>
            <a:r>
              <a:rPr lang="en-IN" sz="1600" dirty="0">
                <a:solidFill>
                  <a:schemeClr val="tx1"/>
                </a:solidFill>
                <a:latin typeface="Times New Roman" panose="02020603050405020304" pitchFamily="18" charset="0"/>
                <a:ea typeface="Times New Roman" panose="02020603050405020304" pitchFamily="18" charset="0"/>
              </a:rPr>
              <a:t>3. 2211CS010462 (</a:t>
            </a:r>
            <a:r>
              <a:rPr lang="en-IN" sz="1600" dirty="0" err="1">
                <a:solidFill>
                  <a:schemeClr val="tx1"/>
                </a:solidFill>
                <a:latin typeface="Times New Roman" panose="02020603050405020304" pitchFamily="18" charset="0"/>
                <a:ea typeface="Times New Roman" panose="02020603050405020304" pitchFamily="18" charset="0"/>
              </a:rPr>
              <a:t>P.Praharsha</a:t>
            </a:r>
            <a:r>
              <a:rPr lang="en-IN" sz="1600" dirty="0">
                <a:solidFill>
                  <a:schemeClr val="tx1"/>
                </a:solidFill>
                <a:latin typeface="Times New Roman" panose="02020603050405020304" pitchFamily="18" charset="0"/>
                <a:ea typeface="Times New Roman" panose="02020603050405020304" pitchFamily="18" charset="0"/>
              </a:rPr>
              <a:t>)</a:t>
            </a:r>
            <a:br>
              <a:rPr lang="en-IN" sz="1600" dirty="0">
                <a:solidFill>
                  <a:schemeClr val="tx1"/>
                </a:solidFill>
                <a:latin typeface="Times New Roman" panose="02020603050405020304" pitchFamily="18" charset="0"/>
                <a:ea typeface="Times New Roman" panose="02020603050405020304" pitchFamily="18" charset="0"/>
              </a:rPr>
            </a:br>
            <a:r>
              <a:rPr lang="en-IN" sz="1600" dirty="0">
                <a:solidFill>
                  <a:schemeClr val="tx1"/>
                </a:solidFill>
                <a:latin typeface="Times New Roman" panose="02020603050405020304" pitchFamily="18" charset="0"/>
                <a:ea typeface="Times New Roman" panose="02020603050405020304" pitchFamily="18" charset="0"/>
              </a:rPr>
              <a:t>                                                                                                                                                                                                                 4. 2211CS010537(</a:t>
            </a:r>
            <a:r>
              <a:rPr lang="en-IN" sz="1600" dirty="0" err="1">
                <a:solidFill>
                  <a:schemeClr val="tx1"/>
                </a:solidFill>
                <a:latin typeface="Times New Roman" panose="02020603050405020304" pitchFamily="18" charset="0"/>
                <a:ea typeface="Times New Roman" panose="02020603050405020304" pitchFamily="18" charset="0"/>
              </a:rPr>
              <a:t>S.Srivalli</a:t>
            </a:r>
            <a:r>
              <a:rPr lang="en-IN" sz="1600" dirty="0">
                <a:solidFill>
                  <a:schemeClr val="tx1"/>
                </a:solidFill>
                <a:latin typeface="Times New Roman" panose="02020603050405020304" pitchFamily="18" charset="0"/>
                <a:ea typeface="Times New Roman" panose="02020603050405020304" pitchFamily="18" charset="0"/>
              </a:rPr>
              <a:t>)</a:t>
            </a:r>
            <a:br>
              <a:rPr lang="en-IN" sz="1600" cap="none" dirty="0">
                <a:solidFill>
                  <a:schemeClr val="tx1"/>
                </a:solidFill>
                <a:latin typeface="Times New Roman" panose="02020603050405020304" pitchFamily="18" charset="0"/>
                <a:ea typeface="Times New Roman" panose="02020603050405020304" pitchFamily="18" charset="0"/>
              </a:rPr>
            </a:br>
            <a:br>
              <a:rPr lang="en-IN" sz="1600" b="1" cap="none" dirty="0">
                <a:solidFill>
                  <a:schemeClr val="tx1"/>
                </a:solidFill>
                <a:latin typeface="Times New Roman" panose="02020603050405020304" pitchFamily="18" charset="0"/>
                <a:ea typeface="Times New Roman" panose="02020603050405020304" pitchFamily="18" charset="0"/>
              </a:rPr>
            </a:br>
            <a:r>
              <a:rPr lang="en-IN" sz="1600" b="1" cap="none" dirty="0">
                <a:solidFill>
                  <a:schemeClr val="tx1"/>
                </a:solidFill>
                <a:latin typeface="Times New Roman" panose="02020603050405020304" pitchFamily="18" charset="0"/>
                <a:ea typeface="Times New Roman" panose="02020603050405020304" pitchFamily="18" charset="0"/>
              </a:rPr>
              <a:t>              </a:t>
            </a:r>
            <a:r>
              <a:rPr lang="en-IN" sz="1600" b="1" cap="none" dirty="0">
                <a:solidFill>
                  <a:schemeClr val="tx1"/>
                </a:solidFill>
                <a:effectLst/>
                <a:latin typeface="Times New Roman" panose="02020603050405020304" pitchFamily="18" charset="0"/>
                <a:ea typeface="Times New Roman" panose="02020603050405020304" pitchFamily="18" charset="0"/>
              </a:rPr>
              <a:t>Guide Name: </a:t>
            </a:r>
            <a:br>
              <a:rPr lang="en-IN" sz="1600" b="1" cap="none" dirty="0">
                <a:solidFill>
                  <a:schemeClr val="tx1"/>
                </a:solidFill>
                <a:effectLst/>
                <a:latin typeface="Times New Roman" panose="02020603050405020304" pitchFamily="18" charset="0"/>
                <a:ea typeface="Times New Roman" panose="02020603050405020304" pitchFamily="18" charset="0"/>
              </a:rPr>
            </a:br>
            <a:r>
              <a:rPr lang="en-IN" sz="1600" b="1" cap="none" dirty="0">
                <a:solidFill>
                  <a:schemeClr val="tx1"/>
                </a:solidFill>
                <a:effectLst/>
                <a:latin typeface="Times New Roman" panose="02020603050405020304" pitchFamily="18" charset="0"/>
                <a:ea typeface="Times New Roman" panose="02020603050405020304" pitchFamily="18" charset="0"/>
              </a:rPr>
              <a:t>                </a:t>
            </a:r>
            <a:r>
              <a:rPr lang="en-IN" sz="1600" cap="none" dirty="0" err="1">
                <a:solidFill>
                  <a:schemeClr val="tx1"/>
                </a:solidFill>
                <a:effectLst/>
                <a:latin typeface="Times New Roman" panose="02020603050405020304" pitchFamily="18" charset="0"/>
                <a:ea typeface="Times New Roman" panose="02020603050405020304" pitchFamily="18" charset="0"/>
              </a:rPr>
              <a:t>Mr</a:t>
            </a:r>
            <a:r>
              <a:rPr lang="en-IN" sz="1600" dirty="0" err="1">
                <a:solidFill>
                  <a:schemeClr val="tx1"/>
                </a:solidFill>
                <a:latin typeface="Times New Roman" panose="02020603050405020304" pitchFamily="18" charset="0"/>
                <a:ea typeface="Times New Roman" panose="02020603050405020304" pitchFamily="18" charset="0"/>
              </a:rPr>
              <a:t>s.P.Shilpa</a:t>
            </a:r>
            <a:br>
              <a:rPr lang="en-IN" sz="1600" cap="none" dirty="0">
                <a:solidFill>
                  <a:schemeClr val="tx1"/>
                </a:solidFill>
                <a:effectLst/>
                <a:latin typeface="Times New Roman" panose="02020603050405020304" pitchFamily="18" charset="0"/>
                <a:ea typeface="Times New Roman" panose="02020603050405020304" pitchFamily="18" charset="0"/>
              </a:rPr>
            </a:br>
            <a:endParaRPr lang="en-IN" sz="1600" dirty="0">
              <a:solidFill>
                <a:schemeClr val="tx1"/>
              </a:solidFill>
            </a:endParaRPr>
          </a:p>
        </p:txBody>
      </p:sp>
      <p:pic>
        <p:nvPicPr>
          <p:cNvPr id="4" name="image1.png"/>
          <p:cNvPicPr/>
          <p:nvPr/>
        </p:nvPicPr>
        <p:blipFill>
          <a:blip r:embed="rId2" cstate="print"/>
          <a:stretch>
            <a:fillRect/>
          </a:stretch>
        </p:blipFill>
        <p:spPr>
          <a:xfrm>
            <a:off x="1744021" y="387560"/>
            <a:ext cx="8393101" cy="1399143"/>
          </a:xfrm>
          <a:prstGeom prst="rect">
            <a:avLst/>
          </a:prstGeom>
        </p:spPr>
      </p:pic>
      <p:sp>
        <p:nvSpPr>
          <p:cNvPr id="6" name="Text Box 6"/>
          <p:cNvSpPr txBox="1">
            <a:spLocks noChangeArrowheads="1"/>
          </p:cNvSpPr>
          <p:nvPr/>
        </p:nvSpPr>
        <p:spPr bwMode="auto">
          <a:xfrm>
            <a:off x="3992880" y="1429198"/>
            <a:ext cx="3325137" cy="44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6350" marR="6350" algn="ctr">
              <a:lnSpc>
                <a:spcPct val="115000"/>
              </a:lnSpc>
              <a:spcAft>
                <a:spcPts val="0"/>
              </a:spcAft>
            </a:pPr>
            <a:r>
              <a:rPr lang="en-IN" sz="950" spc="-5" dirty="0">
                <a:effectLst/>
                <a:latin typeface="Times New Roman" panose="02020603050405020304" pitchFamily="18" charset="0"/>
                <a:ea typeface="Calibri"/>
                <a:cs typeface="Times New Roman" panose="02020603050405020304" pitchFamily="18" charset="0"/>
              </a:rPr>
              <a:t>(</a:t>
            </a:r>
            <a:r>
              <a:rPr lang="en-IN" sz="900" b="1" spc="-5" dirty="0">
                <a:effectLst/>
                <a:latin typeface="Times New Roman" panose="02020603050405020304" pitchFamily="18" charset="0"/>
                <a:ea typeface="Calibri"/>
                <a:cs typeface="Times New Roman" panose="02020603050405020304" pitchFamily="18" charset="0"/>
              </a:rPr>
              <a:t>Telangana</a:t>
            </a:r>
            <a:r>
              <a:rPr lang="en-IN" sz="900" b="1" spc="-10" dirty="0">
                <a:effectLst/>
                <a:latin typeface="Times New Roman" panose="02020603050405020304" pitchFamily="18" charset="0"/>
                <a:ea typeface="Calibri"/>
                <a:cs typeface="Times New Roman" panose="02020603050405020304" pitchFamily="18" charset="0"/>
              </a:rPr>
              <a:t> </a:t>
            </a:r>
            <a:r>
              <a:rPr lang="en-IN" sz="900" b="1" dirty="0">
                <a:effectLst/>
                <a:latin typeface="Times New Roman" panose="02020603050405020304" pitchFamily="18" charset="0"/>
                <a:ea typeface="Calibri"/>
                <a:cs typeface="Times New Roman" panose="02020603050405020304" pitchFamily="18" charset="0"/>
              </a:rPr>
              <a:t>State</a:t>
            </a:r>
            <a:r>
              <a:rPr lang="en-IN" sz="900" b="1" spc="-30" dirty="0">
                <a:effectLst/>
                <a:latin typeface="Times New Roman" panose="02020603050405020304" pitchFamily="18" charset="0"/>
                <a:ea typeface="Calibri"/>
                <a:cs typeface="Times New Roman" panose="02020603050405020304" pitchFamily="18" charset="0"/>
              </a:rPr>
              <a:t> </a:t>
            </a:r>
            <a:r>
              <a:rPr lang="en-IN" sz="900" b="1" dirty="0">
                <a:effectLst/>
                <a:latin typeface="Times New Roman" panose="02020603050405020304" pitchFamily="18" charset="0"/>
                <a:ea typeface="Calibri"/>
                <a:cs typeface="Times New Roman" panose="02020603050405020304" pitchFamily="18" charset="0"/>
              </a:rPr>
              <a:t>Private</a:t>
            </a:r>
            <a:r>
              <a:rPr lang="en-IN" sz="900" b="1" spc="-50" dirty="0">
                <a:effectLst/>
                <a:latin typeface="Times New Roman" panose="02020603050405020304" pitchFamily="18" charset="0"/>
                <a:ea typeface="Calibri"/>
                <a:cs typeface="Times New Roman" panose="02020603050405020304" pitchFamily="18" charset="0"/>
              </a:rPr>
              <a:t> </a:t>
            </a:r>
            <a:r>
              <a:rPr lang="en-IN" sz="900" b="1" dirty="0">
                <a:effectLst/>
                <a:latin typeface="Times New Roman" panose="02020603050405020304" pitchFamily="18" charset="0"/>
                <a:ea typeface="Calibri"/>
                <a:cs typeface="Times New Roman" panose="02020603050405020304" pitchFamily="18" charset="0"/>
              </a:rPr>
              <a:t>Universities</a:t>
            </a:r>
            <a:r>
              <a:rPr lang="en-IN" sz="900" b="1" spc="-5" dirty="0">
                <a:effectLst/>
                <a:latin typeface="Times New Roman" panose="02020603050405020304" pitchFamily="18" charset="0"/>
                <a:ea typeface="Calibri"/>
                <a:cs typeface="Times New Roman" panose="02020603050405020304" pitchFamily="18" charset="0"/>
              </a:rPr>
              <a:t> </a:t>
            </a:r>
            <a:r>
              <a:rPr lang="en-IN" sz="900" b="1" dirty="0">
                <a:effectLst/>
                <a:latin typeface="Times New Roman" panose="02020603050405020304" pitchFamily="18" charset="0"/>
                <a:ea typeface="Calibri"/>
                <a:cs typeface="Times New Roman" panose="02020603050405020304" pitchFamily="18" charset="0"/>
              </a:rPr>
              <a:t>Act</a:t>
            </a:r>
            <a:r>
              <a:rPr lang="en-IN" sz="900" b="1" spc="-45" dirty="0">
                <a:effectLst/>
                <a:latin typeface="Times New Roman" panose="02020603050405020304" pitchFamily="18" charset="0"/>
                <a:ea typeface="Calibri"/>
                <a:cs typeface="Times New Roman" panose="02020603050405020304" pitchFamily="18" charset="0"/>
              </a:rPr>
              <a:t> </a:t>
            </a:r>
            <a:r>
              <a:rPr lang="en-IN" sz="900" b="1" dirty="0">
                <a:effectLst/>
                <a:latin typeface="Times New Roman" panose="02020603050405020304" pitchFamily="18" charset="0"/>
                <a:ea typeface="Calibri"/>
                <a:cs typeface="Times New Roman" panose="02020603050405020304" pitchFamily="18" charset="0"/>
              </a:rPr>
              <a:t>No.</a:t>
            </a:r>
            <a:r>
              <a:rPr lang="en-IN" sz="900" b="1" spc="-10" dirty="0">
                <a:effectLst/>
                <a:latin typeface="Times New Roman" panose="02020603050405020304" pitchFamily="18" charset="0"/>
                <a:ea typeface="Calibri"/>
                <a:cs typeface="Times New Roman" panose="02020603050405020304" pitchFamily="18" charset="0"/>
              </a:rPr>
              <a:t> </a:t>
            </a:r>
            <a:r>
              <a:rPr lang="en-IN" sz="900" b="1" dirty="0">
                <a:effectLst/>
                <a:latin typeface="Times New Roman" panose="02020603050405020304" pitchFamily="18" charset="0"/>
                <a:ea typeface="Calibri"/>
                <a:cs typeface="Times New Roman" panose="02020603050405020304" pitchFamily="18" charset="0"/>
              </a:rPr>
              <a:t>13</a:t>
            </a:r>
            <a:r>
              <a:rPr lang="en-IN" sz="900" b="1" spc="-30" dirty="0">
                <a:effectLst/>
                <a:latin typeface="Times New Roman" panose="02020603050405020304" pitchFamily="18" charset="0"/>
                <a:ea typeface="Calibri"/>
                <a:cs typeface="Times New Roman" panose="02020603050405020304" pitchFamily="18" charset="0"/>
              </a:rPr>
              <a:t> </a:t>
            </a:r>
            <a:r>
              <a:rPr lang="en-IN" sz="900" b="1" dirty="0">
                <a:effectLst/>
                <a:latin typeface="Times New Roman" panose="02020603050405020304" pitchFamily="18" charset="0"/>
                <a:ea typeface="Calibri"/>
                <a:cs typeface="Times New Roman" panose="02020603050405020304" pitchFamily="18" charset="0"/>
              </a:rPr>
              <a:t>of</a:t>
            </a:r>
            <a:r>
              <a:rPr lang="en-IN" sz="900" b="1" spc="-40" dirty="0">
                <a:effectLst/>
                <a:latin typeface="Times New Roman" panose="02020603050405020304" pitchFamily="18" charset="0"/>
                <a:ea typeface="Calibri"/>
                <a:cs typeface="Times New Roman" panose="02020603050405020304" pitchFamily="18" charset="0"/>
              </a:rPr>
              <a:t> </a:t>
            </a:r>
            <a:r>
              <a:rPr lang="en-IN" sz="900" b="1" dirty="0">
                <a:effectLst/>
                <a:latin typeface="Times New Roman" panose="02020603050405020304" pitchFamily="18" charset="0"/>
                <a:ea typeface="Calibri"/>
                <a:cs typeface="Times New Roman" panose="02020603050405020304" pitchFamily="18" charset="0"/>
              </a:rPr>
              <a:t>2020</a:t>
            </a:r>
            <a:r>
              <a:rPr lang="en-IN" sz="900" b="1" spc="-20" dirty="0">
                <a:effectLst/>
                <a:latin typeface="Times New Roman" panose="02020603050405020304" pitchFamily="18" charset="0"/>
                <a:ea typeface="Calibri"/>
                <a:cs typeface="Times New Roman" panose="02020603050405020304" pitchFamily="18" charset="0"/>
              </a:rPr>
              <a:t> </a:t>
            </a:r>
            <a:r>
              <a:rPr lang="en-IN" sz="900" b="1" dirty="0">
                <a:effectLst/>
                <a:latin typeface="Times New Roman" panose="02020603050405020304" pitchFamily="18" charset="0"/>
                <a:ea typeface="Calibri"/>
                <a:cs typeface="Times New Roman" panose="02020603050405020304" pitchFamily="18" charset="0"/>
              </a:rPr>
              <a:t>&amp;</a:t>
            </a:r>
            <a:endParaRPr lang="en-IN" sz="1100" dirty="0">
              <a:effectLst/>
              <a:latin typeface="Times New Roman" panose="02020603050405020304" pitchFamily="18" charset="0"/>
              <a:ea typeface="Calibri"/>
              <a:cs typeface="Times New Roman" panose="02020603050405020304" pitchFamily="18" charset="0"/>
            </a:endParaRPr>
          </a:p>
          <a:p>
            <a:pPr marL="5715" marR="6350" algn="ctr">
              <a:lnSpc>
                <a:spcPct val="115000"/>
              </a:lnSpc>
              <a:spcBef>
                <a:spcPts val="5"/>
              </a:spcBef>
              <a:spcAft>
                <a:spcPts val="0"/>
              </a:spcAft>
            </a:pPr>
            <a:r>
              <a:rPr lang="en-IN" sz="900" b="1" dirty="0">
                <a:effectLst/>
                <a:latin typeface="Times New Roman" panose="02020603050405020304" pitchFamily="18" charset="0"/>
                <a:ea typeface="Calibri"/>
                <a:cs typeface="Times New Roman" panose="02020603050405020304" pitchFamily="18" charset="0"/>
              </a:rPr>
              <a:t>G.O.Ms.</a:t>
            </a:r>
            <a:r>
              <a:rPr lang="en-IN" sz="900" b="1" spc="-45" dirty="0">
                <a:effectLst/>
                <a:latin typeface="Times New Roman" panose="02020603050405020304" pitchFamily="18" charset="0"/>
                <a:ea typeface="Calibri"/>
                <a:cs typeface="Times New Roman" panose="02020603050405020304" pitchFamily="18" charset="0"/>
              </a:rPr>
              <a:t> </a:t>
            </a:r>
            <a:r>
              <a:rPr lang="en-IN" sz="900" b="1" dirty="0">
                <a:effectLst/>
                <a:latin typeface="Times New Roman" panose="02020603050405020304" pitchFamily="18" charset="0"/>
                <a:ea typeface="Calibri"/>
                <a:cs typeface="Times New Roman" panose="02020603050405020304" pitchFamily="18" charset="0"/>
              </a:rPr>
              <a:t>No.</a:t>
            </a:r>
            <a:r>
              <a:rPr lang="en-IN" sz="900" b="1" spc="-25" dirty="0">
                <a:effectLst/>
                <a:latin typeface="Times New Roman" panose="02020603050405020304" pitchFamily="18" charset="0"/>
                <a:ea typeface="Calibri"/>
                <a:cs typeface="Times New Roman" panose="02020603050405020304" pitchFamily="18" charset="0"/>
              </a:rPr>
              <a:t> </a:t>
            </a:r>
            <a:r>
              <a:rPr lang="en-IN" sz="900" b="1" dirty="0">
                <a:effectLst/>
                <a:latin typeface="Times New Roman" panose="02020603050405020304" pitchFamily="18" charset="0"/>
                <a:ea typeface="Calibri"/>
                <a:cs typeface="Times New Roman" panose="02020603050405020304" pitchFamily="18" charset="0"/>
              </a:rPr>
              <a:t>14,</a:t>
            </a:r>
            <a:r>
              <a:rPr lang="en-IN" sz="900" b="1" spc="-50" dirty="0">
                <a:effectLst/>
                <a:latin typeface="Times New Roman" panose="02020603050405020304" pitchFamily="18" charset="0"/>
                <a:ea typeface="Calibri"/>
                <a:cs typeface="Times New Roman" panose="02020603050405020304" pitchFamily="18" charset="0"/>
              </a:rPr>
              <a:t> </a:t>
            </a:r>
            <a:r>
              <a:rPr lang="en-IN" sz="900" b="1" dirty="0">
                <a:effectLst/>
                <a:latin typeface="Times New Roman" panose="02020603050405020304" pitchFamily="18" charset="0"/>
                <a:ea typeface="Calibri"/>
                <a:cs typeface="Times New Roman" panose="02020603050405020304" pitchFamily="18" charset="0"/>
              </a:rPr>
              <a:t>Higher</a:t>
            </a:r>
            <a:r>
              <a:rPr lang="en-IN" sz="900" b="1" spc="-40" dirty="0">
                <a:effectLst/>
                <a:latin typeface="Times New Roman" panose="02020603050405020304" pitchFamily="18" charset="0"/>
                <a:ea typeface="Calibri"/>
                <a:cs typeface="Times New Roman" panose="02020603050405020304" pitchFamily="18" charset="0"/>
              </a:rPr>
              <a:t> </a:t>
            </a:r>
            <a:r>
              <a:rPr lang="en-IN" sz="900" b="1" dirty="0">
                <a:effectLst/>
                <a:latin typeface="Times New Roman" panose="02020603050405020304" pitchFamily="18" charset="0"/>
                <a:ea typeface="Calibri"/>
                <a:cs typeface="Times New Roman" panose="02020603050405020304" pitchFamily="18" charset="0"/>
              </a:rPr>
              <a:t>Education</a:t>
            </a:r>
            <a:r>
              <a:rPr lang="en-IN" sz="900" b="1" spc="-10" dirty="0">
                <a:effectLst/>
                <a:latin typeface="Times New Roman" panose="02020603050405020304" pitchFamily="18" charset="0"/>
                <a:ea typeface="Calibri"/>
                <a:cs typeface="Times New Roman" panose="02020603050405020304" pitchFamily="18" charset="0"/>
              </a:rPr>
              <a:t> </a:t>
            </a:r>
            <a:r>
              <a:rPr lang="en-IN" sz="900" b="1" dirty="0">
                <a:effectLst/>
                <a:latin typeface="Times New Roman" panose="02020603050405020304" pitchFamily="18" charset="0"/>
                <a:ea typeface="Calibri"/>
                <a:cs typeface="Times New Roman" panose="02020603050405020304" pitchFamily="18" charset="0"/>
              </a:rPr>
              <a:t>(UE)</a:t>
            </a:r>
            <a:r>
              <a:rPr lang="en-IN" sz="900" b="1" spc="-45" dirty="0">
                <a:effectLst/>
                <a:latin typeface="Times New Roman" panose="02020603050405020304" pitchFamily="18" charset="0"/>
                <a:ea typeface="Calibri"/>
                <a:cs typeface="Times New Roman" panose="02020603050405020304" pitchFamily="18" charset="0"/>
              </a:rPr>
              <a:t> </a:t>
            </a:r>
            <a:r>
              <a:rPr lang="en-IN" sz="900" b="1" dirty="0">
                <a:effectLst/>
                <a:latin typeface="Times New Roman" panose="02020603050405020304" pitchFamily="18" charset="0"/>
                <a:ea typeface="Calibri"/>
                <a:cs typeface="Times New Roman" panose="02020603050405020304" pitchFamily="18" charset="0"/>
              </a:rPr>
              <a:t>Department</a:t>
            </a:r>
            <a:r>
              <a:rPr lang="en-IN" sz="950" dirty="0">
                <a:effectLst/>
                <a:latin typeface="Times New Roman" panose="02020603050405020304" pitchFamily="18" charset="0"/>
                <a:ea typeface="Calibri"/>
                <a:cs typeface="Times New Roman" panose="02020603050405020304" pitchFamily="18" charset="0"/>
              </a:rPr>
              <a:t>)</a:t>
            </a:r>
            <a:endParaRPr lang="en-IN" sz="1100" dirty="0">
              <a:effectLst/>
              <a:latin typeface="Times New Roman" panose="02020603050405020304" pitchFamily="18" charset="0"/>
              <a:ea typeface="Calibri"/>
              <a:cs typeface="Times New Roman" panose="02020603050405020304" pitchFamily="18" charset="0"/>
            </a:endParaRPr>
          </a:p>
        </p:txBody>
      </p:sp>
      <p:sp>
        <p:nvSpPr>
          <p:cNvPr id="7" name="Text Box 3"/>
          <p:cNvSpPr txBox="1">
            <a:spLocks noChangeArrowheads="1"/>
          </p:cNvSpPr>
          <p:nvPr/>
        </p:nvSpPr>
        <p:spPr bwMode="auto">
          <a:xfrm>
            <a:off x="7685157" y="906650"/>
            <a:ext cx="2264241" cy="753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12700" marR="5080"/>
            <a:r>
              <a:rPr lang="en-IN" sz="950" b="1" dirty="0" err="1">
                <a:effectLst/>
                <a:latin typeface="Times New Roman" panose="02020603050405020304" pitchFamily="18" charset="0"/>
                <a:ea typeface="Calibri"/>
                <a:cs typeface="Times New Roman" panose="02020603050405020304" pitchFamily="18" charset="0"/>
              </a:rPr>
              <a:t>Maisammaguda</a:t>
            </a:r>
            <a:r>
              <a:rPr lang="en-IN" sz="950" b="1" dirty="0">
                <a:effectLst/>
                <a:latin typeface="Times New Roman" panose="02020603050405020304" pitchFamily="18" charset="0"/>
                <a:ea typeface="Calibri"/>
                <a:cs typeface="Times New Roman" panose="02020603050405020304" pitchFamily="18" charset="0"/>
              </a:rPr>
              <a:t>, </a:t>
            </a:r>
            <a:r>
              <a:rPr lang="en-IN" sz="950" b="1" dirty="0" err="1">
                <a:effectLst/>
                <a:latin typeface="Times New Roman" panose="02020603050405020304" pitchFamily="18" charset="0"/>
                <a:ea typeface="Calibri"/>
                <a:cs typeface="Times New Roman" panose="02020603050405020304" pitchFamily="18" charset="0"/>
              </a:rPr>
              <a:t>Kompally</a:t>
            </a:r>
            <a:r>
              <a:rPr lang="en-IN" sz="950" b="1" dirty="0">
                <a:effectLst/>
                <a:latin typeface="Times New Roman" panose="02020603050405020304" pitchFamily="18" charset="0"/>
                <a:ea typeface="Calibri"/>
                <a:cs typeface="Times New Roman" panose="02020603050405020304" pitchFamily="18" charset="0"/>
              </a:rPr>
              <a:t>,</a:t>
            </a:r>
            <a:r>
              <a:rPr lang="en-IN" sz="950" b="1" spc="5" dirty="0">
                <a:effectLst/>
                <a:latin typeface="Times New Roman" panose="02020603050405020304" pitchFamily="18" charset="0"/>
                <a:ea typeface="Calibri"/>
                <a:cs typeface="Times New Roman" panose="02020603050405020304" pitchFamily="18" charset="0"/>
              </a:rPr>
              <a:t> </a:t>
            </a:r>
          </a:p>
          <a:p>
            <a:pPr marL="12700" marR="5080"/>
            <a:r>
              <a:rPr lang="en-IN" sz="950" b="1" dirty="0" err="1">
                <a:effectLst/>
                <a:latin typeface="Times New Roman" panose="02020603050405020304" pitchFamily="18" charset="0"/>
                <a:ea typeface="Calibri"/>
                <a:cs typeface="Times New Roman" panose="02020603050405020304" pitchFamily="18" charset="0"/>
              </a:rPr>
              <a:t>Medchal</a:t>
            </a:r>
            <a:r>
              <a:rPr lang="en-IN" sz="950" b="1" spc="-20" dirty="0">
                <a:effectLst/>
                <a:latin typeface="Times New Roman" panose="02020603050405020304" pitchFamily="18" charset="0"/>
                <a:ea typeface="Calibri"/>
                <a:cs typeface="Times New Roman" panose="02020603050405020304" pitchFamily="18" charset="0"/>
              </a:rPr>
              <a:t> </a:t>
            </a:r>
            <a:r>
              <a:rPr lang="en-IN" sz="950" b="1" dirty="0">
                <a:effectLst/>
                <a:latin typeface="Times New Roman" panose="02020603050405020304" pitchFamily="18" charset="0"/>
                <a:ea typeface="Calibri"/>
                <a:cs typeface="Times New Roman" panose="02020603050405020304" pitchFamily="18" charset="0"/>
              </a:rPr>
              <a:t>-</a:t>
            </a:r>
            <a:r>
              <a:rPr lang="en-IN" sz="950" b="1" spc="-5" dirty="0">
                <a:effectLst/>
                <a:latin typeface="Times New Roman" panose="02020603050405020304" pitchFamily="18" charset="0"/>
                <a:ea typeface="Calibri"/>
                <a:cs typeface="Times New Roman" panose="02020603050405020304" pitchFamily="18" charset="0"/>
              </a:rPr>
              <a:t> </a:t>
            </a:r>
            <a:r>
              <a:rPr lang="en-IN" sz="950" b="1" dirty="0" err="1">
                <a:effectLst/>
                <a:latin typeface="Times New Roman" panose="02020603050405020304" pitchFamily="18" charset="0"/>
                <a:ea typeface="Calibri"/>
                <a:cs typeface="Times New Roman" panose="02020603050405020304" pitchFamily="18" charset="0"/>
              </a:rPr>
              <a:t>Malkajgiri</a:t>
            </a:r>
            <a:r>
              <a:rPr lang="en-IN" sz="950" b="1" spc="-35" dirty="0">
                <a:effectLst/>
                <a:latin typeface="Times New Roman" panose="02020603050405020304" pitchFamily="18" charset="0"/>
                <a:ea typeface="Calibri"/>
                <a:cs typeface="Times New Roman" panose="02020603050405020304" pitchFamily="18" charset="0"/>
              </a:rPr>
              <a:t> </a:t>
            </a:r>
            <a:r>
              <a:rPr lang="en-IN" sz="950" b="1" dirty="0">
                <a:effectLst/>
                <a:latin typeface="Times New Roman" panose="02020603050405020304" pitchFamily="18" charset="0"/>
                <a:ea typeface="Calibri"/>
                <a:cs typeface="Times New Roman" panose="02020603050405020304" pitchFamily="18" charset="0"/>
              </a:rPr>
              <a:t>District</a:t>
            </a:r>
            <a:r>
              <a:rPr lang="en-IN" sz="950" b="1" spc="-200" dirty="0">
                <a:effectLst/>
                <a:latin typeface="Times New Roman" panose="02020603050405020304" pitchFamily="18" charset="0"/>
                <a:ea typeface="Calibri"/>
                <a:cs typeface="Times New Roman" panose="02020603050405020304" pitchFamily="18" charset="0"/>
              </a:rPr>
              <a:t> </a:t>
            </a:r>
            <a:r>
              <a:rPr lang="en-IN" sz="950" b="1" dirty="0">
                <a:effectLst/>
                <a:latin typeface="Times New Roman" panose="02020603050405020304" pitchFamily="18" charset="0"/>
                <a:ea typeface="Calibri"/>
                <a:cs typeface="Times New Roman" panose="02020603050405020304" pitchFamily="18" charset="0"/>
              </a:rPr>
              <a:t>Hyderabad - 500100,</a:t>
            </a:r>
            <a:r>
              <a:rPr lang="en-IN" sz="950" b="1" spc="5" dirty="0">
                <a:effectLst/>
                <a:latin typeface="Times New Roman" panose="02020603050405020304" pitchFamily="18" charset="0"/>
                <a:ea typeface="Calibri"/>
                <a:cs typeface="Times New Roman" panose="02020603050405020304" pitchFamily="18" charset="0"/>
              </a:rPr>
              <a:t> </a:t>
            </a:r>
            <a:r>
              <a:rPr lang="en-IN" sz="950" b="1" dirty="0">
                <a:effectLst/>
                <a:latin typeface="Times New Roman" panose="02020603050405020304" pitchFamily="18" charset="0"/>
                <a:ea typeface="Calibri"/>
                <a:cs typeface="Times New Roman" panose="02020603050405020304" pitchFamily="18" charset="0"/>
              </a:rPr>
              <a:t>Telangana</a:t>
            </a:r>
            <a:r>
              <a:rPr lang="en-IN" sz="950" b="1" spc="5" dirty="0">
                <a:effectLst/>
                <a:latin typeface="Times New Roman" panose="02020603050405020304" pitchFamily="18" charset="0"/>
                <a:ea typeface="Calibri"/>
                <a:cs typeface="Times New Roman" panose="02020603050405020304" pitchFamily="18" charset="0"/>
              </a:rPr>
              <a:t> </a:t>
            </a:r>
            <a:r>
              <a:rPr lang="en-IN" sz="950" b="1" dirty="0">
                <a:effectLst/>
                <a:latin typeface="Times New Roman" panose="02020603050405020304" pitchFamily="18" charset="0"/>
                <a:ea typeface="Calibri"/>
                <a:cs typeface="Times New Roman" panose="02020603050405020304" pitchFamily="18" charset="0"/>
              </a:rPr>
              <a:t>State</a:t>
            </a:r>
          </a:p>
          <a:p>
            <a:pPr marL="12700" marR="5080"/>
            <a:r>
              <a:rPr lang="en-IN" sz="950" b="1" spc="5" dirty="0">
                <a:effectLst/>
                <a:latin typeface="Times New Roman" panose="02020603050405020304" pitchFamily="18" charset="0"/>
                <a:ea typeface="Calibri"/>
                <a:cs typeface="Times New Roman" panose="02020603050405020304" pitchFamily="18" charset="0"/>
              </a:rPr>
              <a:t> </a:t>
            </a:r>
            <a:r>
              <a:rPr lang="en-IN" sz="950" b="1" u="none" strike="noStrike" dirty="0">
                <a:effectLst/>
                <a:latin typeface="Times New Roman" panose="02020603050405020304" pitchFamily="18" charset="0"/>
                <a:ea typeface="Calibri"/>
                <a:cs typeface="Times New Roman" panose="02020603050405020304" pitchFamily="18" charset="0"/>
                <a:hlinkClick r:id="rId3"/>
              </a:rPr>
              <a:t>www.mallareddyuniversity.</a:t>
            </a:r>
            <a:endParaRPr lang="en-IN" sz="1100" dirty="0">
              <a:effectLst/>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p14="http://schemas.microsoft.com/office/powerpoint/2010/main" val="336483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32F6-76FD-D5A7-E944-E01E0B334D6C}"/>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Proposed System:</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20262D-B0DB-98F5-48E5-BB46B0DFACC6}"/>
              </a:ext>
            </a:extLst>
          </p:cNvPr>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proposed Taste Horizon web application offers an all-in-one dining solution powered by the MERN stack. Users can create accounts or log in securely to explore a comprehensive database of restaurants, browse visually appealing menus with detailed descriptions and images, and make reservations effortlessly by selecting their preferred date, time, and party size. The application notifies users about the latest discounts and offers, allowing them to maximize their dining experience. Restaurant owners can manage their listings, menus, and reservations through an intuitive admin dashboard, while payment integration ensures secure transactions. With features such as reviews and ratings, responsive design, performance optimization, security measures, accessibility, and localization, Taste Horizon aims to provide a seamless and delightful dining experience where technology meets taste.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4153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08285-096A-D1BC-28F3-68B592A6A3C7}"/>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Design: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36CCFC-684F-7070-12F8-FC546341F1CA}"/>
              </a:ext>
            </a:extLst>
          </p:cNvPr>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design of the Taste Horizon web application centers around providing users with a visually appealing, intuitive, and seamless dining experience. The interface features a modern and clean layout, with easy navigation and clear call-to-action buttons guiding users through the reservation process. Restaurant listings are presented with enticing imagery and essential details, while menus are displayed in a visually appealing format, making it effortless for users to explore and select dishes. Real-time availability checking ensures accurate booking, with confirmation notifications providing reassurance. Exclusive discounts and offers are prominently highlighted, encouraging users to take advantage of savings.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The admin dashboard offers restaurant owners/managers comprehensive tools for managing their listings, menus, and reservations effectively. Security measures are seamlessly integrated to protect user data and ensure secure transactions. The responsive design ensures a consistent experience across devices, while accessibility features make the application usable by all. Overall, the design prioritizes user experience, functionality, and aesthetics to create a delightful dining platform where technology seamlessly enhances the culinary journey.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8368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DA309-07CC-7030-7657-02EC3D17245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Results: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CCCE0B-F0B0-B4EA-FB9F-774248B14C8A}"/>
              </a:ext>
            </a:extLst>
          </p:cNvPr>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implementation of the Taste Horizon web application results in a user-friendly and efficient platform that revolutionizes the dining experience. Users can effortlessly discover restaurants, explore enticing menus, and make reservations with just a few clicks. The application's intuitive design and seamless navigation streamline the booking process, saving users time and effort. By providing real-time availability checks and notification confirmations, Taste Horizon ensures a smooth and reliable reservation experience. The integration of exclusive discounts and offers enhances user satisfaction and encourages engagement with partner restaurants. Additionally, the admin dashboard empowers restaurant owners/managers to effectively manage their listings and optimize their operations. With robust security measures, responsive design, and accessibility features, Taste Horizon delivers a high-quality and inclusive dining solution that brings together technology and taste to elevate the culinary journey for all users.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5143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22D92-206F-368E-C2FC-B730666ACE5A}"/>
              </a:ext>
            </a:extLst>
          </p:cNvPr>
          <p:cNvSpPr>
            <a:spLocks noGrp="1"/>
          </p:cNvSpPr>
          <p:nvPr>
            <p:ph type="title"/>
          </p:nvPr>
        </p:nvSpPr>
        <p:spPr/>
        <p:txBody>
          <a:bodyPr>
            <a:normAutofit fontScale="90000"/>
          </a:bodyPr>
          <a:lstStyle/>
          <a:p>
            <a:r>
              <a:rPr lang="en-US" sz="4000" b="1" kern="100" dirty="0">
                <a:effectLst/>
                <a:latin typeface="Times New Roman" panose="02020603050405020304" pitchFamily="18" charset="0"/>
                <a:ea typeface="Calibri" panose="020F0502020204030204" pitchFamily="34" charset="0"/>
                <a:cs typeface="Times New Roman" panose="02020603050405020304" pitchFamily="18" charset="0"/>
              </a:rPr>
              <a:t>Conclusion: </a:t>
            </a:r>
            <a:br>
              <a:rPr lang="en-US" sz="4000" b="1"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C129CA4-71BF-FFCE-DA95-A712CB4084E7}"/>
              </a:ext>
            </a:extLst>
          </p:cNvPr>
          <p:cNvSpPr>
            <a:spLocks noGrp="1"/>
          </p:cNvSpPr>
          <p:nvPr>
            <p:ph idx="1"/>
          </p:nvPr>
        </p:nvSpPr>
        <p:spPr/>
        <p:txBody>
          <a:bodyPr>
            <a:normAutofit/>
          </a:bodyPr>
          <a:lstStyle/>
          <a:p>
            <a:pPr marL="0" indent="0" algn="just">
              <a:buNone/>
            </a:pPr>
            <a:r>
              <a:rPr lang="en-GB" sz="2000" dirty="0">
                <a:latin typeface="Times New Roman" panose="02020603050405020304" pitchFamily="18" charset="0"/>
                <a:cs typeface="Times New Roman" panose="02020603050405020304" pitchFamily="18" charset="0"/>
              </a:rPr>
              <a:t>In conclusion, </a:t>
            </a:r>
            <a:r>
              <a:rPr lang="en-GB" sz="2000" dirty="0" err="1">
                <a:latin typeface="Times New Roman" panose="02020603050405020304" pitchFamily="18" charset="0"/>
                <a:cs typeface="Times New Roman" panose="02020603050405020304" pitchFamily="18" charset="0"/>
              </a:rPr>
              <a:t>TasteHorizon</a:t>
            </a:r>
            <a:r>
              <a:rPr lang="en-GB" sz="2000" dirty="0">
                <a:latin typeface="Times New Roman" panose="02020603050405020304" pitchFamily="18" charset="0"/>
                <a:cs typeface="Times New Roman" panose="02020603050405020304" pitchFamily="18" charset="0"/>
              </a:rPr>
              <a:t> stands as a beacon of innovation and convenience in the realm of dining experiences. By combining cutting-edge technology with a deep understanding of user needs, </a:t>
            </a:r>
            <a:r>
              <a:rPr lang="en-GB" sz="2000" dirty="0" err="1">
                <a:latin typeface="Times New Roman" panose="02020603050405020304" pitchFamily="18" charset="0"/>
                <a:cs typeface="Times New Roman" panose="02020603050405020304" pitchFamily="18" charset="0"/>
              </a:rPr>
              <a:t>TasteHorizon</a:t>
            </a:r>
            <a:r>
              <a:rPr lang="en-GB" sz="2000" dirty="0">
                <a:latin typeface="Times New Roman" panose="02020603050405020304" pitchFamily="18" charset="0"/>
                <a:cs typeface="Times New Roman" panose="02020603050405020304" pitchFamily="18" charset="0"/>
              </a:rPr>
              <a:t> has successfully addressed the challenges faced by modern food enthusiasts. With its intuitive interface, personalized recommendations, and seamless reservation system, </a:t>
            </a:r>
            <a:r>
              <a:rPr lang="en-GB" sz="2000" dirty="0" err="1">
                <a:latin typeface="Times New Roman" panose="02020603050405020304" pitchFamily="18" charset="0"/>
                <a:cs typeface="Times New Roman" panose="02020603050405020304" pitchFamily="18" charset="0"/>
              </a:rPr>
              <a:t>TasteHorizon</a:t>
            </a:r>
            <a:r>
              <a:rPr lang="en-GB" sz="2000" dirty="0">
                <a:latin typeface="Times New Roman" panose="02020603050405020304" pitchFamily="18" charset="0"/>
                <a:cs typeface="Times New Roman" panose="02020603050405020304" pitchFamily="18" charset="0"/>
              </a:rPr>
              <a:t> has transformed the way users discover, explore, and enjoy restaurants. As </a:t>
            </a:r>
            <a:r>
              <a:rPr lang="en-GB" sz="2000" dirty="0" err="1">
                <a:latin typeface="Times New Roman" panose="02020603050405020304" pitchFamily="18" charset="0"/>
                <a:cs typeface="Times New Roman" panose="02020603050405020304" pitchFamily="18" charset="0"/>
              </a:rPr>
              <a:t>TasteHorizon</a:t>
            </a:r>
            <a:r>
              <a:rPr lang="en-GB" sz="2000" dirty="0">
                <a:latin typeface="Times New Roman" panose="02020603050405020304" pitchFamily="18" charset="0"/>
                <a:cs typeface="Times New Roman" panose="02020603050405020304" pitchFamily="18" charset="0"/>
              </a:rPr>
              <a:t> continues to evolve and adapt to changing tastes and preferences, it remains committed to its mission of enhancing the culinary journey for users worldwide. With </a:t>
            </a:r>
            <a:r>
              <a:rPr lang="en-GB" sz="2000" dirty="0" err="1">
                <a:latin typeface="Times New Roman" panose="02020603050405020304" pitchFamily="18" charset="0"/>
                <a:cs typeface="Times New Roman" panose="02020603050405020304" pitchFamily="18" charset="0"/>
              </a:rPr>
              <a:t>TasteHorizon</a:t>
            </a:r>
            <a:r>
              <a:rPr lang="en-GB" sz="2000" dirty="0">
                <a:latin typeface="Times New Roman" panose="02020603050405020304" pitchFamily="18" charset="0"/>
                <a:cs typeface="Times New Roman" panose="02020603050405020304" pitchFamily="18" charset="0"/>
              </a:rPr>
              <a:t> by their side, users can look forward to a future filled with delightful dining adventures and unforgettable discoveries.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6945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48DFA-C09A-5620-C5CF-962A325E7CF4}"/>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Future Scope: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B1CAEE-BEBA-650F-9BC4-A1F989837AD6}"/>
              </a:ext>
            </a:extLst>
          </p:cNvPr>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In the future, Taste Horizon could get even better! It could use smart technology to suggest restaurants and dishes you might like based on what you've enjoyed before. Imagine being able to see what a dish looks like before ordering it using your phone! Taste Horizon could also team up with more restaurants, including ones from different countries. It might let you easily share your dining experiences with friends online. And to make everything super secure, they could use fancy tech called blockchain. Plus, they could offer new services like food delivery or booking special dining events. So, in the future, Taste Horizon could become your go-to place for all things food-related, making dining out even more fun and convenient!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3680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B53DD-7601-DCC8-7593-3F733B1A6FD2}"/>
              </a:ext>
            </a:extLst>
          </p:cNvPr>
          <p:cNvSpPr>
            <a:spLocks noGrp="1"/>
          </p:cNvSpPr>
          <p:nvPr>
            <p:ph type="title"/>
          </p:nvPr>
        </p:nvSpPr>
        <p:spPr>
          <a:xfrm>
            <a:off x="264430" y="466788"/>
            <a:ext cx="10972800" cy="990600"/>
          </a:xfrm>
        </p:spPr>
        <p:txBody>
          <a:bodyPr>
            <a:normAutofit fontScale="90000"/>
          </a:bodyPr>
          <a:lstStyle/>
          <a:p>
            <a:r>
              <a:rPr lang="en-US" sz="4000" b="1" kern="100" dirty="0">
                <a:effectLst/>
                <a:latin typeface="Times New Roman" panose="02020603050405020304" pitchFamily="18" charset="0"/>
                <a:ea typeface="Calibri" panose="020F0502020204030204" pitchFamily="34" charset="0"/>
                <a:cs typeface="Times New Roman" panose="02020603050405020304" pitchFamily="18" charset="0"/>
              </a:rPr>
              <a:t>References</a:t>
            </a:r>
            <a:br>
              <a:rPr lang="en-US" sz="40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4D56B69-B89D-58FD-50A3-18F34488C694}"/>
              </a:ext>
            </a:extLst>
          </p:cNvPr>
          <p:cNvSpPr>
            <a:spLocks noGrp="1"/>
          </p:cNvSpPr>
          <p:nvPr>
            <p:ph idx="1"/>
          </p:nvPr>
        </p:nvSpPr>
        <p:spPr>
          <a:xfrm>
            <a:off x="264430" y="1479027"/>
            <a:ext cx="11548085" cy="4912185"/>
          </a:xfrm>
        </p:spPr>
        <p:txBody>
          <a:bodyPr>
            <a:noAutofit/>
          </a:bodyPr>
          <a:lstStyle/>
          <a:p>
            <a:pPr marL="0" indent="0" algn="just">
              <a:buClr>
                <a:schemeClr val="tx1"/>
              </a:buClr>
              <a:buNone/>
            </a:pPr>
            <a:r>
              <a:rPr lang="en-GB" sz="1800" b="1" dirty="0">
                <a:latin typeface="Times New Roman" panose="02020603050405020304" pitchFamily="18" charset="0"/>
                <a:cs typeface="Times New Roman" panose="02020603050405020304" pitchFamily="18" charset="0"/>
              </a:rPr>
              <a:t>OpenTable:</a:t>
            </a:r>
          </a:p>
          <a:p>
            <a:pPr algn="just">
              <a:buClr>
                <a:schemeClr val="tx1"/>
              </a:buClr>
              <a:buFont typeface="Wingdings" panose="05000000000000000000" pitchFamily="2" charset="2"/>
              <a:buChar char="§"/>
            </a:pPr>
            <a:r>
              <a:rPr lang="en-GB" sz="1800" dirty="0">
                <a:latin typeface="Times New Roman" panose="02020603050405020304" pitchFamily="18" charset="0"/>
                <a:cs typeface="Times New Roman" panose="02020603050405020304" pitchFamily="18" charset="0"/>
              </a:rPr>
              <a:t>Offers restaurant reservation services with user reviews and ratings.</a:t>
            </a:r>
          </a:p>
          <a:p>
            <a:pPr algn="just">
              <a:buClr>
                <a:schemeClr val="tx1"/>
              </a:buClr>
              <a:buFont typeface="Wingdings" panose="05000000000000000000" pitchFamily="2" charset="2"/>
              <a:buChar char="§"/>
            </a:pPr>
            <a:r>
              <a:rPr lang="en-GB" sz="1800" dirty="0">
                <a:latin typeface="Times New Roman" panose="02020603050405020304" pitchFamily="18" charset="0"/>
                <a:cs typeface="Times New Roman" panose="02020603050405020304" pitchFamily="18" charset="0"/>
              </a:rPr>
              <a:t>Provides a platform for users to discover new dining options based on location, cuisine, and price range.</a:t>
            </a:r>
          </a:p>
          <a:p>
            <a:pPr algn="just">
              <a:buClr>
                <a:schemeClr val="tx1"/>
              </a:buClr>
              <a:buFont typeface="Wingdings" panose="05000000000000000000" pitchFamily="2" charset="2"/>
              <a:buChar char="§"/>
            </a:pPr>
            <a:r>
              <a:rPr lang="en-GB" sz="1800" dirty="0">
                <a:latin typeface="Times New Roman" panose="02020603050405020304" pitchFamily="18" charset="0"/>
                <a:cs typeface="Times New Roman" panose="02020603050405020304" pitchFamily="18" charset="0"/>
              </a:rPr>
              <a:t>Allows users to earn points for dining out, which can be redeemed for rewards.</a:t>
            </a:r>
          </a:p>
          <a:p>
            <a:pPr algn="just">
              <a:buClr>
                <a:schemeClr val="tx1"/>
              </a:buClr>
              <a:buFont typeface="Wingdings" panose="05000000000000000000" pitchFamily="2" charset="2"/>
              <a:buChar char="§"/>
            </a:pPr>
            <a:endParaRPr lang="en-GB" sz="1800" dirty="0">
              <a:latin typeface="Times New Roman" panose="02020603050405020304" pitchFamily="18" charset="0"/>
              <a:cs typeface="Times New Roman" panose="02020603050405020304" pitchFamily="18" charset="0"/>
            </a:endParaRPr>
          </a:p>
          <a:p>
            <a:pPr marL="0" indent="0" algn="just">
              <a:buClr>
                <a:schemeClr val="tx1"/>
              </a:buClr>
              <a:buNone/>
            </a:pPr>
            <a:r>
              <a:rPr lang="en-GB" sz="1800" b="1" dirty="0">
                <a:latin typeface="Times New Roman" panose="02020603050405020304" pitchFamily="18" charset="0"/>
                <a:cs typeface="Times New Roman" panose="02020603050405020304" pitchFamily="18" charset="0"/>
              </a:rPr>
              <a:t>Yelp:</a:t>
            </a:r>
          </a:p>
          <a:p>
            <a:pPr algn="just">
              <a:buClr>
                <a:schemeClr val="tx1"/>
              </a:buClr>
              <a:buFont typeface="Wingdings" panose="05000000000000000000" pitchFamily="2" charset="2"/>
              <a:buChar char="§"/>
            </a:pPr>
            <a:r>
              <a:rPr lang="en-GB" sz="1800" dirty="0">
                <a:latin typeface="Times New Roman" panose="02020603050405020304" pitchFamily="18" charset="0"/>
                <a:cs typeface="Times New Roman" panose="02020603050405020304" pitchFamily="18" charset="0"/>
              </a:rPr>
              <a:t>Features a vast database of restaurant listings with user-generated reviews and ratings.</a:t>
            </a:r>
          </a:p>
          <a:p>
            <a:pPr algn="just">
              <a:buClr>
                <a:schemeClr val="tx1"/>
              </a:buClr>
              <a:buFont typeface="Wingdings" panose="05000000000000000000" pitchFamily="2" charset="2"/>
              <a:buChar char="§"/>
            </a:pPr>
            <a:r>
              <a:rPr lang="en-GB" sz="1800" dirty="0">
                <a:latin typeface="Times New Roman" panose="02020603050405020304" pitchFamily="18" charset="0"/>
                <a:cs typeface="Times New Roman" panose="02020603050405020304" pitchFamily="18" charset="0"/>
              </a:rPr>
              <a:t>Offers deals and discounts for users at participating restaurants.</a:t>
            </a:r>
          </a:p>
          <a:p>
            <a:pPr algn="just">
              <a:buClr>
                <a:schemeClr val="tx1"/>
              </a:buClr>
              <a:buFont typeface="Wingdings" panose="05000000000000000000" pitchFamily="2" charset="2"/>
              <a:buChar char="§"/>
            </a:pPr>
            <a:r>
              <a:rPr lang="en-GB" sz="1800" dirty="0">
                <a:latin typeface="Times New Roman" panose="02020603050405020304" pitchFamily="18" charset="0"/>
                <a:cs typeface="Times New Roman" panose="02020603050405020304" pitchFamily="18" charset="0"/>
              </a:rPr>
              <a:t>Provides information on restaurant menus, hours of operation, and contact details.</a:t>
            </a:r>
          </a:p>
          <a:p>
            <a:pPr algn="just">
              <a:buClr>
                <a:schemeClr val="tx1"/>
              </a:buClr>
              <a:buFont typeface="Wingdings" panose="05000000000000000000" pitchFamily="2" charset="2"/>
              <a:buChar char="§"/>
            </a:pPr>
            <a:endParaRPr lang="en-GB" sz="1800" dirty="0">
              <a:latin typeface="Times New Roman" panose="02020603050405020304" pitchFamily="18" charset="0"/>
              <a:cs typeface="Times New Roman" panose="02020603050405020304" pitchFamily="18" charset="0"/>
            </a:endParaRPr>
          </a:p>
          <a:p>
            <a:pPr marL="0" indent="0" algn="just">
              <a:buClr>
                <a:schemeClr val="tx1"/>
              </a:buClr>
              <a:buNone/>
            </a:pPr>
            <a:r>
              <a:rPr lang="en-GB" sz="1800" b="1" dirty="0" err="1">
                <a:latin typeface="Times New Roman" panose="02020603050405020304" pitchFamily="18" charset="0"/>
                <a:cs typeface="Times New Roman" panose="02020603050405020304" pitchFamily="18" charset="0"/>
              </a:rPr>
              <a:t>Resy</a:t>
            </a:r>
            <a:r>
              <a:rPr lang="en-GB" sz="1800" b="1" dirty="0">
                <a:latin typeface="Times New Roman" panose="02020603050405020304" pitchFamily="18" charset="0"/>
                <a:cs typeface="Times New Roman" panose="02020603050405020304" pitchFamily="18" charset="0"/>
              </a:rPr>
              <a:t>:</a:t>
            </a:r>
          </a:p>
          <a:p>
            <a:pPr algn="just">
              <a:buClr>
                <a:schemeClr val="tx1"/>
              </a:buClr>
              <a:buFont typeface="Wingdings" panose="05000000000000000000" pitchFamily="2" charset="2"/>
              <a:buChar char="§"/>
            </a:pPr>
            <a:r>
              <a:rPr lang="en-GB" sz="1800" dirty="0">
                <a:latin typeface="Times New Roman" panose="02020603050405020304" pitchFamily="18" charset="0"/>
                <a:cs typeface="Times New Roman" panose="02020603050405020304" pitchFamily="18" charset="0"/>
              </a:rPr>
              <a:t>Focuses on premium dining experiences with reservation services for high-end restaurants.</a:t>
            </a:r>
          </a:p>
          <a:p>
            <a:pPr algn="just">
              <a:buClr>
                <a:schemeClr val="tx1"/>
              </a:buClr>
              <a:buFont typeface="Wingdings" panose="05000000000000000000" pitchFamily="2" charset="2"/>
              <a:buChar char="§"/>
            </a:pPr>
            <a:r>
              <a:rPr lang="en-GB" sz="1800" dirty="0">
                <a:latin typeface="Times New Roman" panose="02020603050405020304" pitchFamily="18" charset="0"/>
                <a:cs typeface="Times New Roman" panose="02020603050405020304" pitchFamily="18" charset="0"/>
              </a:rPr>
              <a:t>Offers curated restaurant recommendations and insider tips.</a:t>
            </a:r>
          </a:p>
          <a:p>
            <a:pPr algn="just">
              <a:buClr>
                <a:schemeClr val="tx1"/>
              </a:buClr>
              <a:buFont typeface="Wingdings" panose="05000000000000000000" pitchFamily="2" charset="2"/>
              <a:buChar char="§"/>
            </a:pPr>
            <a:r>
              <a:rPr lang="en-GB" sz="1800" dirty="0">
                <a:latin typeface="Times New Roman" panose="02020603050405020304" pitchFamily="18" charset="0"/>
                <a:cs typeface="Times New Roman" panose="02020603050405020304" pitchFamily="18" charset="0"/>
              </a:rPr>
              <a:t>Provides special features like "Notify Me" for hard-to-get reservations and exclusive events.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394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593E-9CCE-4C44-9E3C-FD98DFA0D334}"/>
              </a:ext>
            </a:extLst>
          </p:cNvPr>
          <p:cNvSpPr>
            <a:spLocks noGrp="1"/>
          </p:cNvSpPr>
          <p:nvPr>
            <p:ph type="title"/>
          </p:nvPr>
        </p:nvSpPr>
        <p:spPr>
          <a:xfrm>
            <a:off x="684212" y="275208"/>
            <a:ext cx="11140844" cy="6098959"/>
          </a:xfrm>
        </p:spPr>
        <p:txBody>
          <a:bodyPr>
            <a:normAutofit/>
          </a:bodyPr>
          <a:lstStyle/>
          <a:p>
            <a:pPr algn="ctr"/>
            <a:r>
              <a:rPr lang="en-US" sz="6600" dirty="0">
                <a:solidFill>
                  <a:schemeClr val="tx1"/>
                </a:solidFill>
                <a:latin typeface="Algerian" panose="04020705040A02060702" pitchFamily="82" charset="0"/>
              </a:rPr>
              <a:t>THANK YOU</a:t>
            </a:r>
            <a:endParaRPr lang="en-IN" sz="6600" dirty="0">
              <a:solidFill>
                <a:schemeClr val="tx1"/>
              </a:solidFill>
              <a:latin typeface="Algerian" panose="04020705040A02060702" pitchFamily="82" charset="0"/>
            </a:endParaRPr>
          </a:p>
        </p:txBody>
      </p:sp>
    </p:spTree>
    <p:extLst>
      <p:ext uri="{BB962C8B-B14F-4D97-AF65-F5344CB8AC3E}">
        <p14:creationId xmlns:p14="http://schemas.microsoft.com/office/powerpoint/2010/main" val="2662912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BD420-74AD-CCD4-4087-24AF091E87AA}"/>
              </a:ext>
            </a:extLst>
          </p:cNvPr>
          <p:cNvSpPr>
            <a:spLocks noGrp="1"/>
          </p:cNvSpPr>
          <p:nvPr>
            <p:ph type="title"/>
          </p:nvPr>
        </p:nvSpPr>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CONTENTS</a:t>
            </a:r>
            <a:endParaRPr lang="en-US" sz="3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EA1E53-8664-9786-1D07-5453C02C9509}"/>
              </a:ext>
            </a:extLst>
          </p:cNvPr>
          <p:cNvSpPr txBox="1"/>
          <p:nvPr/>
        </p:nvSpPr>
        <p:spPr>
          <a:xfrm>
            <a:off x="1914939" y="1802296"/>
            <a:ext cx="7506463" cy="5170646"/>
          </a:xfrm>
          <a:prstGeom prst="rect">
            <a:avLst/>
          </a:prstGeom>
          <a:noFill/>
        </p:spPr>
        <p:txBody>
          <a:bodyPr wrap="square" rtlCol="0">
            <a:spAutoFit/>
          </a:bodyPr>
          <a:lstStyle/>
          <a:p>
            <a:pPr marL="342900" indent="-342900">
              <a:buFont typeface="Arial" panose="020B0604020202020204" pitchFamily="34" charset="0"/>
              <a:buChar char="•"/>
            </a:pPr>
            <a:r>
              <a:rPr lang="en-US" sz="2400" b="1" kern="100" dirty="0">
                <a:latin typeface="Times New Roman" panose="02020603050405020304" pitchFamily="18" charset="0"/>
                <a:ea typeface="Calibri" panose="020F0502020204030204" pitchFamily="34" charset="0"/>
                <a:cs typeface="Times New Roman" panose="02020603050405020304" pitchFamily="18" charset="0"/>
              </a:rPr>
              <a:t>Title Explanation</a:t>
            </a:r>
          </a:p>
          <a:p>
            <a:pPr marL="342900" indent="-342900">
              <a:buFont typeface="Arial" panose="020B0604020202020204" pitchFamily="34" charset="0"/>
              <a:buChar char="•"/>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Abstract of the Application</a:t>
            </a:r>
          </a:p>
          <a:p>
            <a:pPr marL="342900" indent="-342900">
              <a:buFont typeface="Arial" panose="020B0604020202020204" pitchFamily="34" charset="0"/>
              <a:buChar char="•"/>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Introduction</a:t>
            </a:r>
            <a:r>
              <a:rPr lang="en-US" sz="2400" b="1" kern="100" dirty="0">
                <a:latin typeface="Times New Roman" panose="02020603050405020304" pitchFamily="18" charset="0"/>
                <a:ea typeface="Calibri" panose="020F0502020204030204" pitchFamily="34" charset="0"/>
                <a:cs typeface="Times New Roman" panose="02020603050405020304" pitchFamily="18" charset="0"/>
              </a:rPr>
              <a:t> to the Application</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US" sz="2400" b="1" kern="1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Objectives</a:t>
            </a:r>
          </a:p>
          <a:p>
            <a:pPr marL="342900" indent="-342900">
              <a:buFont typeface="Arial" panose="020B0604020202020204" pitchFamily="34" charset="0"/>
              <a:buChar char="•"/>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Methodology</a:t>
            </a:r>
          </a:p>
          <a:p>
            <a:pPr marL="342900" indent="-342900">
              <a:buFont typeface="Arial" panose="020B0604020202020204" pitchFamily="34" charset="0"/>
              <a:buChar char="•"/>
            </a:pPr>
            <a:r>
              <a:rPr lang="en-US" sz="2400" b="1" kern="100" dirty="0">
                <a:latin typeface="Times New Roman" panose="02020603050405020304" pitchFamily="18" charset="0"/>
                <a:ea typeface="Calibri" panose="020F0502020204030204" pitchFamily="34" charset="0"/>
                <a:cs typeface="Times New Roman" panose="02020603050405020304" pitchFamily="18" charset="0"/>
              </a:rPr>
              <a:t>Existing System</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400" b="1" kern="100" dirty="0">
                <a:latin typeface="Times New Roman" panose="02020603050405020304" pitchFamily="18" charset="0"/>
                <a:ea typeface="Calibri" panose="020F0502020204030204" pitchFamily="34" charset="0"/>
                <a:cs typeface="Times New Roman" panose="02020603050405020304" pitchFamily="18" charset="0"/>
              </a:rPr>
              <a:t>Proposed System</a:t>
            </a:r>
          </a:p>
          <a:p>
            <a:pPr marL="342900" indent="-342900">
              <a:buFont typeface="Arial" panose="020B0604020202020204" pitchFamily="34" charset="0"/>
              <a:buChar char="•"/>
            </a:pPr>
            <a:r>
              <a:rPr lang="en-US" sz="2400" b="1" kern="100" dirty="0">
                <a:latin typeface="Times New Roman" panose="02020603050405020304" pitchFamily="18" charset="0"/>
                <a:ea typeface="Calibri" panose="020F0502020204030204" pitchFamily="34" charset="0"/>
                <a:cs typeface="Times New Roman" panose="02020603050405020304" pitchFamily="18" charset="0"/>
              </a:rPr>
              <a:t>Design</a:t>
            </a:r>
          </a:p>
          <a:p>
            <a:pPr marL="342900" indent="-342900">
              <a:buFont typeface="Arial" panose="020B0604020202020204" pitchFamily="34" charset="0"/>
              <a:buChar char="•"/>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Results</a:t>
            </a:r>
          </a:p>
          <a:p>
            <a:pPr marL="342900" indent="-342900">
              <a:buFont typeface="Arial" panose="020B0604020202020204" pitchFamily="34" charset="0"/>
              <a:buChar char="•"/>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Conclusion </a:t>
            </a:r>
          </a:p>
          <a:p>
            <a:pPr marL="342900" indent="-342900">
              <a:buFont typeface="Arial" panose="020B0604020202020204" pitchFamily="34" charset="0"/>
              <a:buChar char="•"/>
            </a:pPr>
            <a:r>
              <a:rPr lang="en-US" sz="2400" b="1" kern="100" dirty="0">
                <a:latin typeface="Times New Roman" panose="02020603050405020304" pitchFamily="18" charset="0"/>
                <a:ea typeface="Calibri" panose="020F0502020204030204" pitchFamily="34" charset="0"/>
                <a:cs typeface="Times New Roman" panose="02020603050405020304" pitchFamily="18" charset="0"/>
              </a:rPr>
              <a:t>Future Scope</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References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70288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A4AE-97C9-30A0-1F0E-50D29237FB70}"/>
              </a:ext>
            </a:extLst>
          </p:cNvPr>
          <p:cNvSpPr>
            <a:spLocks noGrp="1"/>
          </p:cNvSpPr>
          <p:nvPr>
            <p:ph type="title"/>
          </p:nvPr>
        </p:nvSpPr>
        <p:spPr/>
        <p:txBody>
          <a:bodyPr>
            <a:normAutofit fontScale="90000"/>
          </a:bodyPr>
          <a:lstStyle/>
          <a:p>
            <a:r>
              <a:rPr lang="en-US" sz="4000" b="1" kern="100" dirty="0">
                <a:latin typeface="Times New Roman" panose="02020603050405020304" pitchFamily="18" charset="0"/>
                <a:ea typeface="Calibri" panose="020F0502020204030204" pitchFamily="34" charset="0"/>
                <a:cs typeface="Times New Roman" panose="02020603050405020304" pitchFamily="18" charset="0"/>
              </a:rPr>
              <a:t>Title Explanation:</a:t>
            </a:r>
            <a:br>
              <a:rPr lang="en-US" sz="4000" b="1" kern="100" dirty="0">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7BE68AE-BEC0-C834-DCCC-EC63126A17CA}"/>
              </a:ext>
            </a:extLst>
          </p:cNvPr>
          <p:cNvSpPr>
            <a:spLocks noGrp="1"/>
          </p:cNvSpPr>
          <p:nvPr>
            <p:ph idx="1"/>
          </p:nvPr>
        </p:nvSpPr>
        <p:spPr>
          <a:xfrm>
            <a:off x="397652" y="1447800"/>
            <a:ext cx="10972799" cy="5273948"/>
          </a:xfrm>
        </p:spPr>
        <p:txBody>
          <a:bodyPr>
            <a:normAutofit/>
          </a:bodyPr>
          <a:lstStyle/>
          <a:p>
            <a:pPr marL="0" indent="0">
              <a:buClr>
                <a:schemeClr val="tx1"/>
              </a:buClr>
              <a:buNone/>
            </a:pPr>
            <a:r>
              <a:rPr lang="en-GB" sz="2000" b="1" dirty="0">
                <a:latin typeface="Times New Roman" panose="02020603050405020304" pitchFamily="18" charset="0"/>
                <a:cs typeface="Times New Roman" panose="02020603050405020304" pitchFamily="18" charset="0"/>
              </a:rPr>
              <a:t>Title Explanation</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TasteHorizon</a:t>
            </a:r>
            <a:r>
              <a:rPr lang="en-GB" sz="2000" dirty="0">
                <a:latin typeface="Times New Roman" panose="02020603050405020304" pitchFamily="18" charset="0"/>
                <a:cs typeface="Times New Roman" panose="02020603050405020304" pitchFamily="18" charset="0"/>
              </a:rPr>
              <a:t> - Your Ultimate Restaurant Companion"</a:t>
            </a:r>
          </a:p>
          <a:p>
            <a:pPr>
              <a:buClr>
                <a:schemeClr val="tx1"/>
              </a:buClr>
            </a:pPr>
            <a:endParaRPr lang="en-GB" sz="2000" dirty="0">
              <a:latin typeface="Times New Roman" panose="02020603050405020304" pitchFamily="18" charset="0"/>
              <a:cs typeface="Times New Roman" panose="02020603050405020304" pitchFamily="18" charset="0"/>
            </a:endParaRPr>
          </a:p>
          <a:p>
            <a:pPr marL="0" indent="0">
              <a:buClr>
                <a:schemeClr val="tx1"/>
              </a:buClr>
              <a:buNone/>
            </a:pPr>
            <a:r>
              <a:rPr lang="en-GB" sz="2000" b="1" dirty="0">
                <a:latin typeface="Times New Roman" panose="02020603050405020304" pitchFamily="18" charset="0"/>
                <a:cs typeface="Times New Roman" panose="02020603050405020304" pitchFamily="18" charset="0"/>
              </a:rPr>
              <a:t>Explanation:</a:t>
            </a:r>
          </a:p>
          <a:p>
            <a:pPr>
              <a:buClr>
                <a:schemeClr val="tx1"/>
              </a:buClr>
            </a:pPr>
            <a:r>
              <a:rPr lang="en-GB" sz="2000" dirty="0">
                <a:latin typeface="Times New Roman" panose="02020603050405020304" pitchFamily="18" charset="0"/>
                <a:cs typeface="Times New Roman" panose="02020603050405020304" pitchFamily="18" charset="0"/>
              </a:rPr>
              <a:t>"</a:t>
            </a:r>
            <a:r>
              <a:rPr lang="en-GB" sz="2000" dirty="0" err="1">
                <a:latin typeface="Times New Roman" panose="02020603050405020304" pitchFamily="18" charset="0"/>
                <a:cs typeface="Times New Roman" panose="02020603050405020304" pitchFamily="18" charset="0"/>
              </a:rPr>
              <a:t>TasteHorizon</a:t>
            </a:r>
            <a:r>
              <a:rPr lang="en-GB" sz="2000" dirty="0">
                <a:latin typeface="Times New Roman" panose="02020603050405020304" pitchFamily="18" charset="0"/>
                <a:cs typeface="Times New Roman" panose="02020603050405020304" pitchFamily="18" charset="0"/>
              </a:rPr>
              <a:t>" embodies the essence of the application, suggesting a journey into delightful adventures. The word "Taste" emphasizes the focus on </a:t>
            </a:r>
            <a:r>
              <a:rPr lang="en-GB" sz="2000" dirty="0" err="1">
                <a:latin typeface="Times New Roman" panose="02020603050405020304" pitchFamily="18" charset="0"/>
                <a:cs typeface="Times New Roman" panose="02020603050405020304" pitchFamily="18" charset="0"/>
              </a:rPr>
              <a:t>flavors</a:t>
            </a:r>
            <a:r>
              <a:rPr lang="en-GB" sz="2000" dirty="0">
                <a:latin typeface="Times New Roman" panose="02020603050405020304" pitchFamily="18" charset="0"/>
                <a:cs typeface="Times New Roman" panose="02020603050405020304" pitchFamily="18" charset="0"/>
              </a:rPr>
              <a:t>, preferences, and dining experiences. Meanwhile, "Horizon" conveys a sense of exploration, discovery, and limitless possibilities, indicating that users can explore a wide horizon of options.</a:t>
            </a:r>
          </a:p>
          <a:p>
            <a:pPr>
              <a:buClr>
                <a:schemeClr val="tx1"/>
              </a:buClr>
            </a:pPr>
            <a:endParaRPr lang="en-GB" sz="2000" dirty="0">
              <a:latin typeface="Times New Roman" panose="02020603050405020304" pitchFamily="18" charset="0"/>
              <a:cs typeface="Times New Roman" panose="02020603050405020304" pitchFamily="18" charset="0"/>
            </a:endParaRPr>
          </a:p>
          <a:p>
            <a:pPr>
              <a:buClr>
                <a:schemeClr val="tx1"/>
              </a:buClr>
            </a:pPr>
            <a:r>
              <a:rPr lang="en-GB" sz="2000" dirty="0">
                <a:latin typeface="Times New Roman" panose="02020603050405020304" pitchFamily="18" charset="0"/>
                <a:cs typeface="Times New Roman" panose="02020603050405020304" pitchFamily="18" charset="0"/>
              </a:rPr>
              <a:t>The tagline "Your Ultimate Restaurant Companion" further clarifies the purpose of the application. It positions </a:t>
            </a:r>
            <a:r>
              <a:rPr lang="en-GB" sz="2000" dirty="0" err="1">
                <a:latin typeface="Times New Roman" panose="02020603050405020304" pitchFamily="18" charset="0"/>
                <a:cs typeface="Times New Roman" panose="02020603050405020304" pitchFamily="18" charset="0"/>
              </a:rPr>
              <a:t>TasteHorizon</a:t>
            </a:r>
            <a:r>
              <a:rPr lang="en-GB" sz="2000" dirty="0">
                <a:latin typeface="Times New Roman" panose="02020603050405020304" pitchFamily="18" charset="0"/>
                <a:cs typeface="Times New Roman" panose="02020603050405020304" pitchFamily="18" charset="0"/>
              </a:rPr>
              <a:t> as a comprehensive tool for users seeking not only good deals, menus, and reservations but also as a reliable companion for their dining experiences. It implies that </a:t>
            </a:r>
            <a:r>
              <a:rPr lang="en-GB" sz="2000" dirty="0" err="1">
                <a:latin typeface="Times New Roman" panose="02020603050405020304" pitchFamily="18" charset="0"/>
                <a:cs typeface="Times New Roman" panose="02020603050405020304" pitchFamily="18" charset="0"/>
              </a:rPr>
              <a:t>TasteHorizon</a:t>
            </a:r>
            <a:r>
              <a:rPr lang="en-GB" sz="2000" dirty="0">
                <a:latin typeface="Times New Roman" panose="02020603050405020304" pitchFamily="18" charset="0"/>
                <a:cs typeface="Times New Roman" panose="02020603050405020304" pitchFamily="18" charset="0"/>
              </a:rPr>
              <a:t> will be there to guide users through their restaurant choices, saving their preferences and facilitating future reservations, ultimately enhancing their overall dining journey.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453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F970-5C5F-1D3A-0A91-753A6F89E3C5}"/>
              </a:ext>
            </a:extLst>
          </p:cNvPr>
          <p:cNvSpPr>
            <a:spLocks noGrp="1"/>
          </p:cNvSpPr>
          <p:nvPr>
            <p:ph type="title"/>
          </p:nvPr>
        </p:nvSpPr>
        <p:spPr/>
        <p:txBody>
          <a:bodyPr>
            <a:normAutofit fontScale="90000"/>
          </a:bodyPr>
          <a:lstStyle/>
          <a:p>
            <a:r>
              <a:rPr lang="en-US" sz="4000" b="1" kern="100" dirty="0">
                <a:effectLst/>
                <a:latin typeface="Times New Roman" panose="02020603050405020304" pitchFamily="18" charset="0"/>
                <a:ea typeface="Calibri" panose="020F0502020204030204" pitchFamily="34" charset="0"/>
                <a:cs typeface="Times New Roman" panose="02020603050405020304" pitchFamily="18" charset="0"/>
              </a:rPr>
              <a:t>Abstract:</a:t>
            </a:r>
            <a:br>
              <a:rPr lang="en-US" sz="4000" b="1"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B49FF44-3615-3CD8-CBCB-9A156E0DF63B}"/>
              </a:ext>
            </a:extLst>
          </p:cNvPr>
          <p:cNvSpPr>
            <a:spLocks noGrp="1"/>
          </p:cNvSpPr>
          <p:nvPr>
            <p:ph idx="1"/>
          </p:nvPr>
        </p:nvSpPr>
        <p:spPr>
          <a:xfrm>
            <a:off x="542988" y="1524000"/>
            <a:ext cx="10972800" cy="4876800"/>
          </a:xfrm>
        </p:spPr>
        <p:txBody>
          <a:bodyPr>
            <a:normAutofit/>
          </a:bodyPr>
          <a:lstStyle/>
          <a:p>
            <a:pPr marL="0" indent="0" algn="just">
              <a:buClr>
                <a:schemeClr val="tx1"/>
              </a:buClr>
              <a:buNone/>
            </a:pPr>
            <a:r>
              <a:rPr lang="en-GB" sz="1800" dirty="0">
                <a:latin typeface="Times New Roman" panose="02020603050405020304" pitchFamily="18" charset="0"/>
                <a:cs typeface="Times New Roman" panose="02020603050405020304" pitchFamily="18" charset="0"/>
              </a:rPr>
              <a:t>Introducing Taste Horizon: An All-in-One Dining Solution for Effortless Reservations, Tempting Food Menus, and Exclusive Offers. It is your comprehensive restaurant reservation web application powered by the MERN (MongoDB, Express.js, React.js, Node.js) stack. Explore our diverse food menu curated to satisfy every craving, from savoury starters to indulgent desserts. The interface ensures a visually appealing and easy-to-navigate menu, allowing you to discover and select dishes effortlessly. Taste Horizon keeps you informed about the latest discounts, ensuring you make the most of your dining experience. Choose your preferred date, time, and party size, and reserve your table with just a few clicks. Elevate your dining adventures with Taste Horizon – where technology meets taste, and every reservation becomes a delightful experience.</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5620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81F35-2206-E6CF-CCB5-1315182C35E7}"/>
              </a:ext>
            </a:extLst>
          </p:cNvPr>
          <p:cNvSpPr>
            <a:spLocks noGrp="1"/>
          </p:cNvSpPr>
          <p:nvPr>
            <p:ph type="title"/>
          </p:nvPr>
        </p:nvSpPr>
        <p:spPr/>
        <p:txBody>
          <a:bodyPr>
            <a:normAutofit fontScale="90000"/>
          </a:bodyPr>
          <a:lstStyle/>
          <a:p>
            <a:r>
              <a:rPr lang="en-US" sz="4000" b="1" kern="100" dirty="0">
                <a:effectLst/>
                <a:latin typeface="Times New Roman" panose="02020603050405020304" pitchFamily="18" charset="0"/>
                <a:ea typeface="Calibri" panose="020F0502020204030204" pitchFamily="34" charset="0"/>
                <a:cs typeface="Times New Roman" panose="02020603050405020304" pitchFamily="18" charset="0"/>
              </a:rPr>
              <a:t>Introduction</a:t>
            </a:r>
            <a:r>
              <a:rPr lang="en-US" sz="4000" b="1" kern="100" dirty="0">
                <a:latin typeface="Times New Roman" panose="02020603050405020304" pitchFamily="18" charset="0"/>
                <a:ea typeface="Calibri" panose="020F0502020204030204" pitchFamily="34" charset="0"/>
                <a:cs typeface="Times New Roman" panose="02020603050405020304" pitchFamily="18" charset="0"/>
              </a:rPr>
              <a:t>:</a:t>
            </a:r>
            <a:br>
              <a:rPr lang="en-US" sz="4000" b="1"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4" name="Rectangle 1">
            <a:extLst>
              <a:ext uri="{FF2B5EF4-FFF2-40B4-BE49-F238E27FC236}">
                <a16:creationId xmlns:a16="http://schemas.microsoft.com/office/drawing/2014/main" id="{91888E9E-D2DA-EA8C-CC8C-94629D5AAC50}"/>
              </a:ext>
            </a:extLst>
          </p:cNvPr>
          <p:cNvSpPr>
            <a:spLocks noGrp="1" noChangeArrowheads="1"/>
          </p:cNvSpPr>
          <p:nvPr>
            <p:ph idx="1"/>
          </p:nvPr>
        </p:nvSpPr>
        <p:spPr bwMode="auto">
          <a:xfrm>
            <a:off x="139280" y="1811379"/>
            <a:ext cx="1151175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GB"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Welcome to </a:t>
            </a:r>
            <a:r>
              <a:rPr kumimoji="0" lang="en-GB"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TasteHorizon</a:t>
            </a:r>
            <a:r>
              <a:rPr kumimoji="0" lang="en-GB"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your go-to destination for an unparalleled dining experience! Designed with the modern food enthusiast in mind, </a:t>
            </a:r>
            <a:r>
              <a:rPr kumimoji="0" lang="en-GB"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TasteHorizon</a:t>
            </a:r>
            <a:r>
              <a:rPr kumimoji="0" lang="en-GB"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seamlessly combines convenience and culinary excellence in one comprehensive web application. Discover the finest deals, explore mouthwatering menus, and effortlessly make reservations at your </a:t>
            </a:r>
            <a:r>
              <a:rPr kumimoji="0" lang="en-GB"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favorite</a:t>
            </a:r>
            <a:r>
              <a:rPr kumimoji="0" lang="en-GB"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restaurants, all in just a few clicks. With </a:t>
            </a:r>
            <a:r>
              <a:rPr kumimoji="0" lang="en-GB"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TasteHorizon</a:t>
            </a:r>
            <a:r>
              <a:rPr kumimoji="0" lang="en-GB"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your dining preferences are not just remembered, but cherished, ensuring every future meal is tailored to your taste. Say goodbye to the hassle of restaurant hunting and hello to a world of gastronomic delight with </a:t>
            </a:r>
            <a:r>
              <a:rPr kumimoji="0" lang="en-GB"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TasteHorizon</a:t>
            </a:r>
            <a:r>
              <a:rPr kumimoji="0" lang="en-GB"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your ultimate restaurant companion.</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GB"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GB"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GB"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GB"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300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DE70-4FB5-8202-96BB-DD34F3B707A0}"/>
              </a:ext>
            </a:extLst>
          </p:cNvPr>
          <p:cNvSpPr>
            <a:spLocks noGrp="1"/>
          </p:cNvSpPr>
          <p:nvPr>
            <p:ph type="title"/>
          </p:nvPr>
        </p:nvSpPr>
        <p:spPr/>
        <p:txBody>
          <a:bodyPr>
            <a:normAutofit fontScale="90000"/>
          </a:bodyPr>
          <a:lstStyle/>
          <a:p>
            <a:r>
              <a:rPr lang="en-US" sz="4000" b="1" kern="100" dirty="0">
                <a:effectLst/>
                <a:latin typeface="Times New Roman" panose="02020603050405020304" pitchFamily="18" charset="0"/>
                <a:ea typeface="Calibri" panose="020F0502020204030204" pitchFamily="34" charset="0"/>
                <a:cs typeface="Times New Roman" panose="02020603050405020304" pitchFamily="18" charset="0"/>
              </a:rPr>
              <a:t>Problem Statement</a:t>
            </a:r>
            <a:r>
              <a:rPr lang="en-US" sz="4000" b="1" kern="100" dirty="0">
                <a:latin typeface="Times New Roman" panose="02020603050405020304" pitchFamily="18" charset="0"/>
                <a:cs typeface="Times New Roman" panose="02020603050405020304" pitchFamily="18" charset="0"/>
              </a:rPr>
              <a:t>:</a:t>
            </a:r>
            <a:br>
              <a:rPr lang="en-US" sz="4000" b="1" kern="1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EB1314B-6563-0361-0EF2-62C1DB9BE111}"/>
              </a:ext>
            </a:extLst>
          </p:cNvPr>
          <p:cNvSpPr>
            <a:spLocks noGrp="1"/>
          </p:cNvSpPr>
          <p:nvPr>
            <p:ph idx="1"/>
          </p:nvPr>
        </p:nvSpPr>
        <p:spPr/>
        <p:txBody>
          <a:bodyPr>
            <a:normAutofit/>
          </a:bodyPr>
          <a:lstStyle/>
          <a:p>
            <a:pPr marL="0" indent="0" algn="just">
              <a:buNone/>
            </a:pPr>
            <a:endParaRPr lang="en-GB" sz="2000" dirty="0">
              <a:latin typeface="Times New Roman" panose="02020603050405020304" pitchFamily="18" charset="0"/>
              <a:cs typeface="Times New Roman" panose="02020603050405020304" pitchFamily="18" charset="0"/>
            </a:endParaRPr>
          </a:p>
          <a:p>
            <a:pPr marL="0" indent="0" algn="just">
              <a:buNone/>
            </a:pPr>
            <a:r>
              <a:rPr lang="en-GB" sz="2000" dirty="0">
                <a:latin typeface="Times New Roman" panose="02020603050405020304" pitchFamily="18" charset="0"/>
                <a:cs typeface="Times New Roman" panose="02020603050405020304" pitchFamily="18" charset="0"/>
              </a:rPr>
              <a:t>In today's fast-paced world, dining out often feels like a haunting task. With countless restaurants to choose from and limited time to explore, diners struggle to find the perfect culinary experience. Existing restaurant platforms lack the personalized touch needed to truly satisfy the discerning palate of modern food enthusiasts. The absence of a centralized solution for discovering great deals, browsing menus, and making reservations compounds this issue, leaving users overwhelmed and dissatisfied. Without a reliable tool to streamline the dining experience, users are left to navigate a sea of options without guidance or convenience, leading to frustration and missed opportunities for memorable dining experiences.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7521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74BA6-82CF-DF0B-4BBB-A889C4C719E7}"/>
              </a:ext>
            </a:extLst>
          </p:cNvPr>
          <p:cNvSpPr>
            <a:spLocks noGrp="1"/>
          </p:cNvSpPr>
          <p:nvPr>
            <p:ph type="title"/>
          </p:nvPr>
        </p:nvSpPr>
        <p:spPr/>
        <p:txBody>
          <a:bodyPr>
            <a:normAutofit fontScale="90000"/>
          </a:bodyPr>
          <a:lstStyle/>
          <a:p>
            <a:r>
              <a:rPr lang="en-US" sz="4000" b="1" kern="100" dirty="0">
                <a:effectLst/>
                <a:latin typeface="Times New Roman" panose="02020603050405020304" pitchFamily="18" charset="0"/>
                <a:ea typeface="Calibri" panose="020F0502020204030204" pitchFamily="34" charset="0"/>
                <a:cs typeface="Times New Roman" panose="02020603050405020304" pitchFamily="18" charset="0"/>
              </a:rPr>
              <a:t>Objectives:</a:t>
            </a:r>
            <a:br>
              <a:rPr lang="en-US" sz="4000" b="1"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4" name="Rectangle 1">
            <a:extLst>
              <a:ext uri="{FF2B5EF4-FFF2-40B4-BE49-F238E27FC236}">
                <a16:creationId xmlns:a16="http://schemas.microsoft.com/office/drawing/2014/main" id="{D84D0FD4-6A19-E3B0-6224-C77BF771A249}"/>
              </a:ext>
            </a:extLst>
          </p:cNvPr>
          <p:cNvSpPr>
            <a:spLocks noGrp="1" noChangeArrowheads="1"/>
          </p:cNvSpPr>
          <p:nvPr>
            <p:ph idx="1"/>
          </p:nvPr>
        </p:nvSpPr>
        <p:spPr bwMode="auto">
          <a:xfrm>
            <a:off x="351226" y="1961984"/>
            <a:ext cx="10904169"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TasteHorizon</a:t>
            </a:r>
            <a:r>
              <a:rPr kumimoji="0" lang="en-GB"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aims to revolutionize the dining experience by providing a user-friendly platform that seamlessly integrates restaurant discovery, menu exploration, reservation management, and personalized recommendations. Our objective is to empower users with the tools they need to effortlessly navigate the culinary landscape, discover hidden gems, and indulge in unforgettable dining experiences. Through intuitive design and advanced algorithms, </a:t>
            </a:r>
            <a:r>
              <a:rPr kumimoji="0" lang="en-GB"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TasteHorizon</a:t>
            </a:r>
            <a:r>
              <a:rPr kumimoji="0" lang="en-GB"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seeks to enhance user satisfaction by offering tailored deals, curated menus, and seamless reservation options. By leveraging technology to simplify the dining process, our goal is to become the ultimate companion for food enthusiasts, fostering a community of gastronomic exploration and delight.</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1781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B4B0F-64D6-5157-D3E0-FC8FA933C757}"/>
              </a:ext>
            </a:extLst>
          </p:cNvPr>
          <p:cNvSpPr>
            <a:spLocks noGrp="1"/>
          </p:cNvSpPr>
          <p:nvPr>
            <p:ph type="title"/>
          </p:nvPr>
        </p:nvSpPr>
        <p:spPr/>
        <p:txBody>
          <a:bodyPr>
            <a:normAutofit fontScale="90000"/>
          </a:bodyPr>
          <a:lstStyle/>
          <a:p>
            <a:r>
              <a:rPr lang="en-US" sz="4000" b="1" kern="100" dirty="0">
                <a:effectLst/>
                <a:latin typeface="Times New Roman" panose="02020603050405020304" pitchFamily="18" charset="0"/>
                <a:ea typeface="Calibri" panose="020F0502020204030204" pitchFamily="34" charset="0"/>
                <a:cs typeface="Times New Roman" panose="02020603050405020304" pitchFamily="18" charset="0"/>
              </a:rPr>
              <a:t>Methodology:</a:t>
            </a:r>
            <a:br>
              <a:rPr lang="en-US" sz="4000" b="1"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F2ADC7F-018C-7A2D-212E-495F57052C92}"/>
              </a:ext>
            </a:extLst>
          </p:cNvPr>
          <p:cNvSpPr>
            <a:spLocks noGrp="1"/>
          </p:cNvSpPr>
          <p:nvPr>
            <p:ph idx="1"/>
          </p:nvPr>
        </p:nvSpPr>
        <p:spPr/>
        <p:txBody>
          <a:bodyPr>
            <a:normAutofit/>
          </a:bodyPr>
          <a:lstStyle/>
          <a:p>
            <a:pPr marL="0" indent="0" algn="just">
              <a:buNone/>
            </a:pPr>
            <a:r>
              <a:rPr lang="en-GB" sz="2000" dirty="0" err="1">
                <a:latin typeface="Times New Roman" panose="02020603050405020304" pitchFamily="18" charset="0"/>
                <a:cs typeface="Times New Roman" panose="02020603050405020304" pitchFamily="18" charset="0"/>
              </a:rPr>
              <a:t>TasteHorizon</a:t>
            </a:r>
            <a:r>
              <a:rPr lang="en-GB" sz="2000" dirty="0">
                <a:latin typeface="Times New Roman" panose="02020603050405020304" pitchFamily="18" charset="0"/>
                <a:cs typeface="Times New Roman" panose="02020603050405020304" pitchFamily="18" charset="0"/>
              </a:rPr>
              <a:t> employs a comprehensive approach to </a:t>
            </a:r>
            <a:r>
              <a:rPr lang="en-GB" sz="2000" dirty="0" err="1">
                <a:latin typeface="Times New Roman" panose="02020603050405020304" pitchFamily="18" charset="0"/>
                <a:cs typeface="Times New Roman" panose="02020603050405020304" pitchFamily="18" charset="0"/>
              </a:rPr>
              <a:t>fulfill</a:t>
            </a:r>
            <a:r>
              <a:rPr lang="en-GB" sz="2000" dirty="0">
                <a:latin typeface="Times New Roman" panose="02020603050405020304" pitchFamily="18" charset="0"/>
                <a:cs typeface="Times New Roman" panose="02020603050405020304" pitchFamily="18" charset="0"/>
              </a:rPr>
              <a:t> its objectives. Beginning with extensive market research and user feedback analysis, we identify key pain points and preferences within the dining landscape. Leveraging the MERN stack, we develop a robust backend infrastructure and a responsive frontend interface. Our agile development methodology ensures rapid iteration and continuous improvement based on user testing and analytics. Advanced algorithms power personalized recommendations, while secure APIs facilitate seamless integration with restaurant databases and booking </a:t>
            </a:r>
            <a:r>
              <a:rPr lang="en-GB" sz="2000" dirty="0" err="1">
                <a:latin typeface="Times New Roman" panose="02020603050405020304" pitchFamily="18" charset="0"/>
                <a:cs typeface="Times New Roman" panose="02020603050405020304" pitchFamily="18" charset="0"/>
              </a:rPr>
              <a:t>systems.Testing</a:t>
            </a:r>
            <a:r>
              <a:rPr lang="en-GB" sz="2000" dirty="0">
                <a:latin typeface="Times New Roman" panose="02020603050405020304" pitchFamily="18" charset="0"/>
                <a:cs typeface="Times New Roman" panose="02020603050405020304" pitchFamily="18" charset="0"/>
              </a:rPr>
              <a:t> and quality assurance protocols guarantee a smooth user experience across all devices. Finally, ongoing updates and feature enhancements ensure that </a:t>
            </a:r>
            <a:r>
              <a:rPr lang="en-GB" sz="2000" dirty="0" err="1">
                <a:latin typeface="Times New Roman" panose="02020603050405020304" pitchFamily="18" charset="0"/>
                <a:cs typeface="Times New Roman" panose="02020603050405020304" pitchFamily="18" charset="0"/>
              </a:rPr>
              <a:t>TasteHorizon</a:t>
            </a:r>
            <a:r>
              <a:rPr lang="en-GB" sz="2000" dirty="0">
                <a:latin typeface="Times New Roman" panose="02020603050405020304" pitchFamily="18" charset="0"/>
                <a:cs typeface="Times New Roman" panose="02020603050405020304" pitchFamily="18" charset="0"/>
              </a:rPr>
              <a:t> remains at the forefront of  innovation, delivering unparalleled value to our users.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4406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B70F-854F-5D99-C930-39FDF45B4F54}"/>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Existing System:</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969CBD-51BC-A427-46A5-338EE6F06D17}"/>
              </a:ext>
            </a:extLst>
          </p:cNvPr>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current Taste Horizon web application offers a convenient way for users to discover and book tables at restaurants. Users can create accounts, search for restaurants based on various criteria like cuisine and location, browse menus, and make reservations online. The interface provides detailed information about each restaurant, including menus and discounts, making it easy for users to plan their dining experiences. Once a reservation is made, users receive confirmation notifications to ensure a smooth process. The application also features an admin dashboard for restaurant owners/managers to manage their listings and reservations. With its user-friendly design and functionality, the existing Taste Horizon system simplifies the dining reservation process for users while providing restaurants with tools to attract and manage customers effectively.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64508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599</TotalTime>
  <Words>1966</Words>
  <Application>Microsoft Office PowerPoint</Application>
  <PresentationFormat>Widescreen</PresentationFormat>
  <Paragraphs>71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Algerian</vt:lpstr>
      <vt:lpstr>Arial</vt:lpstr>
      <vt:lpstr>Times New Roman</vt:lpstr>
      <vt:lpstr>Wingdings</vt:lpstr>
      <vt:lpstr>Clarity</vt:lpstr>
      <vt:lpstr>                                                                                                       Department of Computer Science &amp; Engineering                                     Taste Horizon                                                                                                                                                                       Batch No.: AD-171                                                                                                                                                                                                                  1. 2211CS010541(S.Manoj Kumar)                                                                                                                                                                                                                  2. 2211CS010542 (S.Ravi Teja)                                                                                                                                                              3. 2211CS010462 (P.Praharsha)                                                                                                                                                                                                                  4. 2211CS010537(S.Srivalli)                Guide Name:                  Mrs.P.Shilpa </vt:lpstr>
      <vt:lpstr>CONTENTS</vt:lpstr>
      <vt:lpstr>Title Explanation: </vt:lpstr>
      <vt:lpstr>Abstract: </vt:lpstr>
      <vt:lpstr>Introduction: </vt:lpstr>
      <vt:lpstr>Problem Statement: </vt:lpstr>
      <vt:lpstr>Objectives: </vt:lpstr>
      <vt:lpstr>Methodology: </vt:lpstr>
      <vt:lpstr>Existing System:</vt:lpstr>
      <vt:lpstr>Proposed System:</vt:lpstr>
      <vt:lpstr>Design:</vt:lpstr>
      <vt:lpstr>Results:</vt:lpstr>
      <vt:lpstr>Conclusion:  </vt:lpstr>
      <vt:lpstr>Future Scope:</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TALLA PADMAVATHI COLLEGE OF Engineering                       SOMIDI, KAZIPET, WARANGAL.       Department of electronics and communication engineering   Research area : VLSI                             Specific area of research: LOW POWER VLSIDESIGN     Proposed title name of the project:                    AN APC-COM BASED LUT OPTIMIZATION FOR DSP APPLICATIONS                                                                                                                                                           Batch no.1                                                                                                                                                                  1. 18UC1A0420 (N.Sravani)                                                                                                                                                                  2.18UC1A0401 (A.Swapna)                                                                                                                                3.18UC1A0428 (T.Satvika)                                                                                                                                                               4.17UC1A0405(E.Mahesh)</dc:title>
  <dc:creator>sravani neelam</dc:creator>
  <cp:lastModifiedBy>Praharsha .P</cp:lastModifiedBy>
  <cp:revision>33</cp:revision>
  <dcterms:created xsi:type="dcterms:W3CDTF">2021-11-21T08:56:41Z</dcterms:created>
  <dcterms:modified xsi:type="dcterms:W3CDTF">2024-04-26T07:34:37Z</dcterms:modified>
</cp:coreProperties>
</file>