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503030501040103" pitchFamily="34" charset="0"/>
      <p:regular r:id="rId18"/>
    </p:embeddedFont>
    <p:embeddedFont>
      <p:font typeface="Canva Sans Bold" panose="020B0803030501040103" pitchFamily="34" charset="0"/>
      <p:regular r:id="rId19"/>
      <p:bold r:id="rId20"/>
    </p:embeddedFont>
    <p:embeddedFont>
      <p:font typeface="Montserrat" pitchFamily="2" charset="77"/>
      <p:regular r:id="rId21"/>
    </p:embeddedFont>
    <p:embeddedFont>
      <p:font typeface="Montserrat Bold" pitchFamily="2" charset="77"/>
      <p:regular r:id="rId22"/>
      <p:bold r:id="rId23"/>
    </p:embeddedFont>
    <p:embeddedFont>
      <p:font typeface="Montserrat Ultra-Bold" pitchFamily="2" charset="77"/>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autoAdjust="0"/>
    <p:restoredTop sz="94618" autoAdjust="0"/>
  </p:normalViewPr>
  <p:slideViewPr>
    <p:cSldViewPr>
      <p:cViewPr varScale="1">
        <p:scale>
          <a:sx n="69" d="100"/>
          <a:sy n="69" d="100"/>
        </p:scale>
        <p:origin x="920"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C6534-2C0D-8D47-BE3C-C557C01E191D}"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30DB6-F5D6-F547-A0E2-69834BAE8C5E}" type="slidenum">
              <a:rPr lang="en-US" smtClean="0"/>
              <a:t>‹#›</a:t>
            </a:fld>
            <a:endParaRPr lang="en-US"/>
          </a:p>
        </p:txBody>
      </p:sp>
    </p:spTree>
    <p:extLst>
      <p:ext uri="{BB962C8B-B14F-4D97-AF65-F5344CB8AC3E}">
        <p14:creationId xmlns:p14="http://schemas.microsoft.com/office/powerpoint/2010/main" val="357327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One main factor in me choosing to model and classify credit card fraud is because it has a direct impact on consumers like you and me. As a victim of credit card fraud myself, I thought it would be interesting to try and attempt to see how pattern recognition in this sense is done.</a:t>
            </a:r>
            <a:endParaRPr lang="en-US" b="0" dirty="0">
              <a:effectLst/>
            </a:endParaRPr>
          </a:p>
        </p:txBody>
      </p:sp>
      <p:sp>
        <p:nvSpPr>
          <p:cNvPr id="4" name="Slide Number Placeholder 3"/>
          <p:cNvSpPr>
            <a:spLocks noGrp="1"/>
          </p:cNvSpPr>
          <p:nvPr>
            <p:ph type="sldNum" sz="quarter" idx="5"/>
          </p:nvPr>
        </p:nvSpPr>
        <p:spPr/>
        <p:txBody>
          <a:bodyPr/>
          <a:lstStyle/>
          <a:p>
            <a:fld id="{25830DB6-F5D6-F547-A0E2-69834BAE8C5E}" type="slidenum">
              <a:rPr lang="en-US" smtClean="0"/>
              <a:t>2</a:t>
            </a:fld>
            <a:endParaRPr lang="en-US"/>
          </a:p>
        </p:txBody>
      </p:sp>
    </p:spTree>
    <p:extLst>
      <p:ext uri="{BB962C8B-B14F-4D97-AF65-F5344CB8AC3E}">
        <p14:creationId xmlns:p14="http://schemas.microsoft.com/office/powerpoint/2010/main" val="45609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Most credit card companies and banks look at transactional data and other features to recognize a fraudulent transaction, and many </a:t>
            </a:r>
            <a:r>
              <a:rPr lang="en-US" sz="1800" b="0" i="0" u="none" strike="noStrike" dirty="0" err="1">
                <a:solidFill>
                  <a:srgbClr val="000000"/>
                </a:solidFill>
                <a:effectLst/>
                <a:latin typeface="Arial" panose="020B0604020202020204" pitchFamily="34" charset="0"/>
              </a:rPr>
              <a:t>utlize</a:t>
            </a:r>
            <a:r>
              <a:rPr lang="en-US" sz="1800" b="0" i="0" u="none" strike="noStrike" dirty="0">
                <a:solidFill>
                  <a:srgbClr val="000000"/>
                </a:solidFill>
                <a:effectLst/>
                <a:latin typeface="Arial" panose="020B0604020202020204" pitchFamily="34" charset="0"/>
              </a:rPr>
              <a:t> AI to recognize these patterns. This is the reason I chose to utilize a neural network to model this dataset, because the advantage this architecture provides is pattern recognition, which is similar to how credit card transactions are marked as fraudulent. More importantly, fraud patterns grow different each year, which makes this choice all the more important. Typically, simple classification models like Logistic Regression, or feature recognition models like Random Forest and Decision Trees are utilized to model credit card fraud in machine learning. Like these model choices, NN also can </a:t>
            </a:r>
            <a:r>
              <a:rPr lang="en-US" sz="1800" b="0" i="0" u="none" strike="noStrike" dirty="0" err="1">
                <a:solidFill>
                  <a:srgbClr val="000000"/>
                </a:solidFill>
                <a:effectLst/>
                <a:latin typeface="Arial" panose="020B0604020202020204" pitchFamily="34" charset="0"/>
              </a:rPr>
              <a:t>idenitfy</a:t>
            </a:r>
            <a:r>
              <a:rPr lang="en-US" sz="1800" b="0" i="0" u="none" strike="noStrike" dirty="0">
                <a:solidFill>
                  <a:srgbClr val="000000"/>
                </a:solidFill>
                <a:effectLst/>
                <a:latin typeface="Arial" panose="020B0604020202020204" pitchFamily="34" charset="0"/>
              </a:rPr>
              <a:t> non-linear relationships and tend to be prone to overfitting. Still, my choice of a Neural Network remains justified because it can more easily recognize complex patterns.</a:t>
            </a:r>
            <a:endParaRPr lang="en-US" b="0" dirty="0">
              <a:effectLst/>
            </a:endParaRPr>
          </a:p>
        </p:txBody>
      </p:sp>
      <p:sp>
        <p:nvSpPr>
          <p:cNvPr id="4" name="Slide Number Placeholder 3"/>
          <p:cNvSpPr>
            <a:spLocks noGrp="1"/>
          </p:cNvSpPr>
          <p:nvPr>
            <p:ph type="sldNum" sz="quarter" idx="5"/>
          </p:nvPr>
        </p:nvSpPr>
        <p:spPr/>
        <p:txBody>
          <a:bodyPr/>
          <a:lstStyle/>
          <a:p>
            <a:fld id="{25830DB6-F5D6-F547-A0E2-69834BAE8C5E}" type="slidenum">
              <a:rPr lang="en-US" smtClean="0"/>
              <a:t>3</a:t>
            </a:fld>
            <a:endParaRPr lang="en-US"/>
          </a:p>
        </p:txBody>
      </p:sp>
    </p:spTree>
    <p:extLst>
      <p:ext uri="{BB962C8B-B14F-4D97-AF65-F5344CB8AC3E}">
        <p14:creationId xmlns:p14="http://schemas.microsoft.com/office/powerpoint/2010/main" val="369262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310771"/>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739347" y="8733624"/>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4888" y="6674033"/>
            <a:ext cx="5449350" cy="3446714"/>
          </a:xfrm>
          <a:custGeom>
            <a:avLst/>
            <a:gdLst/>
            <a:ahLst/>
            <a:cxnLst/>
            <a:rect l="l" t="t" r="r" b="b"/>
            <a:pathLst>
              <a:path w="5449350" h="3446714">
                <a:moveTo>
                  <a:pt x="0" y="0"/>
                </a:moveTo>
                <a:lnTo>
                  <a:pt x="5449351" y="0"/>
                </a:lnTo>
                <a:lnTo>
                  <a:pt x="5449351" y="3446714"/>
                </a:lnTo>
                <a:lnTo>
                  <a:pt x="0" y="34467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852870" y="33807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5120292" y="2431865"/>
            <a:ext cx="8047416" cy="4097280"/>
          </a:xfrm>
          <a:prstGeom prst="rect">
            <a:avLst/>
          </a:prstGeom>
        </p:spPr>
        <p:txBody>
          <a:bodyPr lIns="0" tIns="0" rIns="0" bIns="0" rtlCol="0" anchor="t">
            <a:spAutoFit/>
          </a:bodyPr>
          <a:lstStyle/>
          <a:p>
            <a:pPr algn="ctr">
              <a:lnSpc>
                <a:spcPts val="10940"/>
              </a:lnSpc>
            </a:pPr>
            <a:r>
              <a:rPr lang="en-US" sz="7814">
                <a:solidFill>
                  <a:srgbClr val="FFFFFF"/>
                </a:solidFill>
                <a:latin typeface="Montserrat Ultra-Bold"/>
              </a:rPr>
              <a:t>Credit Card Fraud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794812"/>
          </a:xfrm>
          <a:prstGeom prst="rect">
            <a:avLst/>
          </a:prstGeom>
          <a:gradFill rotWithShape="1">
            <a:gsLst>
              <a:gs pos="0">
                <a:srgbClr val="0097B2">
                  <a:alpha val="100000"/>
                </a:srgbClr>
              </a:gs>
              <a:gs pos="100000">
                <a:srgbClr val="7ED957">
                  <a:alpha val="100000"/>
                </a:srgbClr>
              </a:gs>
            </a:gsLst>
            <a:lin ang="0"/>
          </a:gradFill>
        </p:spPr>
      </p:sp>
      <p:sp>
        <p:nvSpPr>
          <p:cNvPr id="3" name="TextBox 3"/>
          <p:cNvSpPr txBox="1"/>
          <p:nvPr/>
        </p:nvSpPr>
        <p:spPr>
          <a:xfrm>
            <a:off x="4591050" y="1444828"/>
            <a:ext cx="9105899" cy="741846"/>
          </a:xfrm>
          <a:prstGeom prst="rect">
            <a:avLst/>
          </a:prstGeom>
        </p:spPr>
        <p:txBody>
          <a:bodyPr lIns="0" tIns="0" rIns="0" bIns="0" rtlCol="0" anchor="t">
            <a:spAutoFit/>
          </a:bodyPr>
          <a:lstStyle/>
          <a:p>
            <a:pPr>
              <a:lnSpc>
                <a:spcPts val="5338"/>
              </a:lnSpc>
            </a:pPr>
            <a:r>
              <a:rPr lang="en-US" sz="6066">
                <a:solidFill>
                  <a:srgbClr val="FFFFFF"/>
                </a:solidFill>
                <a:latin typeface="Montserrat Ultra-Bold"/>
              </a:rPr>
              <a:t>Future Improvements</a:t>
            </a:r>
          </a:p>
        </p:txBody>
      </p:sp>
      <p:sp>
        <p:nvSpPr>
          <p:cNvPr id="4" name="Freeform 4"/>
          <p:cNvSpPr/>
          <p:nvPr/>
        </p:nvSpPr>
        <p:spPr>
          <a:xfrm>
            <a:off x="14986693" y="-325915"/>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54506" y="6095249"/>
            <a:ext cx="1519953" cy="1769960"/>
          </a:xfrm>
          <a:custGeom>
            <a:avLst/>
            <a:gdLst/>
            <a:ahLst/>
            <a:cxnLst/>
            <a:rect l="l" t="t" r="r" b="b"/>
            <a:pathLst>
              <a:path w="1519953" h="1769960">
                <a:moveTo>
                  <a:pt x="0" y="0"/>
                </a:moveTo>
                <a:lnTo>
                  <a:pt x="1519954" y="0"/>
                </a:lnTo>
                <a:lnTo>
                  <a:pt x="1519954" y="1769960"/>
                </a:lnTo>
                <a:lnTo>
                  <a:pt x="0" y="1769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76315" y="4768413"/>
            <a:ext cx="9860781" cy="3304850"/>
          </a:xfrm>
          <a:prstGeom prst="rect">
            <a:avLst/>
          </a:prstGeom>
        </p:spPr>
        <p:txBody>
          <a:bodyPr lIns="0" tIns="0" rIns="0" bIns="0" rtlCol="0" anchor="t">
            <a:spAutoFit/>
          </a:bodyPr>
          <a:lstStyle/>
          <a:p>
            <a:pPr marL="812384" lvl="1" indent="-406192" algn="just">
              <a:lnSpc>
                <a:spcPts val="5267"/>
              </a:lnSpc>
              <a:buFont typeface="Arial"/>
              <a:buChar char="•"/>
            </a:pPr>
            <a:r>
              <a:rPr lang="en-US" sz="3762">
                <a:solidFill>
                  <a:srgbClr val="000000"/>
                </a:solidFill>
                <a:latin typeface="Canva Sans"/>
              </a:rPr>
              <a:t>Utilize Feature learning</a:t>
            </a:r>
          </a:p>
          <a:p>
            <a:pPr algn="just">
              <a:lnSpc>
                <a:spcPts val="5267"/>
              </a:lnSpc>
            </a:pPr>
            <a:endParaRPr lang="en-US" sz="3762">
              <a:solidFill>
                <a:srgbClr val="000000"/>
              </a:solidFill>
              <a:latin typeface="Canva Sans"/>
            </a:endParaRPr>
          </a:p>
          <a:p>
            <a:pPr marL="812384" lvl="1" indent="-406192" algn="just">
              <a:lnSpc>
                <a:spcPts val="5267"/>
              </a:lnSpc>
              <a:buFont typeface="Arial"/>
              <a:buChar char="•"/>
            </a:pPr>
            <a:r>
              <a:rPr lang="en-US" sz="3762">
                <a:solidFill>
                  <a:srgbClr val="000000"/>
                </a:solidFill>
                <a:latin typeface="Canva Sans"/>
              </a:rPr>
              <a:t>Hyper Parameter Tuning</a:t>
            </a:r>
          </a:p>
          <a:p>
            <a:pPr algn="just">
              <a:lnSpc>
                <a:spcPts val="5267"/>
              </a:lnSpc>
            </a:pPr>
            <a:endParaRPr lang="en-US" sz="3762">
              <a:solidFill>
                <a:srgbClr val="000000"/>
              </a:solidFill>
              <a:latin typeface="Canva Sans"/>
            </a:endParaRPr>
          </a:p>
          <a:p>
            <a:pPr algn="just">
              <a:lnSpc>
                <a:spcPts val="5267"/>
              </a:lnSpc>
            </a:pPr>
            <a:endParaRPr lang="en-US" sz="3762">
              <a:solidFill>
                <a:srgbClr val="00000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29201" y="591621"/>
            <a:ext cx="6429598" cy="1566544"/>
          </a:xfrm>
          <a:prstGeom prst="rect">
            <a:avLst/>
          </a:prstGeom>
        </p:spPr>
        <p:txBody>
          <a:bodyPr lIns="0" tIns="0" rIns="0" bIns="0" rtlCol="0" anchor="t">
            <a:spAutoFit/>
          </a:bodyPr>
          <a:lstStyle/>
          <a:p>
            <a:pPr algn="ctr">
              <a:lnSpc>
                <a:spcPts val="12880"/>
              </a:lnSpc>
            </a:pPr>
            <a:r>
              <a:rPr lang="en-US" sz="9200">
                <a:solidFill>
                  <a:srgbClr val="00BF63"/>
                </a:solidFill>
                <a:latin typeface="Canva Sans Bold"/>
              </a:rPr>
              <a:t>References</a:t>
            </a:r>
          </a:p>
        </p:txBody>
      </p:sp>
      <p:sp>
        <p:nvSpPr>
          <p:cNvPr id="3" name="TextBox 3"/>
          <p:cNvSpPr txBox="1"/>
          <p:nvPr/>
        </p:nvSpPr>
        <p:spPr>
          <a:xfrm>
            <a:off x="1201862" y="3008863"/>
            <a:ext cx="17086138" cy="358076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https://www.sofi.com/learn/content/how-credit-card-frauds-are-caught/</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https://medium.com/analytics-vidhya/credit-card-fraud-detection-c66d1399c0b7</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https://www.kaggle.com/datasets/mlg-ulb/creditcardfraud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49757" y="675727"/>
            <a:ext cx="8894243" cy="9258300"/>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7322038" y="7912590"/>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71390" y="675727"/>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4467561"/>
            <a:ext cx="7053315" cy="1144818"/>
          </a:xfrm>
          <a:prstGeom prst="rect">
            <a:avLst/>
          </a:prstGeom>
        </p:spPr>
        <p:txBody>
          <a:bodyPr lIns="0" tIns="0" rIns="0" bIns="0" rtlCol="0" anchor="t">
            <a:spAutoFit/>
          </a:bodyPr>
          <a:lstStyle/>
          <a:p>
            <a:pPr algn="ctr">
              <a:lnSpc>
                <a:spcPts val="4370"/>
              </a:lnSpc>
            </a:pPr>
            <a:r>
              <a:rPr lang="en-US" sz="4966">
                <a:solidFill>
                  <a:srgbClr val="FFFFFF"/>
                </a:solidFill>
                <a:latin typeface="Montserrat Ultra-Bold"/>
              </a:rPr>
              <a:t>The Problem + Why it is Important</a:t>
            </a:r>
          </a:p>
        </p:txBody>
      </p:sp>
      <p:sp>
        <p:nvSpPr>
          <p:cNvPr id="6" name="TextBox 6"/>
          <p:cNvSpPr txBox="1"/>
          <p:nvPr/>
        </p:nvSpPr>
        <p:spPr>
          <a:xfrm>
            <a:off x="10546131" y="1494032"/>
            <a:ext cx="7096439" cy="718121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Aim to identify fraudulent transactions from various sensitive components and $ amount</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Credit Card Fraud costs have surged to  ~$34 billion as recent as 2022</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Machine Learning can provide   assistance in detecting patterns of fraud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028700"/>
            <a:ext cx="7892601" cy="3302579"/>
          </a:xfrm>
          <a:prstGeom prst="rect">
            <a:avLst/>
          </a:prstGeom>
          <a:gradFill rotWithShape="1">
            <a:gsLst>
              <a:gs pos="0">
                <a:srgbClr val="0097B2">
                  <a:alpha val="100000"/>
                </a:srgbClr>
              </a:gs>
              <a:gs pos="100000">
                <a:srgbClr val="7ED957">
                  <a:alpha val="100000"/>
                </a:srgbClr>
              </a:gs>
            </a:gsLst>
            <a:lin ang="0"/>
          </a:gradFill>
        </p:spPr>
      </p:sp>
      <p:sp>
        <p:nvSpPr>
          <p:cNvPr id="3" name="TextBox 3"/>
          <p:cNvSpPr txBox="1"/>
          <p:nvPr/>
        </p:nvSpPr>
        <p:spPr>
          <a:xfrm>
            <a:off x="305244" y="1907414"/>
            <a:ext cx="7282113" cy="1777264"/>
          </a:xfrm>
          <a:prstGeom prst="rect">
            <a:avLst/>
          </a:prstGeom>
        </p:spPr>
        <p:txBody>
          <a:bodyPr lIns="0" tIns="0" rIns="0" bIns="0" rtlCol="0" anchor="t">
            <a:spAutoFit/>
          </a:bodyPr>
          <a:lstStyle/>
          <a:p>
            <a:pPr algn="ctr">
              <a:lnSpc>
                <a:spcPts val="6721"/>
              </a:lnSpc>
            </a:pPr>
            <a:r>
              <a:rPr lang="en-US" sz="7638">
                <a:solidFill>
                  <a:srgbClr val="FFFFFF"/>
                </a:solidFill>
                <a:latin typeface="Montserrat Ultra-Bold"/>
              </a:rPr>
              <a:t>Current Solutions</a:t>
            </a:r>
          </a:p>
        </p:txBody>
      </p:sp>
      <p:sp>
        <p:nvSpPr>
          <p:cNvPr id="4" name="TextBox 4"/>
          <p:cNvSpPr txBox="1"/>
          <p:nvPr/>
        </p:nvSpPr>
        <p:spPr>
          <a:xfrm>
            <a:off x="1028700" y="4827431"/>
            <a:ext cx="6863901" cy="3938905"/>
          </a:xfrm>
          <a:prstGeom prst="rect">
            <a:avLst/>
          </a:prstGeom>
        </p:spPr>
        <p:txBody>
          <a:bodyPr lIns="0" tIns="0" rIns="0" bIns="0" rtlCol="0" anchor="t">
            <a:spAutoFit/>
          </a:bodyPr>
          <a:lstStyle/>
          <a:p>
            <a:pPr algn="just">
              <a:lnSpc>
                <a:spcPts val="3920"/>
              </a:lnSpc>
            </a:pPr>
            <a:r>
              <a:rPr lang="en-US" sz="2800">
                <a:solidFill>
                  <a:srgbClr val="000000"/>
                </a:solidFill>
                <a:latin typeface="Montserrat"/>
              </a:rPr>
              <a:t>Generally, banks and credit card companies cross reference transaction records as well as looking at transactional data. </a:t>
            </a:r>
          </a:p>
          <a:p>
            <a:pPr algn="just">
              <a:lnSpc>
                <a:spcPts val="3920"/>
              </a:lnSpc>
            </a:pPr>
            <a:endParaRPr lang="en-US" sz="2800">
              <a:solidFill>
                <a:srgbClr val="000000"/>
              </a:solidFill>
              <a:latin typeface="Montserrat"/>
            </a:endParaRPr>
          </a:p>
          <a:p>
            <a:pPr algn="just">
              <a:lnSpc>
                <a:spcPts val="3920"/>
              </a:lnSpc>
            </a:pPr>
            <a:r>
              <a:rPr lang="en-US" sz="2800">
                <a:solidFill>
                  <a:srgbClr val="000000"/>
                </a:solidFill>
                <a:latin typeface="Montserrat"/>
              </a:rPr>
              <a:t>Look at components like amount, IP address, and similar features in this analysis</a:t>
            </a:r>
          </a:p>
        </p:txBody>
      </p:sp>
      <p:sp>
        <p:nvSpPr>
          <p:cNvPr id="5" name="Freeform 5"/>
          <p:cNvSpPr/>
          <p:nvPr/>
        </p:nvSpPr>
        <p:spPr>
          <a:xfrm>
            <a:off x="16139310" y="8502580"/>
            <a:ext cx="1844432" cy="2147810"/>
          </a:xfrm>
          <a:custGeom>
            <a:avLst/>
            <a:gdLst/>
            <a:ahLst/>
            <a:cxnLst/>
            <a:rect l="l" t="t" r="r" b="b"/>
            <a:pathLst>
              <a:path w="1844432" h="2147810">
                <a:moveTo>
                  <a:pt x="0" y="0"/>
                </a:moveTo>
                <a:lnTo>
                  <a:pt x="1844432" y="0"/>
                </a:lnTo>
                <a:lnTo>
                  <a:pt x="1844432" y="2147809"/>
                </a:lnTo>
                <a:lnTo>
                  <a:pt x="0" y="2147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514916" y="1159067"/>
            <a:ext cx="7734134" cy="1144271"/>
          </a:xfrm>
          <a:prstGeom prst="rect">
            <a:avLst/>
          </a:prstGeom>
        </p:spPr>
        <p:txBody>
          <a:bodyPr lIns="0" tIns="0" rIns="0" bIns="0" rtlCol="0" anchor="t">
            <a:spAutoFit/>
          </a:bodyPr>
          <a:lstStyle/>
          <a:p>
            <a:pPr algn="ctr">
              <a:lnSpc>
                <a:spcPts val="9379"/>
              </a:lnSpc>
            </a:pPr>
            <a:r>
              <a:rPr lang="en-US" sz="6699">
                <a:solidFill>
                  <a:srgbClr val="0CC0DF"/>
                </a:solidFill>
                <a:latin typeface="Canva Sans Bold"/>
              </a:rPr>
              <a:t>Common Models</a:t>
            </a:r>
          </a:p>
        </p:txBody>
      </p:sp>
      <p:sp>
        <p:nvSpPr>
          <p:cNvPr id="7" name="TextBox 7"/>
          <p:cNvSpPr txBox="1"/>
          <p:nvPr/>
        </p:nvSpPr>
        <p:spPr>
          <a:xfrm>
            <a:off x="9514916" y="2785270"/>
            <a:ext cx="7734134" cy="598106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Logistic Regression:  computationally efficient</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Decision Tree: Captures Feature interactions</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Random Forest: Handles non-linearity</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a:rPr>
              <a:t>XGboost: High Accuracy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43520"/>
            <a:ext cx="7288900" cy="3616503"/>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14024527" y="0"/>
            <a:ext cx="4263473" cy="4277732"/>
          </a:xfrm>
          <a:custGeom>
            <a:avLst/>
            <a:gdLst/>
            <a:ahLst/>
            <a:cxnLst/>
            <a:rect l="l" t="t" r="r" b="b"/>
            <a:pathLst>
              <a:path w="4263473" h="4277732">
                <a:moveTo>
                  <a:pt x="0" y="0"/>
                </a:moveTo>
                <a:lnTo>
                  <a:pt x="4263473" y="0"/>
                </a:lnTo>
                <a:lnTo>
                  <a:pt x="4263473" y="4277732"/>
                </a:lnTo>
                <a:lnTo>
                  <a:pt x="0" y="4277732"/>
                </a:lnTo>
                <a:lnTo>
                  <a:pt x="0" y="0"/>
                </a:lnTo>
                <a:close/>
              </a:path>
            </a:pathLst>
          </a:custGeom>
          <a:blipFill>
            <a:blip r:embed="rId2"/>
            <a:stretch>
              <a:fillRect/>
            </a:stretch>
          </a:blipFill>
        </p:spPr>
      </p:sp>
      <p:sp>
        <p:nvSpPr>
          <p:cNvPr id="4" name="Freeform 4"/>
          <p:cNvSpPr/>
          <p:nvPr/>
        </p:nvSpPr>
        <p:spPr>
          <a:xfrm>
            <a:off x="11437276" y="265736"/>
            <a:ext cx="2587251" cy="2631102"/>
          </a:xfrm>
          <a:custGeom>
            <a:avLst/>
            <a:gdLst/>
            <a:ahLst/>
            <a:cxnLst/>
            <a:rect l="l" t="t" r="r" b="b"/>
            <a:pathLst>
              <a:path w="2587251" h="2631102">
                <a:moveTo>
                  <a:pt x="0" y="0"/>
                </a:moveTo>
                <a:lnTo>
                  <a:pt x="2587251" y="0"/>
                </a:lnTo>
                <a:lnTo>
                  <a:pt x="2587251" y="2631102"/>
                </a:lnTo>
                <a:lnTo>
                  <a:pt x="0" y="2631102"/>
                </a:lnTo>
                <a:lnTo>
                  <a:pt x="0" y="0"/>
                </a:lnTo>
                <a:close/>
              </a:path>
            </a:pathLst>
          </a:custGeom>
          <a:blipFill>
            <a:blip r:embed="rId3"/>
            <a:stretch>
              <a:fillRect/>
            </a:stretch>
          </a:blipFill>
        </p:spPr>
      </p:sp>
      <p:sp>
        <p:nvSpPr>
          <p:cNvPr id="5" name="TextBox 5"/>
          <p:cNvSpPr txBox="1"/>
          <p:nvPr/>
        </p:nvSpPr>
        <p:spPr>
          <a:xfrm>
            <a:off x="1307388" y="1414262"/>
            <a:ext cx="4674123" cy="929539"/>
          </a:xfrm>
          <a:prstGeom prst="rect">
            <a:avLst/>
          </a:prstGeom>
        </p:spPr>
        <p:txBody>
          <a:bodyPr lIns="0" tIns="0" rIns="0" bIns="0" rtlCol="0" anchor="t">
            <a:spAutoFit/>
          </a:bodyPr>
          <a:lstStyle/>
          <a:p>
            <a:pPr algn="ctr">
              <a:lnSpc>
                <a:spcPts val="6721"/>
              </a:lnSpc>
            </a:pPr>
            <a:r>
              <a:rPr lang="en-US" sz="7638">
                <a:solidFill>
                  <a:srgbClr val="FFFFFF"/>
                </a:solidFill>
                <a:latin typeface="Montserrat Ultra-Bold"/>
              </a:rPr>
              <a:t>Data </a:t>
            </a:r>
          </a:p>
        </p:txBody>
      </p:sp>
      <p:sp>
        <p:nvSpPr>
          <p:cNvPr id="6" name="TextBox 6"/>
          <p:cNvSpPr txBox="1"/>
          <p:nvPr/>
        </p:nvSpPr>
        <p:spPr>
          <a:xfrm>
            <a:off x="629060" y="4770388"/>
            <a:ext cx="16897056" cy="5640193"/>
          </a:xfrm>
          <a:prstGeom prst="rect">
            <a:avLst/>
          </a:prstGeom>
        </p:spPr>
        <p:txBody>
          <a:bodyPr lIns="0" tIns="0" rIns="0" bIns="0" rtlCol="0" anchor="t">
            <a:spAutoFit/>
          </a:bodyPr>
          <a:lstStyle/>
          <a:p>
            <a:pPr algn="just">
              <a:lnSpc>
                <a:spcPts val="4123"/>
              </a:lnSpc>
            </a:pPr>
            <a:r>
              <a:rPr lang="en-US" sz="2945">
                <a:solidFill>
                  <a:srgbClr val="000000"/>
                </a:solidFill>
                <a:latin typeface="Montserrat Bold"/>
              </a:rPr>
              <a:t>Kaggle - Credit Card Fraud Dataset</a:t>
            </a:r>
          </a:p>
          <a:p>
            <a:pPr algn="just">
              <a:lnSpc>
                <a:spcPts val="4123"/>
              </a:lnSpc>
            </a:pPr>
            <a:endParaRPr lang="en-US" sz="2945">
              <a:solidFill>
                <a:srgbClr val="000000"/>
              </a:solidFill>
              <a:latin typeface="Montserrat Bold"/>
            </a:endParaRPr>
          </a:p>
          <a:p>
            <a:pPr marL="635860" lvl="1" indent="-317930" algn="just">
              <a:lnSpc>
                <a:spcPts val="4123"/>
              </a:lnSpc>
              <a:buFont typeface="Arial"/>
              <a:buChar char="•"/>
            </a:pPr>
            <a:r>
              <a:rPr lang="en-US" sz="2945">
                <a:solidFill>
                  <a:srgbClr val="000000"/>
                </a:solidFill>
                <a:latin typeface="Montserrat"/>
              </a:rPr>
              <a:t>Transactions from European Customers in 2013</a:t>
            </a:r>
          </a:p>
          <a:p>
            <a:pPr marL="635860" lvl="1" indent="-317930" algn="just">
              <a:lnSpc>
                <a:spcPts val="4123"/>
              </a:lnSpc>
              <a:buFont typeface="Arial"/>
              <a:buChar char="•"/>
            </a:pPr>
            <a:r>
              <a:rPr lang="en-US" sz="2945">
                <a:solidFill>
                  <a:srgbClr val="000000"/>
                </a:solidFill>
                <a:latin typeface="Montserrat"/>
              </a:rPr>
              <a:t>~ 285,000 observations</a:t>
            </a:r>
          </a:p>
          <a:p>
            <a:pPr marL="635860" lvl="1" indent="-317930" algn="just">
              <a:lnSpc>
                <a:spcPts val="4123"/>
              </a:lnSpc>
              <a:buFont typeface="Arial"/>
              <a:buChar char="•"/>
            </a:pPr>
            <a:r>
              <a:rPr lang="en-US" sz="2945">
                <a:solidFill>
                  <a:srgbClr val="000000"/>
                </a:solidFill>
                <a:latin typeface="Montserrat"/>
              </a:rPr>
              <a:t>31 features </a:t>
            </a:r>
          </a:p>
          <a:p>
            <a:pPr marL="1271720" lvl="2" indent="-423907" algn="just">
              <a:lnSpc>
                <a:spcPts val="4123"/>
              </a:lnSpc>
              <a:buFont typeface="Arial"/>
              <a:buChar char="⚬"/>
            </a:pPr>
            <a:r>
              <a:rPr lang="en-US" sz="2945">
                <a:solidFill>
                  <a:srgbClr val="000000"/>
                </a:solidFill>
                <a:latin typeface="Montserrat"/>
              </a:rPr>
              <a:t>V1 - V28 : Principal Components ( redacted for privacy)</a:t>
            </a:r>
          </a:p>
          <a:p>
            <a:pPr marL="1271720" lvl="2" indent="-423907" algn="just">
              <a:lnSpc>
                <a:spcPts val="4123"/>
              </a:lnSpc>
              <a:buFont typeface="Arial"/>
              <a:buChar char="⚬"/>
            </a:pPr>
            <a:r>
              <a:rPr lang="en-US" sz="2945">
                <a:solidFill>
                  <a:srgbClr val="000000"/>
                </a:solidFill>
                <a:latin typeface="Montserrat"/>
              </a:rPr>
              <a:t>Class :  Not Fraud (0) and Fraud (1)</a:t>
            </a:r>
          </a:p>
          <a:p>
            <a:pPr marL="1271720" lvl="2" indent="-423907" algn="just">
              <a:lnSpc>
                <a:spcPts val="4123"/>
              </a:lnSpc>
              <a:buFont typeface="Arial"/>
              <a:buChar char="⚬"/>
            </a:pPr>
            <a:r>
              <a:rPr lang="en-US" sz="2945">
                <a:solidFill>
                  <a:srgbClr val="000000"/>
                </a:solidFill>
                <a:latin typeface="Montserrat"/>
              </a:rPr>
              <a:t>Time: # of secs between transaction and 1st transaction in dataset</a:t>
            </a:r>
          </a:p>
          <a:p>
            <a:pPr marL="1271720" lvl="2" indent="-423907" algn="just">
              <a:lnSpc>
                <a:spcPts val="4123"/>
              </a:lnSpc>
              <a:buFont typeface="Arial"/>
              <a:buChar char="⚬"/>
            </a:pPr>
            <a:r>
              <a:rPr lang="en-US" sz="2945">
                <a:solidFill>
                  <a:srgbClr val="000000"/>
                </a:solidFill>
                <a:latin typeface="Montserrat"/>
              </a:rPr>
              <a:t>Amount: Transaction amount (in Euros) </a:t>
            </a:r>
          </a:p>
          <a:p>
            <a:pPr algn="just">
              <a:lnSpc>
                <a:spcPts val="4123"/>
              </a:lnSpc>
            </a:pPr>
            <a:endParaRPr lang="en-US" sz="2945">
              <a:solidFill>
                <a:srgbClr val="000000"/>
              </a:solidFill>
              <a:latin typeface="Montserrat"/>
            </a:endParaRPr>
          </a:p>
          <a:p>
            <a:pPr algn="just">
              <a:lnSpc>
                <a:spcPts val="4123"/>
              </a:lnSpc>
            </a:pPr>
            <a:endParaRPr lang="en-US" sz="2945">
              <a:solidFill>
                <a:srgbClr val="000000"/>
              </a:solidFill>
              <a:latin typeface="Montserrat"/>
            </a:endParaRPr>
          </a:p>
        </p:txBody>
      </p:sp>
      <p:sp>
        <p:nvSpPr>
          <p:cNvPr id="7" name="Freeform 7"/>
          <p:cNvSpPr/>
          <p:nvPr/>
        </p:nvSpPr>
        <p:spPr>
          <a:xfrm>
            <a:off x="15431762" y="7595279"/>
            <a:ext cx="2856238" cy="3326042"/>
          </a:xfrm>
          <a:custGeom>
            <a:avLst/>
            <a:gdLst/>
            <a:ahLst/>
            <a:cxnLst/>
            <a:rect l="l" t="t" r="r" b="b"/>
            <a:pathLst>
              <a:path w="2856238" h="3326042">
                <a:moveTo>
                  <a:pt x="0" y="0"/>
                </a:moveTo>
                <a:lnTo>
                  <a:pt x="2856238" y="0"/>
                </a:lnTo>
                <a:lnTo>
                  <a:pt x="2856238" y="3326042"/>
                </a:lnTo>
                <a:lnTo>
                  <a:pt x="0" y="33260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729055" cy="2648067"/>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366275" y="3748509"/>
            <a:ext cx="6143416" cy="5509791"/>
          </a:xfrm>
          <a:custGeom>
            <a:avLst/>
            <a:gdLst/>
            <a:ahLst/>
            <a:cxnLst/>
            <a:rect l="l" t="t" r="r" b="b"/>
            <a:pathLst>
              <a:path w="6143416" h="5509791">
                <a:moveTo>
                  <a:pt x="0" y="0"/>
                </a:moveTo>
                <a:lnTo>
                  <a:pt x="6143417" y="0"/>
                </a:lnTo>
                <a:lnTo>
                  <a:pt x="6143417" y="5509791"/>
                </a:lnTo>
                <a:lnTo>
                  <a:pt x="0" y="5509791"/>
                </a:lnTo>
                <a:lnTo>
                  <a:pt x="0" y="0"/>
                </a:lnTo>
                <a:close/>
              </a:path>
            </a:pathLst>
          </a:custGeom>
          <a:blipFill>
            <a:blip r:embed="rId2"/>
            <a:stretch>
              <a:fillRect/>
            </a:stretch>
          </a:blipFill>
        </p:spPr>
      </p:sp>
      <p:sp>
        <p:nvSpPr>
          <p:cNvPr id="4" name="Freeform 4"/>
          <p:cNvSpPr/>
          <p:nvPr/>
        </p:nvSpPr>
        <p:spPr>
          <a:xfrm>
            <a:off x="6509692" y="3748509"/>
            <a:ext cx="5343130" cy="5344530"/>
          </a:xfrm>
          <a:custGeom>
            <a:avLst/>
            <a:gdLst/>
            <a:ahLst/>
            <a:cxnLst/>
            <a:rect l="l" t="t" r="r" b="b"/>
            <a:pathLst>
              <a:path w="5343130" h="5344530">
                <a:moveTo>
                  <a:pt x="0" y="0"/>
                </a:moveTo>
                <a:lnTo>
                  <a:pt x="5343130" y="0"/>
                </a:lnTo>
                <a:lnTo>
                  <a:pt x="5343130" y="5344531"/>
                </a:lnTo>
                <a:lnTo>
                  <a:pt x="0" y="5344531"/>
                </a:lnTo>
                <a:lnTo>
                  <a:pt x="0" y="0"/>
                </a:lnTo>
                <a:close/>
              </a:path>
            </a:pathLst>
          </a:custGeom>
          <a:blipFill>
            <a:blip r:embed="rId3"/>
            <a:stretch>
              <a:fillRect l="-1696" r="-1696"/>
            </a:stretch>
          </a:blipFill>
        </p:spPr>
      </p:sp>
      <p:sp>
        <p:nvSpPr>
          <p:cNvPr id="5" name="Freeform 5"/>
          <p:cNvSpPr/>
          <p:nvPr/>
        </p:nvSpPr>
        <p:spPr>
          <a:xfrm>
            <a:off x="12121683" y="3758612"/>
            <a:ext cx="6166317" cy="5499688"/>
          </a:xfrm>
          <a:custGeom>
            <a:avLst/>
            <a:gdLst/>
            <a:ahLst/>
            <a:cxnLst/>
            <a:rect l="l" t="t" r="r" b="b"/>
            <a:pathLst>
              <a:path w="6166317" h="5499688">
                <a:moveTo>
                  <a:pt x="0" y="0"/>
                </a:moveTo>
                <a:lnTo>
                  <a:pt x="6166317" y="0"/>
                </a:lnTo>
                <a:lnTo>
                  <a:pt x="6166317" y="5499688"/>
                </a:lnTo>
                <a:lnTo>
                  <a:pt x="0" y="5499688"/>
                </a:lnTo>
                <a:lnTo>
                  <a:pt x="0" y="0"/>
                </a:lnTo>
                <a:close/>
              </a:path>
            </a:pathLst>
          </a:custGeom>
          <a:blipFill>
            <a:blip r:embed="rId4"/>
            <a:stretch>
              <a:fillRect/>
            </a:stretch>
          </a:blipFill>
        </p:spPr>
      </p:sp>
      <p:sp>
        <p:nvSpPr>
          <p:cNvPr id="6" name="TextBox 6"/>
          <p:cNvSpPr txBox="1"/>
          <p:nvPr/>
        </p:nvSpPr>
        <p:spPr>
          <a:xfrm>
            <a:off x="6509692" y="731665"/>
            <a:ext cx="5709672" cy="592368"/>
          </a:xfrm>
          <a:prstGeom prst="rect">
            <a:avLst/>
          </a:prstGeom>
        </p:spPr>
        <p:txBody>
          <a:bodyPr lIns="0" tIns="0" rIns="0" bIns="0" rtlCol="0" anchor="t">
            <a:spAutoFit/>
          </a:bodyPr>
          <a:lstStyle/>
          <a:p>
            <a:pPr>
              <a:lnSpc>
                <a:spcPts val="4370"/>
              </a:lnSpc>
            </a:pPr>
            <a:r>
              <a:rPr lang="en-US" sz="4966">
                <a:solidFill>
                  <a:srgbClr val="FFFFFF"/>
                </a:solidFill>
                <a:latin typeface="Montserrat Ultra-Bold"/>
              </a:rPr>
              <a:t>Data Exploration</a:t>
            </a:r>
          </a:p>
        </p:txBody>
      </p:sp>
      <p:sp>
        <p:nvSpPr>
          <p:cNvPr id="7" name="TextBox 7"/>
          <p:cNvSpPr txBox="1"/>
          <p:nvPr/>
        </p:nvSpPr>
        <p:spPr>
          <a:xfrm>
            <a:off x="3721300" y="1493359"/>
            <a:ext cx="11286455" cy="580389"/>
          </a:xfrm>
          <a:prstGeom prst="rect">
            <a:avLst/>
          </a:prstGeom>
        </p:spPr>
        <p:txBody>
          <a:bodyPr lIns="0" tIns="0" rIns="0" bIns="0" rtlCol="0" anchor="t">
            <a:spAutoFit/>
          </a:bodyPr>
          <a:lstStyle/>
          <a:p>
            <a:pPr>
              <a:lnSpc>
                <a:spcPts val="4760"/>
              </a:lnSpc>
            </a:pPr>
            <a:r>
              <a:rPr lang="en-US" sz="3400">
                <a:solidFill>
                  <a:srgbClr val="FEFFFF"/>
                </a:solidFill>
                <a:latin typeface="Canva Sans"/>
              </a:rPr>
              <a:t>Data is highly imbalanced w/  fraudulent transactions.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729055" cy="2648067"/>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2010712" y="3233855"/>
            <a:ext cx="13638726" cy="2524373"/>
          </a:xfrm>
          <a:custGeom>
            <a:avLst/>
            <a:gdLst/>
            <a:ahLst/>
            <a:cxnLst/>
            <a:rect l="l" t="t" r="r" b="b"/>
            <a:pathLst>
              <a:path w="13638726" h="2524373">
                <a:moveTo>
                  <a:pt x="0" y="0"/>
                </a:moveTo>
                <a:lnTo>
                  <a:pt x="13638726" y="0"/>
                </a:lnTo>
                <a:lnTo>
                  <a:pt x="13638726" y="2524372"/>
                </a:lnTo>
                <a:lnTo>
                  <a:pt x="0" y="2524372"/>
                </a:lnTo>
                <a:lnTo>
                  <a:pt x="0" y="0"/>
                </a:lnTo>
                <a:close/>
              </a:path>
            </a:pathLst>
          </a:custGeom>
          <a:blipFill>
            <a:blip r:embed="rId2"/>
            <a:stretch>
              <a:fillRect l="-482" r="-482"/>
            </a:stretch>
          </a:blipFill>
        </p:spPr>
      </p:sp>
      <p:sp>
        <p:nvSpPr>
          <p:cNvPr id="4" name="Freeform 4"/>
          <p:cNvSpPr/>
          <p:nvPr/>
        </p:nvSpPr>
        <p:spPr>
          <a:xfrm>
            <a:off x="1028700" y="6344015"/>
            <a:ext cx="15960496" cy="2500478"/>
          </a:xfrm>
          <a:custGeom>
            <a:avLst/>
            <a:gdLst/>
            <a:ahLst/>
            <a:cxnLst/>
            <a:rect l="l" t="t" r="r" b="b"/>
            <a:pathLst>
              <a:path w="15960496" h="2500478">
                <a:moveTo>
                  <a:pt x="0" y="0"/>
                </a:moveTo>
                <a:lnTo>
                  <a:pt x="15960496" y="0"/>
                </a:lnTo>
                <a:lnTo>
                  <a:pt x="15960496" y="2500478"/>
                </a:lnTo>
                <a:lnTo>
                  <a:pt x="0" y="2500478"/>
                </a:lnTo>
                <a:lnTo>
                  <a:pt x="0" y="0"/>
                </a:lnTo>
                <a:close/>
              </a:path>
            </a:pathLst>
          </a:custGeom>
          <a:blipFill>
            <a:blip r:embed="rId3"/>
            <a:stretch>
              <a:fillRect/>
            </a:stretch>
          </a:blipFill>
        </p:spPr>
      </p:sp>
      <p:sp>
        <p:nvSpPr>
          <p:cNvPr id="5" name="TextBox 5"/>
          <p:cNvSpPr txBox="1"/>
          <p:nvPr/>
        </p:nvSpPr>
        <p:spPr>
          <a:xfrm>
            <a:off x="6509692" y="731665"/>
            <a:ext cx="5709672" cy="592368"/>
          </a:xfrm>
          <a:prstGeom prst="rect">
            <a:avLst/>
          </a:prstGeom>
        </p:spPr>
        <p:txBody>
          <a:bodyPr lIns="0" tIns="0" rIns="0" bIns="0" rtlCol="0" anchor="t">
            <a:spAutoFit/>
          </a:bodyPr>
          <a:lstStyle/>
          <a:p>
            <a:pPr>
              <a:lnSpc>
                <a:spcPts val="4370"/>
              </a:lnSpc>
            </a:pPr>
            <a:r>
              <a:rPr lang="en-US" sz="4966">
                <a:solidFill>
                  <a:srgbClr val="FFFFFF"/>
                </a:solidFill>
                <a:latin typeface="Montserrat Ultra-Bold"/>
              </a:rPr>
              <a:t>Data Exploration</a:t>
            </a:r>
          </a:p>
        </p:txBody>
      </p:sp>
      <p:sp>
        <p:nvSpPr>
          <p:cNvPr id="6" name="TextBox 6"/>
          <p:cNvSpPr txBox="1"/>
          <p:nvPr/>
        </p:nvSpPr>
        <p:spPr>
          <a:xfrm>
            <a:off x="2010712" y="1618067"/>
            <a:ext cx="13638726" cy="580390"/>
          </a:xfrm>
          <a:prstGeom prst="rect">
            <a:avLst/>
          </a:prstGeom>
        </p:spPr>
        <p:txBody>
          <a:bodyPr lIns="0" tIns="0" rIns="0" bIns="0" rtlCol="0" anchor="t">
            <a:spAutoFit/>
          </a:bodyPr>
          <a:lstStyle/>
          <a:p>
            <a:pPr algn="ctr">
              <a:lnSpc>
                <a:spcPts val="4759"/>
              </a:lnSpc>
            </a:pPr>
            <a:r>
              <a:rPr lang="en-US" sz="3399">
                <a:solidFill>
                  <a:srgbClr val="FEFEFE"/>
                </a:solidFill>
                <a:latin typeface="Canva Sans"/>
              </a:rPr>
              <a:t>V1-V28 have normal distributions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03107" y="0"/>
            <a:ext cx="7984893" cy="3011620"/>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382073" y="4396336"/>
            <a:ext cx="7730425" cy="5517864"/>
          </a:xfrm>
          <a:custGeom>
            <a:avLst/>
            <a:gdLst/>
            <a:ahLst/>
            <a:cxnLst/>
            <a:rect l="l" t="t" r="r" b="b"/>
            <a:pathLst>
              <a:path w="7730425" h="5517864">
                <a:moveTo>
                  <a:pt x="0" y="0"/>
                </a:moveTo>
                <a:lnTo>
                  <a:pt x="7730424" y="0"/>
                </a:lnTo>
                <a:lnTo>
                  <a:pt x="7730424" y="5517864"/>
                </a:lnTo>
                <a:lnTo>
                  <a:pt x="0" y="5517864"/>
                </a:lnTo>
                <a:lnTo>
                  <a:pt x="0" y="0"/>
                </a:lnTo>
                <a:close/>
              </a:path>
            </a:pathLst>
          </a:custGeom>
          <a:blipFill>
            <a:blip r:embed="rId2"/>
            <a:stretch>
              <a:fillRect r="-1844"/>
            </a:stretch>
          </a:blipFill>
        </p:spPr>
      </p:sp>
      <p:sp>
        <p:nvSpPr>
          <p:cNvPr id="4" name="Freeform 4"/>
          <p:cNvSpPr/>
          <p:nvPr/>
        </p:nvSpPr>
        <p:spPr>
          <a:xfrm>
            <a:off x="9809746" y="4396336"/>
            <a:ext cx="7340644" cy="5215721"/>
          </a:xfrm>
          <a:custGeom>
            <a:avLst/>
            <a:gdLst/>
            <a:ahLst/>
            <a:cxnLst/>
            <a:rect l="l" t="t" r="r" b="b"/>
            <a:pathLst>
              <a:path w="7340644" h="5215721">
                <a:moveTo>
                  <a:pt x="0" y="0"/>
                </a:moveTo>
                <a:lnTo>
                  <a:pt x="7340643" y="0"/>
                </a:lnTo>
                <a:lnTo>
                  <a:pt x="7340643" y="5215721"/>
                </a:lnTo>
                <a:lnTo>
                  <a:pt x="0" y="5215721"/>
                </a:lnTo>
                <a:lnTo>
                  <a:pt x="0" y="0"/>
                </a:lnTo>
                <a:close/>
              </a:path>
            </a:pathLst>
          </a:custGeom>
          <a:blipFill>
            <a:blip r:embed="rId3"/>
            <a:stretch>
              <a:fillRect/>
            </a:stretch>
          </a:blipFill>
        </p:spPr>
      </p:sp>
      <p:sp>
        <p:nvSpPr>
          <p:cNvPr id="5" name="TextBox 5"/>
          <p:cNvSpPr txBox="1"/>
          <p:nvPr/>
        </p:nvSpPr>
        <p:spPr>
          <a:xfrm>
            <a:off x="11440717" y="1291773"/>
            <a:ext cx="5709672" cy="589998"/>
          </a:xfrm>
          <a:prstGeom prst="rect">
            <a:avLst/>
          </a:prstGeom>
        </p:spPr>
        <p:txBody>
          <a:bodyPr lIns="0" tIns="0" rIns="0" bIns="0" rtlCol="0" anchor="t">
            <a:spAutoFit/>
          </a:bodyPr>
          <a:lstStyle/>
          <a:p>
            <a:pPr>
              <a:lnSpc>
                <a:spcPts val="4370"/>
              </a:lnSpc>
            </a:pPr>
            <a:r>
              <a:rPr lang="en-US" sz="4966">
                <a:solidFill>
                  <a:srgbClr val="FFFFFF"/>
                </a:solidFill>
                <a:latin typeface="Montserrat Ultra-Bold"/>
              </a:rPr>
              <a:t>Data Processing</a:t>
            </a:r>
          </a:p>
        </p:txBody>
      </p:sp>
      <p:sp>
        <p:nvSpPr>
          <p:cNvPr id="6" name="TextBox 6"/>
          <p:cNvSpPr txBox="1"/>
          <p:nvPr/>
        </p:nvSpPr>
        <p:spPr>
          <a:xfrm>
            <a:off x="13789873" y="3538001"/>
            <a:ext cx="101136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Time</a:t>
            </a:r>
          </a:p>
        </p:txBody>
      </p:sp>
      <p:sp>
        <p:nvSpPr>
          <p:cNvPr id="7" name="TextBox 7"/>
          <p:cNvSpPr txBox="1"/>
          <p:nvPr/>
        </p:nvSpPr>
        <p:spPr>
          <a:xfrm>
            <a:off x="3858480" y="3538001"/>
            <a:ext cx="166196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Amount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327425" y="-238738"/>
            <a:ext cx="10866286" cy="10987294"/>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7791927" y="5922841"/>
            <a:ext cx="9937283" cy="3149140"/>
          </a:xfrm>
          <a:custGeom>
            <a:avLst/>
            <a:gdLst/>
            <a:ahLst/>
            <a:cxnLst/>
            <a:rect l="l" t="t" r="r" b="b"/>
            <a:pathLst>
              <a:path w="9937283" h="3149140">
                <a:moveTo>
                  <a:pt x="0" y="0"/>
                </a:moveTo>
                <a:lnTo>
                  <a:pt x="9937283" y="0"/>
                </a:lnTo>
                <a:lnTo>
                  <a:pt x="9937283" y="3149140"/>
                </a:lnTo>
                <a:lnTo>
                  <a:pt x="0" y="3149140"/>
                </a:lnTo>
                <a:lnTo>
                  <a:pt x="0" y="0"/>
                </a:lnTo>
                <a:close/>
              </a:path>
            </a:pathLst>
          </a:custGeom>
          <a:blipFill>
            <a:blip r:embed="rId2"/>
            <a:stretch>
              <a:fillRect l="-9859"/>
            </a:stretch>
          </a:blipFill>
        </p:spPr>
      </p:sp>
      <p:sp>
        <p:nvSpPr>
          <p:cNvPr id="4" name="Freeform 4"/>
          <p:cNvSpPr/>
          <p:nvPr/>
        </p:nvSpPr>
        <p:spPr>
          <a:xfrm>
            <a:off x="8104817" y="9300581"/>
            <a:ext cx="9311502" cy="789962"/>
          </a:xfrm>
          <a:custGeom>
            <a:avLst/>
            <a:gdLst/>
            <a:ahLst/>
            <a:cxnLst/>
            <a:rect l="l" t="t" r="r" b="b"/>
            <a:pathLst>
              <a:path w="9311502" h="789962">
                <a:moveTo>
                  <a:pt x="0" y="0"/>
                </a:moveTo>
                <a:lnTo>
                  <a:pt x="9311502" y="0"/>
                </a:lnTo>
                <a:lnTo>
                  <a:pt x="9311502" y="789962"/>
                </a:lnTo>
                <a:lnTo>
                  <a:pt x="0" y="789962"/>
                </a:lnTo>
                <a:lnTo>
                  <a:pt x="0" y="0"/>
                </a:lnTo>
                <a:close/>
              </a:path>
            </a:pathLst>
          </a:custGeom>
          <a:blipFill>
            <a:blip r:embed="rId3"/>
            <a:stretch>
              <a:fillRect t="-880" b="-880"/>
            </a:stretch>
          </a:blipFill>
        </p:spPr>
      </p:sp>
      <p:sp>
        <p:nvSpPr>
          <p:cNvPr id="5" name="Freeform 5"/>
          <p:cNvSpPr/>
          <p:nvPr/>
        </p:nvSpPr>
        <p:spPr>
          <a:xfrm>
            <a:off x="7583457" y="5280349"/>
            <a:ext cx="10610254" cy="456173"/>
          </a:xfrm>
          <a:custGeom>
            <a:avLst/>
            <a:gdLst/>
            <a:ahLst/>
            <a:cxnLst/>
            <a:rect l="l" t="t" r="r" b="b"/>
            <a:pathLst>
              <a:path w="10610254" h="456173">
                <a:moveTo>
                  <a:pt x="0" y="0"/>
                </a:moveTo>
                <a:lnTo>
                  <a:pt x="10610254" y="0"/>
                </a:lnTo>
                <a:lnTo>
                  <a:pt x="10610254" y="456174"/>
                </a:lnTo>
                <a:lnTo>
                  <a:pt x="0" y="456174"/>
                </a:lnTo>
                <a:lnTo>
                  <a:pt x="0" y="0"/>
                </a:lnTo>
                <a:close/>
              </a:path>
            </a:pathLst>
          </a:custGeom>
          <a:blipFill>
            <a:blip r:embed="rId4"/>
            <a:stretch>
              <a:fillRect/>
            </a:stretch>
          </a:blipFill>
        </p:spPr>
      </p:sp>
      <p:sp>
        <p:nvSpPr>
          <p:cNvPr id="6" name="Freeform 6"/>
          <p:cNvSpPr/>
          <p:nvPr/>
        </p:nvSpPr>
        <p:spPr>
          <a:xfrm>
            <a:off x="9144000" y="682648"/>
            <a:ext cx="8585210" cy="3852114"/>
          </a:xfrm>
          <a:custGeom>
            <a:avLst/>
            <a:gdLst/>
            <a:ahLst/>
            <a:cxnLst/>
            <a:rect l="l" t="t" r="r" b="b"/>
            <a:pathLst>
              <a:path w="8585210" h="3852114">
                <a:moveTo>
                  <a:pt x="0" y="0"/>
                </a:moveTo>
                <a:lnTo>
                  <a:pt x="8585210" y="0"/>
                </a:lnTo>
                <a:lnTo>
                  <a:pt x="8585210" y="3852114"/>
                </a:lnTo>
                <a:lnTo>
                  <a:pt x="0" y="3852114"/>
                </a:lnTo>
                <a:lnTo>
                  <a:pt x="0" y="0"/>
                </a:lnTo>
                <a:close/>
              </a:path>
            </a:pathLst>
          </a:custGeom>
          <a:blipFill>
            <a:blip r:embed="rId5"/>
            <a:stretch>
              <a:fillRect t="-1917"/>
            </a:stretch>
          </a:blipFill>
        </p:spPr>
      </p:sp>
      <p:sp>
        <p:nvSpPr>
          <p:cNvPr id="7" name="TextBox 7"/>
          <p:cNvSpPr txBox="1"/>
          <p:nvPr/>
        </p:nvSpPr>
        <p:spPr>
          <a:xfrm>
            <a:off x="86926" y="658814"/>
            <a:ext cx="7129530" cy="1144818"/>
          </a:xfrm>
          <a:prstGeom prst="rect">
            <a:avLst/>
          </a:prstGeom>
        </p:spPr>
        <p:txBody>
          <a:bodyPr lIns="0" tIns="0" rIns="0" bIns="0" rtlCol="0" anchor="t">
            <a:spAutoFit/>
          </a:bodyPr>
          <a:lstStyle/>
          <a:p>
            <a:pPr algn="ctr">
              <a:lnSpc>
                <a:spcPts val="4370"/>
              </a:lnSpc>
            </a:pPr>
            <a:r>
              <a:rPr lang="en-US" sz="4966">
                <a:solidFill>
                  <a:srgbClr val="0CC0DF"/>
                </a:solidFill>
                <a:latin typeface="Montserrat Ultra-Bold"/>
              </a:rPr>
              <a:t>First Model Iteration + Results</a:t>
            </a:r>
          </a:p>
        </p:txBody>
      </p:sp>
      <p:sp>
        <p:nvSpPr>
          <p:cNvPr id="8" name="TextBox 8"/>
          <p:cNvSpPr txBox="1"/>
          <p:nvPr/>
        </p:nvSpPr>
        <p:spPr>
          <a:xfrm>
            <a:off x="219740" y="2525000"/>
            <a:ext cx="6863901" cy="2948305"/>
          </a:xfrm>
          <a:prstGeom prst="rect">
            <a:avLst/>
          </a:prstGeom>
        </p:spPr>
        <p:txBody>
          <a:bodyPr lIns="0" tIns="0" rIns="0" bIns="0" rtlCol="0" anchor="t">
            <a:spAutoFit/>
          </a:bodyPr>
          <a:lstStyle/>
          <a:p>
            <a:pPr marL="604523" lvl="1" indent="-302261" algn="just">
              <a:lnSpc>
                <a:spcPts val="3920"/>
              </a:lnSpc>
              <a:buFont typeface="Arial"/>
              <a:buChar char="•"/>
            </a:pPr>
            <a:r>
              <a:rPr lang="en-US" sz="2800">
                <a:solidFill>
                  <a:srgbClr val="000000"/>
                </a:solidFill>
                <a:latin typeface="Montserrat"/>
              </a:rPr>
              <a:t>Basic Neural Network</a:t>
            </a:r>
          </a:p>
          <a:p>
            <a:pPr marL="1209045" lvl="2" indent="-403015" algn="just">
              <a:lnSpc>
                <a:spcPts val="3920"/>
              </a:lnSpc>
              <a:buFont typeface="Arial"/>
              <a:buChar char="⚬"/>
            </a:pPr>
            <a:r>
              <a:rPr lang="en-US" sz="2800">
                <a:solidFill>
                  <a:srgbClr val="000000"/>
                </a:solidFill>
                <a:latin typeface="Montserrat"/>
              </a:rPr>
              <a:t>Input Layer</a:t>
            </a:r>
          </a:p>
          <a:p>
            <a:pPr marL="1209045" lvl="2" indent="-403015" algn="just">
              <a:lnSpc>
                <a:spcPts val="3920"/>
              </a:lnSpc>
              <a:buFont typeface="Arial"/>
              <a:buChar char="⚬"/>
            </a:pPr>
            <a:r>
              <a:rPr lang="en-US" sz="2800">
                <a:solidFill>
                  <a:srgbClr val="000000"/>
                </a:solidFill>
                <a:latin typeface="Montserrat"/>
              </a:rPr>
              <a:t>Hidden Layer</a:t>
            </a:r>
          </a:p>
          <a:p>
            <a:pPr marL="1209045" lvl="2" indent="-403015" algn="just">
              <a:lnSpc>
                <a:spcPts val="3920"/>
              </a:lnSpc>
              <a:buFont typeface="Arial"/>
              <a:buChar char="⚬"/>
            </a:pPr>
            <a:r>
              <a:rPr lang="en-US" sz="2800">
                <a:solidFill>
                  <a:srgbClr val="000000"/>
                </a:solidFill>
                <a:latin typeface="Montserrat"/>
              </a:rPr>
              <a:t>Output Layer</a:t>
            </a:r>
          </a:p>
          <a:p>
            <a:pPr algn="just">
              <a:lnSpc>
                <a:spcPts val="3920"/>
              </a:lnSpc>
            </a:pPr>
            <a:endParaRPr lang="en-US" sz="2800">
              <a:solidFill>
                <a:srgbClr val="000000"/>
              </a:solidFill>
              <a:latin typeface="Montserrat"/>
            </a:endParaRPr>
          </a:p>
          <a:p>
            <a:pPr marL="604523" lvl="1" indent="-302261" algn="just">
              <a:lnSpc>
                <a:spcPts val="3920"/>
              </a:lnSpc>
              <a:buFont typeface="Arial"/>
              <a:buChar char="•"/>
            </a:pPr>
            <a:r>
              <a:rPr lang="en-US" sz="2800">
                <a:solidFill>
                  <a:srgbClr val="000000"/>
                </a:solidFill>
                <a:latin typeface="Montserrat"/>
              </a:rPr>
              <a:t>Indication of Overfitting -- </a:t>
            </a:r>
          </a:p>
        </p:txBody>
      </p:sp>
      <p:sp>
        <p:nvSpPr>
          <p:cNvPr id="9" name="TextBox 9"/>
          <p:cNvSpPr txBox="1"/>
          <p:nvPr/>
        </p:nvSpPr>
        <p:spPr>
          <a:xfrm>
            <a:off x="7421714" y="4468087"/>
            <a:ext cx="3210002" cy="580390"/>
          </a:xfrm>
          <a:prstGeom prst="rect">
            <a:avLst/>
          </a:prstGeom>
        </p:spPr>
        <p:txBody>
          <a:bodyPr lIns="0" tIns="0" rIns="0" bIns="0" rtlCol="0" anchor="t">
            <a:spAutoFit/>
          </a:bodyPr>
          <a:lstStyle/>
          <a:p>
            <a:pPr>
              <a:lnSpc>
                <a:spcPts val="4759"/>
              </a:lnSpc>
            </a:pPr>
            <a:r>
              <a:rPr lang="en-US" sz="3399">
                <a:solidFill>
                  <a:srgbClr val="FFFFFF"/>
                </a:solidFill>
                <a:latin typeface="Canva Sans Bold"/>
              </a:rPr>
              <a:t>Results:</a:t>
            </a:r>
          </a:p>
        </p:txBody>
      </p:sp>
      <p:sp>
        <p:nvSpPr>
          <p:cNvPr id="10" name="TextBox 10"/>
          <p:cNvSpPr txBox="1"/>
          <p:nvPr/>
        </p:nvSpPr>
        <p:spPr>
          <a:xfrm>
            <a:off x="7421714" y="173356"/>
            <a:ext cx="3210002" cy="580390"/>
          </a:xfrm>
          <a:prstGeom prst="rect">
            <a:avLst/>
          </a:prstGeom>
        </p:spPr>
        <p:txBody>
          <a:bodyPr lIns="0" tIns="0" rIns="0" bIns="0" rtlCol="0" anchor="t">
            <a:spAutoFit/>
          </a:bodyPr>
          <a:lstStyle/>
          <a:p>
            <a:pPr>
              <a:lnSpc>
                <a:spcPts val="4759"/>
              </a:lnSpc>
            </a:pPr>
            <a:r>
              <a:rPr lang="en-US" sz="3399">
                <a:solidFill>
                  <a:srgbClr val="FFFFFF"/>
                </a:solidFill>
                <a:latin typeface="Canva Sans Bold"/>
              </a:rPr>
              <a:t>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327425" y="-238738"/>
            <a:ext cx="10866286" cy="10987294"/>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9451658" y="254518"/>
            <a:ext cx="7192393" cy="5391055"/>
          </a:xfrm>
          <a:custGeom>
            <a:avLst/>
            <a:gdLst/>
            <a:ahLst/>
            <a:cxnLst/>
            <a:rect l="l" t="t" r="r" b="b"/>
            <a:pathLst>
              <a:path w="7192393" h="5391055">
                <a:moveTo>
                  <a:pt x="0" y="0"/>
                </a:moveTo>
                <a:lnTo>
                  <a:pt x="7192393" y="0"/>
                </a:lnTo>
                <a:lnTo>
                  <a:pt x="7192393" y="5391055"/>
                </a:lnTo>
                <a:lnTo>
                  <a:pt x="0" y="5391055"/>
                </a:lnTo>
                <a:lnTo>
                  <a:pt x="0" y="0"/>
                </a:lnTo>
                <a:close/>
              </a:path>
            </a:pathLst>
          </a:custGeom>
          <a:blipFill>
            <a:blip r:embed="rId2"/>
            <a:stretch>
              <a:fillRect/>
            </a:stretch>
          </a:blipFill>
        </p:spPr>
      </p:sp>
      <p:sp>
        <p:nvSpPr>
          <p:cNvPr id="4" name="Freeform 4"/>
          <p:cNvSpPr/>
          <p:nvPr/>
        </p:nvSpPr>
        <p:spPr>
          <a:xfrm>
            <a:off x="7672739" y="8868801"/>
            <a:ext cx="10175659" cy="389499"/>
          </a:xfrm>
          <a:custGeom>
            <a:avLst/>
            <a:gdLst/>
            <a:ahLst/>
            <a:cxnLst/>
            <a:rect l="l" t="t" r="r" b="b"/>
            <a:pathLst>
              <a:path w="10175659" h="389499">
                <a:moveTo>
                  <a:pt x="0" y="0"/>
                </a:moveTo>
                <a:lnTo>
                  <a:pt x="10175658" y="0"/>
                </a:lnTo>
                <a:lnTo>
                  <a:pt x="10175658" y="389499"/>
                </a:lnTo>
                <a:lnTo>
                  <a:pt x="0" y="389499"/>
                </a:lnTo>
                <a:lnTo>
                  <a:pt x="0" y="0"/>
                </a:lnTo>
                <a:close/>
              </a:path>
            </a:pathLst>
          </a:custGeom>
          <a:blipFill>
            <a:blip r:embed="rId3"/>
            <a:stretch>
              <a:fillRect/>
            </a:stretch>
          </a:blipFill>
        </p:spPr>
      </p:sp>
      <p:sp>
        <p:nvSpPr>
          <p:cNvPr id="5" name="Freeform 5"/>
          <p:cNvSpPr/>
          <p:nvPr/>
        </p:nvSpPr>
        <p:spPr>
          <a:xfrm>
            <a:off x="9317146" y="6425988"/>
            <a:ext cx="7461418" cy="2315612"/>
          </a:xfrm>
          <a:custGeom>
            <a:avLst/>
            <a:gdLst/>
            <a:ahLst/>
            <a:cxnLst/>
            <a:rect l="l" t="t" r="r" b="b"/>
            <a:pathLst>
              <a:path w="7461418" h="2315612">
                <a:moveTo>
                  <a:pt x="0" y="0"/>
                </a:moveTo>
                <a:lnTo>
                  <a:pt x="7461418" y="0"/>
                </a:lnTo>
                <a:lnTo>
                  <a:pt x="7461418" y="2315612"/>
                </a:lnTo>
                <a:lnTo>
                  <a:pt x="0" y="2315612"/>
                </a:lnTo>
                <a:lnTo>
                  <a:pt x="0" y="0"/>
                </a:lnTo>
                <a:close/>
              </a:path>
            </a:pathLst>
          </a:custGeom>
          <a:blipFill>
            <a:blip r:embed="rId4"/>
            <a:stretch>
              <a:fillRect/>
            </a:stretch>
          </a:blipFill>
        </p:spPr>
      </p:sp>
      <p:sp>
        <p:nvSpPr>
          <p:cNvPr id="6" name="Freeform 6"/>
          <p:cNvSpPr/>
          <p:nvPr/>
        </p:nvSpPr>
        <p:spPr>
          <a:xfrm>
            <a:off x="7538999" y="9457676"/>
            <a:ext cx="9239565" cy="622892"/>
          </a:xfrm>
          <a:custGeom>
            <a:avLst/>
            <a:gdLst/>
            <a:ahLst/>
            <a:cxnLst/>
            <a:rect l="l" t="t" r="r" b="b"/>
            <a:pathLst>
              <a:path w="9239565" h="622892">
                <a:moveTo>
                  <a:pt x="0" y="0"/>
                </a:moveTo>
                <a:lnTo>
                  <a:pt x="9239565" y="0"/>
                </a:lnTo>
                <a:lnTo>
                  <a:pt x="9239565" y="622892"/>
                </a:lnTo>
                <a:lnTo>
                  <a:pt x="0" y="622892"/>
                </a:lnTo>
                <a:lnTo>
                  <a:pt x="0" y="0"/>
                </a:lnTo>
                <a:close/>
              </a:path>
            </a:pathLst>
          </a:custGeom>
          <a:blipFill>
            <a:blip r:embed="rId5"/>
            <a:stretch>
              <a:fillRect/>
            </a:stretch>
          </a:blipFill>
        </p:spPr>
      </p:sp>
      <p:sp>
        <p:nvSpPr>
          <p:cNvPr id="7" name="TextBox 7"/>
          <p:cNvSpPr txBox="1"/>
          <p:nvPr/>
        </p:nvSpPr>
        <p:spPr>
          <a:xfrm>
            <a:off x="86926" y="658814"/>
            <a:ext cx="7129530" cy="1144818"/>
          </a:xfrm>
          <a:prstGeom prst="rect">
            <a:avLst/>
          </a:prstGeom>
        </p:spPr>
        <p:txBody>
          <a:bodyPr lIns="0" tIns="0" rIns="0" bIns="0" rtlCol="0" anchor="t">
            <a:spAutoFit/>
          </a:bodyPr>
          <a:lstStyle/>
          <a:p>
            <a:pPr algn="ctr">
              <a:lnSpc>
                <a:spcPts val="4370"/>
              </a:lnSpc>
            </a:pPr>
            <a:r>
              <a:rPr lang="en-US" sz="4966">
                <a:solidFill>
                  <a:srgbClr val="0CC0DF"/>
                </a:solidFill>
                <a:latin typeface="Montserrat Ultra-Bold"/>
              </a:rPr>
              <a:t>2nd Model Iteration + Results</a:t>
            </a:r>
          </a:p>
        </p:txBody>
      </p:sp>
      <p:sp>
        <p:nvSpPr>
          <p:cNvPr id="8" name="TextBox 8"/>
          <p:cNvSpPr txBox="1"/>
          <p:nvPr/>
        </p:nvSpPr>
        <p:spPr>
          <a:xfrm>
            <a:off x="219740" y="2525000"/>
            <a:ext cx="6863901" cy="4929505"/>
          </a:xfrm>
          <a:prstGeom prst="rect">
            <a:avLst/>
          </a:prstGeom>
        </p:spPr>
        <p:txBody>
          <a:bodyPr lIns="0" tIns="0" rIns="0" bIns="0" rtlCol="0" anchor="t">
            <a:spAutoFit/>
          </a:bodyPr>
          <a:lstStyle/>
          <a:p>
            <a:pPr marL="604523" lvl="1" indent="-302261" algn="just">
              <a:lnSpc>
                <a:spcPts val="3920"/>
              </a:lnSpc>
              <a:buFont typeface="Arial"/>
              <a:buChar char="•"/>
            </a:pPr>
            <a:r>
              <a:rPr lang="en-US" sz="2800">
                <a:solidFill>
                  <a:srgbClr val="000000"/>
                </a:solidFill>
                <a:latin typeface="Montserrat"/>
              </a:rPr>
              <a:t>Updated Neural Network</a:t>
            </a:r>
          </a:p>
          <a:p>
            <a:pPr marL="1209045" lvl="2" indent="-403015" algn="just">
              <a:lnSpc>
                <a:spcPts val="3920"/>
              </a:lnSpc>
              <a:buFont typeface="Arial"/>
              <a:buChar char="⚬"/>
            </a:pPr>
            <a:r>
              <a:rPr lang="en-US" sz="2800">
                <a:solidFill>
                  <a:srgbClr val="000000"/>
                </a:solidFill>
                <a:latin typeface="Montserrat"/>
              </a:rPr>
              <a:t>Input Layer</a:t>
            </a:r>
          </a:p>
          <a:p>
            <a:pPr marL="1209045" lvl="2" indent="-403015" algn="just">
              <a:lnSpc>
                <a:spcPts val="3920"/>
              </a:lnSpc>
              <a:buFont typeface="Arial"/>
              <a:buChar char="⚬"/>
            </a:pPr>
            <a:r>
              <a:rPr lang="en-US" sz="2800">
                <a:solidFill>
                  <a:srgbClr val="000000"/>
                </a:solidFill>
                <a:latin typeface="Montserrat"/>
              </a:rPr>
              <a:t>Hidden Layer</a:t>
            </a:r>
          </a:p>
          <a:p>
            <a:pPr marL="1209045" lvl="2" indent="-403015" algn="just">
              <a:lnSpc>
                <a:spcPts val="3920"/>
              </a:lnSpc>
              <a:buFont typeface="Arial"/>
              <a:buChar char="⚬"/>
            </a:pPr>
            <a:r>
              <a:rPr lang="en-US" sz="2800">
                <a:solidFill>
                  <a:srgbClr val="000000"/>
                </a:solidFill>
                <a:latin typeface="Montserrat"/>
              </a:rPr>
              <a:t>Batch Normalization</a:t>
            </a:r>
          </a:p>
          <a:p>
            <a:pPr marL="1209045" lvl="2" indent="-403015" algn="just">
              <a:lnSpc>
                <a:spcPts val="3920"/>
              </a:lnSpc>
              <a:buFont typeface="Arial"/>
              <a:buChar char="⚬"/>
            </a:pPr>
            <a:r>
              <a:rPr lang="en-US" sz="2800">
                <a:solidFill>
                  <a:srgbClr val="000000"/>
                </a:solidFill>
                <a:latin typeface="Montserrat"/>
              </a:rPr>
              <a:t>Activation Layer</a:t>
            </a:r>
          </a:p>
          <a:p>
            <a:pPr marL="1209045" lvl="2" indent="-403015" algn="just">
              <a:lnSpc>
                <a:spcPts val="3920"/>
              </a:lnSpc>
              <a:buFont typeface="Arial"/>
              <a:buChar char="⚬"/>
            </a:pPr>
            <a:r>
              <a:rPr lang="en-US" sz="2800">
                <a:solidFill>
                  <a:srgbClr val="000000"/>
                </a:solidFill>
                <a:latin typeface="Montserrat"/>
              </a:rPr>
              <a:t>Dropout</a:t>
            </a:r>
          </a:p>
          <a:p>
            <a:pPr marL="1209045" lvl="2" indent="-403015" algn="just">
              <a:lnSpc>
                <a:spcPts val="3920"/>
              </a:lnSpc>
              <a:buFont typeface="Arial"/>
              <a:buChar char="⚬"/>
            </a:pPr>
            <a:r>
              <a:rPr lang="en-US" sz="2800">
                <a:solidFill>
                  <a:srgbClr val="000000"/>
                </a:solidFill>
                <a:latin typeface="Montserrat"/>
              </a:rPr>
              <a:t>Output Layer</a:t>
            </a:r>
          </a:p>
          <a:p>
            <a:pPr algn="just">
              <a:lnSpc>
                <a:spcPts val="3920"/>
              </a:lnSpc>
            </a:pPr>
            <a:endParaRPr lang="en-US" sz="2800">
              <a:solidFill>
                <a:srgbClr val="000000"/>
              </a:solidFill>
              <a:latin typeface="Montserrat"/>
            </a:endParaRPr>
          </a:p>
          <a:p>
            <a:pPr marL="604523" lvl="1" indent="-302261" algn="just">
              <a:lnSpc>
                <a:spcPts val="3920"/>
              </a:lnSpc>
              <a:buFont typeface="Arial"/>
              <a:buChar char="•"/>
            </a:pPr>
            <a:r>
              <a:rPr lang="en-US" sz="2800">
                <a:solidFill>
                  <a:srgbClr val="000000"/>
                </a:solidFill>
                <a:latin typeface="Montserrat"/>
              </a:rPr>
              <a:t>Slight Decline in Test loss score and validation Fraud Precision</a:t>
            </a:r>
          </a:p>
        </p:txBody>
      </p:sp>
      <p:sp>
        <p:nvSpPr>
          <p:cNvPr id="9" name="TextBox 9"/>
          <p:cNvSpPr txBox="1"/>
          <p:nvPr/>
        </p:nvSpPr>
        <p:spPr>
          <a:xfrm>
            <a:off x="7538999" y="5578898"/>
            <a:ext cx="3210002" cy="580390"/>
          </a:xfrm>
          <a:prstGeom prst="rect">
            <a:avLst/>
          </a:prstGeom>
        </p:spPr>
        <p:txBody>
          <a:bodyPr lIns="0" tIns="0" rIns="0" bIns="0" rtlCol="0" anchor="t">
            <a:spAutoFit/>
          </a:bodyPr>
          <a:lstStyle/>
          <a:p>
            <a:pPr>
              <a:lnSpc>
                <a:spcPts val="4759"/>
              </a:lnSpc>
            </a:pPr>
            <a:r>
              <a:rPr lang="en-US" sz="3399">
                <a:solidFill>
                  <a:srgbClr val="FFFFFF"/>
                </a:solidFill>
                <a:latin typeface="Canva Sans Bold"/>
              </a:rPr>
              <a:t>Results:</a:t>
            </a:r>
          </a:p>
        </p:txBody>
      </p:sp>
      <p:sp>
        <p:nvSpPr>
          <p:cNvPr id="10" name="TextBox 10"/>
          <p:cNvSpPr txBox="1"/>
          <p:nvPr/>
        </p:nvSpPr>
        <p:spPr>
          <a:xfrm>
            <a:off x="7421714" y="173356"/>
            <a:ext cx="3210002" cy="580390"/>
          </a:xfrm>
          <a:prstGeom prst="rect">
            <a:avLst/>
          </a:prstGeom>
        </p:spPr>
        <p:txBody>
          <a:bodyPr lIns="0" tIns="0" rIns="0" bIns="0" rtlCol="0" anchor="t">
            <a:spAutoFit/>
          </a:bodyPr>
          <a:lstStyle/>
          <a:p>
            <a:pPr>
              <a:lnSpc>
                <a:spcPts val="4759"/>
              </a:lnSpc>
            </a:pPr>
            <a:r>
              <a:rPr lang="en-US" sz="3399">
                <a:solidFill>
                  <a:srgbClr val="FFFFFF"/>
                </a:solidFill>
                <a:latin typeface="Canva Sans Bold"/>
              </a:rPr>
              <a:t>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500</Words>
  <Application>Microsoft Macintosh PowerPoint</Application>
  <PresentationFormat>Custom</PresentationFormat>
  <Paragraphs>71</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Montserrat</vt:lpstr>
      <vt:lpstr>Montserrat Bold</vt:lpstr>
      <vt:lpstr>Montserrat Ultra-Bold</vt:lpstr>
      <vt:lpstr>Canva Sans</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Magal, Prahita K</cp:lastModifiedBy>
  <cp:revision>2</cp:revision>
  <dcterms:created xsi:type="dcterms:W3CDTF">2006-08-16T00:00:00Z</dcterms:created>
  <dcterms:modified xsi:type="dcterms:W3CDTF">2023-12-05T22:33:38Z</dcterms:modified>
  <dc:identifier>DAF1hKb3Hkk</dc:identifier>
</cp:coreProperties>
</file>