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6" r:id="rId2"/>
    <p:sldId id="257" r:id="rId3"/>
    <p:sldId id="258" r:id="rId4"/>
    <p:sldId id="259" r:id="rId5"/>
    <p:sldId id="260" r:id="rId6"/>
    <p:sldId id="271" r:id="rId7"/>
    <p:sldId id="268" r:id="rId8"/>
    <p:sldId id="261" r:id="rId9"/>
    <p:sldId id="269" r:id="rId10"/>
    <p:sldId id="270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04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4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75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4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0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7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D119-73E6-CA4F-C72B-6A591AAD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21920"/>
            <a:ext cx="8859519" cy="658368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solidFill>
                  <a:srgbClr val="7030A0"/>
                </a:solidFill>
              </a:rPr>
              <a:t>Capstone Project: Automated Testing Framework for </a:t>
            </a:r>
            <a:r>
              <a:rPr lang="en-US" sz="4800" b="1" u="sng" dirty="0" err="1">
                <a:solidFill>
                  <a:srgbClr val="7030A0"/>
                </a:solidFill>
              </a:rPr>
              <a:t>SauceDemo</a:t>
            </a:r>
            <a:br>
              <a:rPr lang="en-US" sz="4800" b="1" u="sng" dirty="0">
                <a:solidFill>
                  <a:srgbClr val="7030A0"/>
                </a:solidFill>
              </a:rPr>
            </a:br>
            <a:br>
              <a:rPr lang="en-US" sz="4800" b="1" u="sng" dirty="0">
                <a:solidFill>
                  <a:srgbClr val="7030A0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Selenium | TestNG | Jenkins | Jira | GitHub | Maven</a:t>
            </a:r>
            <a:br>
              <a:rPr lang="en-IN" sz="4800" dirty="0">
                <a:solidFill>
                  <a:schemeClr val="tx1"/>
                </a:solidFill>
              </a:rPr>
            </a:br>
            <a:br>
              <a:rPr lang="en-IN" sz="1400" dirty="0">
                <a:solidFill>
                  <a:schemeClr val="tx1"/>
                </a:solidFill>
              </a:rPr>
            </a:br>
            <a:r>
              <a:rPr lang="en-IN" sz="3200" dirty="0">
                <a:solidFill>
                  <a:srgbClr val="C00000"/>
                </a:solidFill>
              </a:rPr>
              <a:t>Name – Prahlad Singh Aswal</a:t>
            </a:r>
            <a:br>
              <a:rPr lang="en-IN" sz="3200" dirty="0">
                <a:solidFill>
                  <a:srgbClr val="C00000"/>
                </a:solidFill>
              </a:rPr>
            </a:br>
            <a:r>
              <a:rPr lang="en-IN" sz="3200" dirty="0">
                <a:solidFill>
                  <a:srgbClr val="C00000"/>
                </a:solidFill>
              </a:rPr>
              <a:t>Batch – 3</a:t>
            </a:r>
            <a:br>
              <a:rPr lang="en-IN" sz="3200" dirty="0">
                <a:solidFill>
                  <a:srgbClr val="C00000"/>
                </a:solidFill>
              </a:rPr>
            </a:br>
            <a:r>
              <a:rPr lang="en-IN" sz="3200" dirty="0">
                <a:solidFill>
                  <a:srgbClr val="C00000"/>
                </a:solidFill>
              </a:rPr>
              <a:t>Superset ID – 5357002</a:t>
            </a:r>
            <a:br>
              <a:rPr lang="en-IN" sz="3200" dirty="0">
                <a:solidFill>
                  <a:srgbClr val="C00000"/>
                </a:solidFill>
              </a:rPr>
            </a:br>
            <a:r>
              <a:rPr lang="en-IN" sz="3200" dirty="0">
                <a:solidFill>
                  <a:srgbClr val="C00000"/>
                </a:solidFill>
              </a:rPr>
              <a:t>Email ID – prahladsinghaswal02@gmail.Com</a:t>
            </a:r>
            <a:br>
              <a:rPr lang="en-IN" sz="1400" dirty="0">
                <a:solidFill>
                  <a:schemeClr val="tx1"/>
                </a:solidFill>
              </a:rPr>
            </a:br>
            <a:endParaRPr lang="en-IN" sz="48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52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9D16-99A3-255E-6B01-FA8ECD7B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1" y="436880"/>
            <a:ext cx="8493760" cy="9652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2060"/>
                </a:solidFill>
              </a:rPr>
              <a:t>Cucumber HTML Report</a:t>
            </a:r>
          </a:p>
        </p:txBody>
      </p:sp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03762CCD-2439-0277-5A8F-B6671315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402080"/>
            <a:ext cx="880872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>
                <a:solidFill>
                  <a:srgbClr val="002060"/>
                </a:solidFill>
              </a:rPr>
              <a:t>Reporting </a:t>
            </a:r>
            <a:r>
              <a:rPr lang="en-IN" sz="4400" b="1" dirty="0">
                <a:solidFill>
                  <a:srgbClr val="002060"/>
                </a:solidFill>
              </a:rPr>
              <a:t>&amp;</a:t>
            </a:r>
            <a:r>
              <a:rPr sz="4400" b="1" dirty="0">
                <a:solidFill>
                  <a:srgbClr val="002060"/>
                </a:solidFill>
              </a:rPr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8178801" cy="3880773"/>
          </a:xfrm>
        </p:spPr>
        <p:txBody>
          <a:bodyPr>
            <a:noAutofit/>
          </a:bodyPr>
          <a:lstStyle/>
          <a:p>
            <a:r>
              <a:rPr lang="en-US" sz="3200" dirty="0"/>
              <a:t>Extent Reports with pass/fail highlights</a:t>
            </a:r>
          </a:p>
          <a:p>
            <a:r>
              <a:rPr lang="en-US" sz="3200" dirty="0"/>
              <a:t>Screenshots for failed steps</a:t>
            </a:r>
          </a:p>
          <a:p>
            <a:r>
              <a:rPr lang="en-US" sz="3200" dirty="0"/>
              <a:t>Logs for debugging</a:t>
            </a:r>
          </a:p>
          <a:p>
            <a:r>
              <a:rPr lang="en-US" sz="3200" dirty="0"/>
              <a:t>Helps in decision making</a:t>
            </a:r>
            <a:endParaRPr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rgbClr val="002060"/>
                </a:solidFill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995921" cy="3880773"/>
          </a:xfrm>
        </p:spPr>
        <p:txBody>
          <a:bodyPr>
            <a:noAutofit/>
          </a:bodyPr>
          <a:lstStyle/>
          <a:p>
            <a:r>
              <a:rPr lang="en-IN" sz="2800" dirty="0"/>
              <a:t>Handling dynamic locators → used explicit waits</a:t>
            </a:r>
          </a:p>
          <a:p>
            <a:r>
              <a:rPr lang="en-IN" sz="2800" dirty="0"/>
              <a:t>Cross-browser testing → Selenium Grid</a:t>
            </a:r>
          </a:p>
          <a:p>
            <a:r>
              <a:rPr lang="en-IN" sz="2800" dirty="0"/>
              <a:t>Managing test data → config-driven approach</a:t>
            </a:r>
          </a:p>
          <a:p>
            <a:r>
              <a:rPr lang="en-IN" sz="2800" dirty="0"/>
              <a:t>Continuous monitoring via Jenkins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7833361" cy="4500880"/>
          </a:xfrm>
        </p:spPr>
        <p:txBody>
          <a:bodyPr>
            <a:normAutofit/>
          </a:bodyPr>
          <a:lstStyle/>
          <a:p>
            <a:r>
              <a:rPr lang="en-US" sz="2800" dirty="0"/>
              <a:t>Benefits achieved:</a:t>
            </a:r>
          </a:p>
          <a:p>
            <a:pPr marL="1076325">
              <a:buFont typeface="Wingdings" panose="05000000000000000000" pitchFamily="2" charset="2"/>
              <a:buChar char="q"/>
            </a:pPr>
            <a:r>
              <a:rPr lang="en-US" sz="2800" dirty="0"/>
              <a:t>Reduced manual effort</a:t>
            </a:r>
          </a:p>
          <a:p>
            <a:pPr marL="1076325">
              <a:buFont typeface="Wingdings" panose="05000000000000000000" pitchFamily="2" charset="2"/>
              <a:buChar char="q"/>
            </a:pPr>
            <a:r>
              <a:rPr lang="en-US" sz="2800" dirty="0"/>
              <a:t>Faster regression cycles</a:t>
            </a:r>
          </a:p>
          <a:p>
            <a:pPr marL="1076325">
              <a:buFont typeface="Wingdings" panose="05000000000000000000" pitchFamily="2" charset="2"/>
              <a:buChar char="q"/>
            </a:pPr>
            <a:r>
              <a:rPr lang="en-US" sz="2800" dirty="0"/>
              <a:t>Reliable test coverage</a:t>
            </a:r>
          </a:p>
          <a:p>
            <a:r>
              <a:rPr lang="en-US" sz="2800" dirty="0"/>
              <a:t>Future scope: integrate with Docker, cloud testing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ABCA-B90A-FFED-3424-51F9A04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93040"/>
            <a:ext cx="8717279" cy="6471920"/>
          </a:xfrm>
        </p:spPr>
        <p:txBody>
          <a:bodyPr>
            <a:normAutofit/>
          </a:bodyPr>
          <a:lstStyle/>
          <a:p>
            <a:pPr algn="ctr"/>
            <a:br>
              <a:rPr lang="en-IN" sz="8000" b="1" i="1" dirty="0"/>
            </a:br>
            <a:br>
              <a:rPr lang="en-IN" sz="8000" b="1" i="1" dirty="0"/>
            </a:br>
            <a:r>
              <a:rPr lang="en-IN" sz="8000" b="1" i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02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02881" cy="13208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Objective of Project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43760"/>
            <a:ext cx="7924801" cy="4419600"/>
          </a:xfrm>
        </p:spPr>
        <p:txBody>
          <a:bodyPr>
            <a:noAutofit/>
          </a:bodyPr>
          <a:lstStyle/>
          <a:p>
            <a:r>
              <a:rPr lang="en-US" sz="2000" dirty="0"/>
              <a:t>Develop a robust, end-to-end automated testing framework for a web application.</a:t>
            </a:r>
          </a:p>
          <a:p>
            <a:r>
              <a:rPr lang="en-US" sz="2000" dirty="0"/>
              <a:t>Validate key functionalities and ensure application stability using Selenium WebDriver and TestNG.</a:t>
            </a:r>
          </a:p>
          <a:p>
            <a:r>
              <a:rPr lang="en-US" sz="2000" dirty="0"/>
              <a:t>Integrate the framework into a CI/CD pipeline with Jenkins for automatic test execution on every code commit.</a:t>
            </a:r>
          </a:p>
          <a:p>
            <a:r>
              <a:rPr lang="en-US" sz="2000" dirty="0"/>
              <a:t>Use Git/GitHub for version control and collaboration among team members.</a:t>
            </a:r>
          </a:p>
          <a:p>
            <a:r>
              <a:rPr lang="en-US" sz="2000" dirty="0"/>
              <a:t>Incorporate JIRA for requirements, test case tracking, bug reporting, and task management across the SDLC.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Tools &amp;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7360"/>
            <a:ext cx="6347714" cy="430400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2000"/>
            </a:pPr>
            <a:r>
              <a:rPr sz="2400" dirty="0"/>
              <a:t>Java – Programming Language</a:t>
            </a:r>
          </a:p>
          <a:p>
            <a:pPr>
              <a:defRPr sz="2000"/>
            </a:pPr>
            <a:r>
              <a:rPr sz="2400" dirty="0"/>
              <a:t>Selenium WebDriver – Browser Automation</a:t>
            </a:r>
          </a:p>
          <a:p>
            <a:pPr>
              <a:defRPr sz="2000"/>
            </a:pPr>
            <a:r>
              <a:rPr sz="2400" dirty="0"/>
              <a:t>TestNG – Testing Framework</a:t>
            </a:r>
          </a:p>
          <a:p>
            <a:pPr>
              <a:defRPr sz="2000"/>
            </a:pPr>
            <a:r>
              <a:rPr sz="2400" dirty="0"/>
              <a:t>Maven – Build &amp; Dependency Management</a:t>
            </a:r>
          </a:p>
          <a:p>
            <a:pPr>
              <a:defRPr sz="2000"/>
            </a:pPr>
            <a:r>
              <a:rPr sz="2400" dirty="0"/>
              <a:t>Jira – Test &amp; Bug Tracking</a:t>
            </a:r>
          </a:p>
          <a:p>
            <a:pPr>
              <a:defRPr sz="2000"/>
            </a:pPr>
            <a:r>
              <a:rPr sz="2400" dirty="0"/>
              <a:t>GitHub – Version Control &amp; Collaboration</a:t>
            </a:r>
          </a:p>
          <a:p>
            <a:pPr>
              <a:defRPr sz="2000"/>
            </a:pPr>
            <a:r>
              <a:rPr sz="2400" dirty="0"/>
              <a:t>Jenkins – CI/CD Pipeline</a:t>
            </a:r>
          </a:p>
          <a:p>
            <a:pPr>
              <a:defRPr sz="2000"/>
            </a:pPr>
            <a:r>
              <a:rPr sz="2400" dirty="0"/>
              <a:t>Extent Reports – HTML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4475"/>
            <a:ext cx="7904481" cy="1157605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002060"/>
                </a:solidFill>
              </a:rPr>
              <a:t>Project Structure</a:t>
            </a:r>
            <a:endParaRPr sz="6000" b="1" dirty="0">
              <a:solidFill>
                <a:srgbClr val="002060"/>
              </a:solidFill>
            </a:endParaRPr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BE89BF-A66E-DABB-5A8F-BCDEEB04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402080"/>
            <a:ext cx="8757920" cy="5211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Test Scenarios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904481" cy="3880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Login functionality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Form submission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Data-driven tests (Excel / Config-driven)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End-to-end workflow automation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206E-A5D3-D2D7-C931-92652290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2880"/>
            <a:ext cx="8239761" cy="100584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 err="1">
                <a:solidFill>
                  <a:srgbClr val="002060"/>
                </a:solidFill>
              </a:rPr>
              <a:t>LoginPage</a:t>
            </a:r>
            <a:r>
              <a:rPr lang="en-IN" sz="5400" b="1" dirty="0">
                <a:solidFill>
                  <a:srgbClr val="002060"/>
                </a:solidFill>
              </a:rPr>
              <a:t> Code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AD848A-8040-97BE-8DBF-39C3EA6C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88720"/>
            <a:ext cx="8757920" cy="55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0440-467A-2E05-98C7-A3009BCC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172720"/>
            <a:ext cx="8656320" cy="13309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</a:rPr>
              <a:t>JIRA Sprint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173D31-2258-3268-F043-0D3304A89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1" y="1375293"/>
            <a:ext cx="8115717" cy="47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2060"/>
                </a:solidFill>
              </a:rPr>
              <a:t>CI/CD Integration</a:t>
            </a:r>
            <a:endParaRPr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2000"/>
            </a:pPr>
            <a:r>
              <a:rPr lang="en-US" sz="2800" dirty="0"/>
              <a:t>Jenkins setup for continuous testing</a:t>
            </a:r>
          </a:p>
          <a:p>
            <a:pPr>
              <a:defRPr sz="2000"/>
            </a:pPr>
            <a:r>
              <a:rPr lang="en-US" sz="2800" dirty="0"/>
              <a:t>Automatic build + test execution</a:t>
            </a:r>
          </a:p>
          <a:p>
            <a:pPr>
              <a:defRPr sz="2000"/>
            </a:pPr>
            <a:r>
              <a:rPr lang="en-US" sz="2800" dirty="0"/>
              <a:t>Notifications on failure/success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03AC-8D4C-14AF-A371-A29D804D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1" y="223520"/>
            <a:ext cx="8575039" cy="125984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002060"/>
                </a:solidFill>
              </a:rPr>
              <a:t>Jenkins Output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693A48-9D9C-7B3F-F626-9D4BECC4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1483360"/>
            <a:ext cx="8727438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292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Capstone Project: Automated Testing Framework for SauceDemo  Selenium | TestNG | Jenkins | Jira | GitHub | Maven  Name – Prahlad Singh Aswal Batch – 3 Superset ID – 5357002 Email ID – prahladsinghaswal02@gmail.Com </vt:lpstr>
      <vt:lpstr>Objective of Project</vt:lpstr>
      <vt:lpstr>Tools &amp; Technology Stack</vt:lpstr>
      <vt:lpstr>Project Structure</vt:lpstr>
      <vt:lpstr>Test Scenarios</vt:lpstr>
      <vt:lpstr>LoginPage Code</vt:lpstr>
      <vt:lpstr>PowerPoint Presentation</vt:lpstr>
      <vt:lpstr>CI/CD Integration</vt:lpstr>
      <vt:lpstr>Jenkins Output</vt:lpstr>
      <vt:lpstr>Cucumber HTML Report</vt:lpstr>
      <vt:lpstr>Reporting &amp; Analysis</vt:lpstr>
      <vt:lpstr>Challenges &amp; Solutions</vt:lpstr>
      <vt:lpstr>Conclusion</vt:lpstr>
      <vt:lpstr>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Prahlad Singh Aswal</cp:lastModifiedBy>
  <cp:revision>50</cp:revision>
  <dcterms:created xsi:type="dcterms:W3CDTF">2013-01-27T09:14:16Z</dcterms:created>
  <dcterms:modified xsi:type="dcterms:W3CDTF">2025-09-08T08:41:09Z</dcterms:modified>
  <cp:category/>
</cp:coreProperties>
</file>