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eb48b111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eb48b111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eb48b111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eb48b111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b4e749b6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b4e749b6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b4e749b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b4e749b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b4e749b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b4e749b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b4e749b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b4e749b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b4e749b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b4e749b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4925ee99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4925ee99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4925ee9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4925ee9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cbb78b4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cbb78b4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eb48b111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eb48b111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eb48b111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eb48b111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eb48b111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eb48b111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eb48b1112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eb48b1112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eb48b111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eb48b111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eb48b1112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eb48b1112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eb48b1112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eb48b1112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eb48b111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eb48b1112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1704050" y="2035375"/>
            <a:ext cx="5572800" cy="1311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100"/>
              <a:t>Project Title:</a:t>
            </a:r>
            <a:endParaRPr sz="2100"/>
          </a:p>
          <a:p>
            <a:pPr indent="0" lvl="0" marL="0" rtl="0" algn="ctr">
              <a:lnSpc>
                <a:spcPct val="115000"/>
              </a:lnSpc>
              <a:spcBef>
                <a:spcPts val="0"/>
              </a:spcBef>
              <a:spcAft>
                <a:spcPts val="0"/>
              </a:spcAft>
              <a:buNone/>
            </a:pPr>
            <a:r>
              <a:rPr b="0" lang="en" sz="2100"/>
              <a:t>TubeRate: YouTube Rating System</a:t>
            </a:r>
            <a:endParaRPr b="0" sz="2100"/>
          </a:p>
        </p:txBody>
      </p:sp>
      <p:sp>
        <p:nvSpPr>
          <p:cNvPr id="87" name="Google Shape;87;p13"/>
          <p:cNvSpPr txBox="1"/>
          <p:nvPr>
            <p:ph idx="1" type="subTitle"/>
          </p:nvPr>
        </p:nvSpPr>
        <p:spPr>
          <a:xfrm>
            <a:off x="729450" y="3596875"/>
            <a:ext cx="2244300" cy="10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Raleway"/>
                <a:ea typeface="Raleway"/>
                <a:cs typeface="Raleway"/>
                <a:sym typeface="Raleway"/>
              </a:rPr>
              <a:t>Guide:</a:t>
            </a:r>
            <a:endParaRPr b="1" sz="2000">
              <a:latin typeface="Raleway"/>
              <a:ea typeface="Raleway"/>
              <a:cs typeface="Raleway"/>
              <a:sym typeface="Raleway"/>
            </a:endParaRPr>
          </a:p>
          <a:p>
            <a:pPr indent="0" lvl="0" marL="0" rtl="0" algn="l">
              <a:spcBef>
                <a:spcPts val="0"/>
              </a:spcBef>
              <a:spcAft>
                <a:spcPts val="0"/>
              </a:spcAft>
              <a:buNone/>
            </a:pPr>
            <a:r>
              <a:rPr lang="en" sz="2000">
                <a:latin typeface="Raleway"/>
                <a:ea typeface="Raleway"/>
                <a:cs typeface="Raleway"/>
                <a:sym typeface="Raleway"/>
              </a:rPr>
              <a:t>Prof. Nisha Rathi</a:t>
            </a:r>
            <a:endParaRPr sz="2000">
              <a:latin typeface="Raleway"/>
              <a:ea typeface="Raleway"/>
              <a:cs typeface="Raleway"/>
              <a:sym typeface="Raleway"/>
            </a:endParaRPr>
          </a:p>
        </p:txBody>
      </p:sp>
      <p:pic>
        <p:nvPicPr>
          <p:cNvPr id="88" name="Google Shape;88;p13"/>
          <p:cNvPicPr preferRelativeResize="0"/>
          <p:nvPr/>
        </p:nvPicPr>
        <p:blipFill>
          <a:blip r:embed="rId3">
            <a:alphaModFix/>
          </a:blip>
          <a:stretch>
            <a:fillRect/>
          </a:stretch>
        </p:blipFill>
        <p:spPr>
          <a:xfrm>
            <a:off x="7276838" y="160125"/>
            <a:ext cx="1310875" cy="1310875"/>
          </a:xfrm>
          <a:prstGeom prst="rect">
            <a:avLst/>
          </a:prstGeom>
          <a:noFill/>
          <a:ln>
            <a:noFill/>
          </a:ln>
        </p:spPr>
      </p:pic>
      <p:pic>
        <p:nvPicPr>
          <p:cNvPr id="89" name="Google Shape;89;p13"/>
          <p:cNvPicPr preferRelativeResize="0"/>
          <p:nvPr/>
        </p:nvPicPr>
        <p:blipFill rotWithShape="1">
          <a:blip r:embed="rId4">
            <a:alphaModFix/>
          </a:blip>
          <a:srcRect b="27775" l="0" r="0" t="16439"/>
          <a:stretch/>
        </p:blipFill>
        <p:spPr>
          <a:xfrm>
            <a:off x="3743888" y="1142125"/>
            <a:ext cx="1310875" cy="731273"/>
          </a:xfrm>
          <a:prstGeom prst="rect">
            <a:avLst/>
          </a:prstGeom>
          <a:noFill/>
          <a:ln>
            <a:noFill/>
          </a:ln>
        </p:spPr>
      </p:pic>
      <p:sp>
        <p:nvSpPr>
          <p:cNvPr id="90" name="Google Shape;90;p13"/>
          <p:cNvSpPr txBox="1"/>
          <p:nvPr/>
        </p:nvSpPr>
        <p:spPr>
          <a:xfrm>
            <a:off x="729450" y="487550"/>
            <a:ext cx="654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Raleway"/>
                <a:ea typeface="Raleway"/>
                <a:cs typeface="Raleway"/>
                <a:sym typeface="Raleway"/>
              </a:rPr>
              <a:t>Acropolis Institute of Technology &amp; Research</a:t>
            </a:r>
            <a:endParaRPr b="1" sz="2000">
              <a:latin typeface="Raleway"/>
              <a:ea typeface="Raleway"/>
              <a:cs typeface="Raleway"/>
              <a:sym typeface="Raleway"/>
            </a:endParaRPr>
          </a:p>
        </p:txBody>
      </p:sp>
      <p:sp>
        <p:nvSpPr>
          <p:cNvPr id="91" name="Google Shape;91;p13"/>
          <p:cNvSpPr txBox="1"/>
          <p:nvPr>
            <p:ph idx="1" type="subTitle"/>
          </p:nvPr>
        </p:nvSpPr>
        <p:spPr>
          <a:xfrm>
            <a:off x="5545725" y="3596875"/>
            <a:ext cx="2443800" cy="10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Raleway"/>
                <a:ea typeface="Raleway"/>
                <a:cs typeface="Raleway"/>
                <a:sym typeface="Raleway"/>
              </a:rPr>
              <a:t>Coordinator</a:t>
            </a:r>
            <a:r>
              <a:rPr b="1" lang="en" sz="2000">
                <a:latin typeface="Raleway"/>
                <a:ea typeface="Raleway"/>
                <a:cs typeface="Raleway"/>
                <a:sym typeface="Raleway"/>
              </a:rPr>
              <a:t>:</a:t>
            </a:r>
            <a:endParaRPr b="1" sz="2000">
              <a:latin typeface="Raleway"/>
              <a:ea typeface="Raleway"/>
              <a:cs typeface="Raleway"/>
              <a:sym typeface="Raleway"/>
            </a:endParaRPr>
          </a:p>
          <a:p>
            <a:pPr indent="0" lvl="0" marL="0" rtl="0" algn="l">
              <a:spcBef>
                <a:spcPts val="0"/>
              </a:spcBef>
              <a:spcAft>
                <a:spcPts val="0"/>
              </a:spcAft>
              <a:buNone/>
            </a:pPr>
            <a:r>
              <a:rPr lang="en" sz="2000">
                <a:latin typeface="Raleway"/>
                <a:ea typeface="Raleway"/>
                <a:cs typeface="Raleway"/>
                <a:sym typeface="Raleway"/>
              </a:rPr>
              <a:t>Prof. Manoj Gupta</a:t>
            </a:r>
            <a:endParaRPr sz="20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7276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 and their expertise</a:t>
            </a:r>
            <a:endParaRPr sz="2822"/>
          </a:p>
        </p:txBody>
      </p:sp>
      <p:sp>
        <p:nvSpPr>
          <p:cNvPr id="165" name="Google Shape;165;p22"/>
          <p:cNvSpPr txBox="1"/>
          <p:nvPr>
            <p:ph idx="1" type="body"/>
          </p:nvPr>
        </p:nvSpPr>
        <p:spPr>
          <a:xfrm>
            <a:off x="729450" y="1478750"/>
            <a:ext cx="7688700" cy="28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Ahimsa Jain (0827CI191004) :</a:t>
            </a:r>
            <a:r>
              <a:rPr lang="en" sz="1800"/>
              <a:t> Front-end web development &amp; UI design</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b="1" lang="en" sz="1800"/>
              <a:t>Naitik Yadav (0827CI191038) :</a:t>
            </a:r>
            <a:r>
              <a:rPr lang="en" sz="1800"/>
              <a:t> Back-end web development &amp; ML</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b="1" lang="en" sz="1800"/>
              <a:t>Prahlad Gurjar (0827CI191043) :</a:t>
            </a:r>
            <a:r>
              <a:rPr lang="en" sz="1800"/>
              <a:t> Front-end &amp; back-end web development</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idx="1" type="body"/>
          </p:nvPr>
        </p:nvSpPr>
        <p:spPr>
          <a:xfrm>
            <a:off x="727650" y="1265300"/>
            <a:ext cx="7903200" cy="3724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770"/>
              <a:buNone/>
            </a:pPr>
            <a:r>
              <a:rPr lang="en" sz="1380">
                <a:solidFill>
                  <a:srgbClr val="202122"/>
                </a:solidFill>
                <a:highlight>
                  <a:srgbClr val="FFFFFF"/>
                </a:highlight>
                <a:latin typeface="Times New Roman"/>
                <a:ea typeface="Times New Roman"/>
                <a:cs typeface="Times New Roman"/>
                <a:sym typeface="Times New Roman"/>
              </a:rPr>
              <a:t>Thousands of hours worth of content is being created and shared on YouTube throughout the day. It has become really difficult to spend time watching such videos which may have a longer duration than expected and sometimes our efforts may become futile if we couldn't find relevant information out of it. There are times when we are searching for something on YouTube and there are a lot of videos about it and we can’t just rely on the number of likes/dislikes a particular video has. More often than not, people like/dislike certain videos randomly or without even watching them at all. The current YouTube algorithm only utilises the statistics of user engagement while suggesting content. Through the use of the TubeRate app, the user will be able to view ratings of the videos which will be based on sentiment analysis performed on the comments of those videos. The app will extract all the comments from the video, process them using NLP and show ratings to the user based upon the emotions present in them. These ratings will be on a scale from 1 to 5, where 1 means extremely dissatisfied and 5 means extremely pleased with the content of the video.</a:t>
            </a:r>
            <a:endParaRPr sz="1380">
              <a:solidFill>
                <a:srgbClr val="202122"/>
              </a:solidFill>
              <a:highlight>
                <a:srgbClr val="FFFFFF"/>
              </a:highlight>
              <a:latin typeface="Times New Roman"/>
              <a:ea typeface="Times New Roman"/>
              <a:cs typeface="Times New Roman"/>
              <a:sym typeface="Times New Roman"/>
            </a:endParaRPr>
          </a:p>
          <a:p>
            <a:pPr indent="0" lvl="0" marL="0" rtl="0" algn="l">
              <a:spcBef>
                <a:spcPts val="1000"/>
              </a:spcBef>
              <a:spcAft>
                <a:spcPts val="1200"/>
              </a:spcAft>
              <a:buSzPts val="770"/>
              <a:buNone/>
            </a:pPr>
            <a:r>
              <a:t/>
            </a:r>
            <a:endParaRPr sz="1310"/>
          </a:p>
        </p:txBody>
      </p:sp>
      <p:sp>
        <p:nvSpPr>
          <p:cNvPr id="171" name="Google Shape;171;p23"/>
          <p:cNvSpPr txBox="1"/>
          <p:nvPr/>
        </p:nvSpPr>
        <p:spPr>
          <a:xfrm>
            <a:off x="742125" y="535850"/>
            <a:ext cx="3006600" cy="72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40">
                <a:solidFill>
                  <a:schemeClr val="dk2"/>
                </a:solidFill>
                <a:latin typeface="Raleway"/>
                <a:ea typeface="Raleway"/>
                <a:cs typeface="Raleway"/>
                <a:sym typeface="Raleway"/>
              </a:rPr>
              <a:t>ABSTRACT</a:t>
            </a:r>
            <a:endParaRPr b="1" sz="3540">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76200" y="685800"/>
            <a:ext cx="1625400" cy="56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40">
                <a:solidFill>
                  <a:schemeClr val="dk2"/>
                </a:solidFill>
                <a:latin typeface="Raleway"/>
                <a:ea typeface="Raleway"/>
                <a:cs typeface="Raleway"/>
                <a:sym typeface="Raleway"/>
              </a:rPr>
              <a:t>Use Case</a:t>
            </a:r>
            <a:endParaRPr b="1" sz="2440">
              <a:solidFill>
                <a:schemeClr val="dk2"/>
              </a:solidFill>
              <a:latin typeface="Raleway"/>
              <a:ea typeface="Raleway"/>
              <a:cs typeface="Raleway"/>
              <a:sym typeface="Raleway"/>
            </a:endParaRPr>
          </a:p>
        </p:txBody>
      </p:sp>
      <p:pic>
        <p:nvPicPr>
          <p:cNvPr id="177" name="Google Shape;177;p24"/>
          <p:cNvPicPr preferRelativeResize="0"/>
          <p:nvPr/>
        </p:nvPicPr>
        <p:blipFill>
          <a:blip r:embed="rId3">
            <a:alphaModFix/>
          </a:blip>
          <a:stretch>
            <a:fillRect/>
          </a:stretch>
        </p:blipFill>
        <p:spPr>
          <a:xfrm>
            <a:off x="2082600" y="-9400"/>
            <a:ext cx="4853494" cy="5152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5"/>
          <p:cNvPicPr preferRelativeResize="0"/>
          <p:nvPr/>
        </p:nvPicPr>
        <p:blipFill>
          <a:blip r:embed="rId3">
            <a:alphaModFix/>
          </a:blip>
          <a:stretch>
            <a:fillRect/>
          </a:stretch>
        </p:blipFill>
        <p:spPr>
          <a:xfrm>
            <a:off x="1600200" y="0"/>
            <a:ext cx="6334264" cy="5143501"/>
          </a:xfrm>
          <a:prstGeom prst="rect">
            <a:avLst/>
          </a:prstGeom>
          <a:noFill/>
          <a:ln>
            <a:noFill/>
          </a:ln>
        </p:spPr>
      </p:pic>
      <p:sp>
        <p:nvSpPr>
          <p:cNvPr id="183" name="Google Shape;183;p25"/>
          <p:cNvSpPr txBox="1"/>
          <p:nvPr/>
        </p:nvSpPr>
        <p:spPr>
          <a:xfrm>
            <a:off x="0" y="685800"/>
            <a:ext cx="3000000" cy="56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40">
                <a:solidFill>
                  <a:schemeClr val="dk2"/>
                </a:solidFill>
                <a:latin typeface="Raleway"/>
                <a:ea typeface="Raleway"/>
                <a:cs typeface="Raleway"/>
                <a:sym typeface="Raleway"/>
              </a:rPr>
              <a:t>Sequence </a:t>
            </a:r>
            <a:endParaRPr b="1" sz="2440">
              <a:solidFill>
                <a:schemeClr val="dk2"/>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nvSpPr>
        <p:spPr>
          <a:xfrm>
            <a:off x="381000" y="637800"/>
            <a:ext cx="1800300" cy="56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40">
                <a:solidFill>
                  <a:schemeClr val="dk2"/>
                </a:solidFill>
                <a:latin typeface="Raleway"/>
                <a:ea typeface="Raleway"/>
                <a:cs typeface="Raleway"/>
                <a:sym typeface="Raleway"/>
              </a:rPr>
              <a:t>Activity</a:t>
            </a:r>
            <a:endParaRPr b="1" sz="2440">
              <a:solidFill>
                <a:schemeClr val="dk2"/>
              </a:solidFill>
              <a:latin typeface="Raleway"/>
              <a:ea typeface="Raleway"/>
              <a:cs typeface="Raleway"/>
              <a:sym typeface="Raleway"/>
            </a:endParaRPr>
          </a:p>
        </p:txBody>
      </p:sp>
      <p:pic>
        <p:nvPicPr>
          <p:cNvPr id="189" name="Google Shape;189;p26"/>
          <p:cNvPicPr preferRelativeResize="0"/>
          <p:nvPr/>
        </p:nvPicPr>
        <p:blipFill>
          <a:blip r:embed="rId3">
            <a:alphaModFix/>
          </a:blip>
          <a:stretch>
            <a:fillRect/>
          </a:stretch>
        </p:blipFill>
        <p:spPr>
          <a:xfrm>
            <a:off x="2257500" y="-15400"/>
            <a:ext cx="4671348"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752075" y="698350"/>
            <a:ext cx="1708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endParaRPr/>
          </a:p>
        </p:txBody>
      </p:sp>
      <p:pic>
        <p:nvPicPr>
          <p:cNvPr id="195" name="Google Shape;195;p27"/>
          <p:cNvPicPr preferRelativeResize="0"/>
          <p:nvPr/>
        </p:nvPicPr>
        <p:blipFill>
          <a:blip r:embed="rId3">
            <a:alphaModFix/>
          </a:blip>
          <a:stretch>
            <a:fillRect/>
          </a:stretch>
        </p:blipFill>
        <p:spPr>
          <a:xfrm>
            <a:off x="1285725" y="1353250"/>
            <a:ext cx="6409157" cy="3605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752075" y="698350"/>
            <a:ext cx="1708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endParaRPr/>
          </a:p>
        </p:txBody>
      </p:sp>
      <p:pic>
        <p:nvPicPr>
          <p:cNvPr id="201" name="Google Shape;201;p28"/>
          <p:cNvPicPr preferRelativeResize="0"/>
          <p:nvPr/>
        </p:nvPicPr>
        <p:blipFill>
          <a:blip r:embed="rId3">
            <a:alphaModFix/>
          </a:blip>
          <a:stretch>
            <a:fillRect/>
          </a:stretch>
        </p:blipFill>
        <p:spPr>
          <a:xfrm>
            <a:off x="152400" y="1418650"/>
            <a:ext cx="8839199" cy="34637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752075" y="698350"/>
            <a:ext cx="1708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endParaRPr/>
          </a:p>
        </p:txBody>
      </p:sp>
      <p:pic>
        <p:nvPicPr>
          <p:cNvPr id="207" name="Google Shape;207;p29"/>
          <p:cNvPicPr preferRelativeResize="0"/>
          <p:nvPr/>
        </p:nvPicPr>
        <p:blipFill>
          <a:blip r:embed="rId3">
            <a:alphaModFix/>
          </a:blip>
          <a:stretch>
            <a:fillRect/>
          </a:stretch>
        </p:blipFill>
        <p:spPr>
          <a:xfrm>
            <a:off x="752075" y="1353250"/>
            <a:ext cx="7743927" cy="3605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2814600" y="2304150"/>
            <a:ext cx="3514800" cy="535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140"/>
              <a:t>THANK  YOU</a:t>
            </a:r>
            <a:endParaRPr sz="4140"/>
          </a:p>
        </p:txBody>
      </p:sp>
      <p:pic>
        <p:nvPicPr>
          <p:cNvPr id="213" name="Google Shape;213;p30"/>
          <p:cNvPicPr preferRelativeResize="0"/>
          <p:nvPr/>
        </p:nvPicPr>
        <p:blipFill>
          <a:blip r:embed="rId3">
            <a:alphaModFix/>
          </a:blip>
          <a:stretch>
            <a:fillRect/>
          </a:stretch>
        </p:blipFill>
        <p:spPr>
          <a:xfrm>
            <a:off x="582950" y="4131100"/>
            <a:ext cx="1056225" cy="328600"/>
          </a:xfrm>
          <a:prstGeom prst="rect">
            <a:avLst/>
          </a:prstGeom>
          <a:noFill/>
          <a:ln>
            <a:noFill/>
          </a:ln>
        </p:spPr>
      </p:pic>
      <p:pic>
        <p:nvPicPr>
          <p:cNvPr id="214" name="Google Shape;214;p30"/>
          <p:cNvPicPr preferRelativeResize="0"/>
          <p:nvPr/>
        </p:nvPicPr>
        <p:blipFill>
          <a:blip r:embed="rId3">
            <a:alphaModFix/>
          </a:blip>
          <a:stretch>
            <a:fillRect/>
          </a:stretch>
        </p:blipFill>
        <p:spPr>
          <a:xfrm>
            <a:off x="1639175" y="4131100"/>
            <a:ext cx="1056225" cy="328600"/>
          </a:xfrm>
          <a:prstGeom prst="rect">
            <a:avLst/>
          </a:prstGeom>
          <a:noFill/>
          <a:ln>
            <a:noFill/>
          </a:ln>
        </p:spPr>
      </p:pic>
      <p:pic>
        <p:nvPicPr>
          <p:cNvPr id="215" name="Google Shape;215;p30"/>
          <p:cNvPicPr preferRelativeResize="0"/>
          <p:nvPr/>
        </p:nvPicPr>
        <p:blipFill>
          <a:blip r:embed="rId3">
            <a:alphaModFix/>
          </a:blip>
          <a:stretch>
            <a:fillRect/>
          </a:stretch>
        </p:blipFill>
        <p:spPr>
          <a:xfrm>
            <a:off x="2695400" y="4131100"/>
            <a:ext cx="1056225" cy="328600"/>
          </a:xfrm>
          <a:prstGeom prst="rect">
            <a:avLst/>
          </a:prstGeom>
          <a:noFill/>
          <a:ln>
            <a:noFill/>
          </a:ln>
        </p:spPr>
      </p:pic>
      <p:pic>
        <p:nvPicPr>
          <p:cNvPr id="216" name="Google Shape;216;p30"/>
          <p:cNvPicPr preferRelativeResize="0"/>
          <p:nvPr/>
        </p:nvPicPr>
        <p:blipFill>
          <a:blip r:embed="rId3">
            <a:alphaModFix/>
          </a:blip>
          <a:stretch>
            <a:fillRect/>
          </a:stretch>
        </p:blipFill>
        <p:spPr>
          <a:xfrm>
            <a:off x="3751625" y="4131100"/>
            <a:ext cx="1056225" cy="328600"/>
          </a:xfrm>
          <a:prstGeom prst="rect">
            <a:avLst/>
          </a:prstGeom>
          <a:noFill/>
          <a:ln>
            <a:noFill/>
          </a:ln>
        </p:spPr>
      </p:pic>
      <p:pic>
        <p:nvPicPr>
          <p:cNvPr id="217" name="Google Shape;217;p30"/>
          <p:cNvPicPr preferRelativeResize="0"/>
          <p:nvPr/>
        </p:nvPicPr>
        <p:blipFill>
          <a:blip r:embed="rId3">
            <a:alphaModFix/>
          </a:blip>
          <a:stretch>
            <a:fillRect/>
          </a:stretch>
        </p:blipFill>
        <p:spPr>
          <a:xfrm>
            <a:off x="4807850" y="4131100"/>
            <a:ext cx="1056225" cy="328600"/>
          </a:xfrm>
          <a:prstGeom prst="rect">
            <a:avLst/>
          </a:prstGeom>
          <a:noFill/>
          <a:ln>
            <a:noFill/>
          </a:ln>
        </p:spPr>
      </p:pic>
      <p:pic>
        <p:nvPicPr>
          <p:cNvPr id="218" name="Google Shape;218;p30"/>
          <p:cNvPicPr preferRelativeResize="0"/>
          <p:nvPr/>
        </p:nvPicPr>
        <p:blipFill>
          <a:blip r:embed="rId3">
            <a:alphaModFix/>
          </a:blip>
          <a:stretch>
            <a:fillRect/>
          </a:stretch>
        </p:blipFill>
        <p:spPr>
          <a:xfrm>
            <a:off x="5864075" y="4131100"/>
            <a:ext cx="1056225" cy="328600"/>
          </a:xfrm>
          <a:prstGeom prst="rect">
            <a:avLst/>
          </a:prstGeom>
          <a:noFill/>
          <a:ln>
            <a:noFill/>
          </a:ln>
        </p:spPr>
      </p:pic>
      <p:pic>
        <p:nvPicPr>
          <p:cNvPr id="219" name="Google Shape;219;p30"/>
          <p:cNvPicPr preferRelativeResize="0"/>
          <p:nvPr/>
        </p:nvPicPr>
        <p:blipFill>
          <a:blip r:embed="rId3">
            <a:alphaModFix/>
          </a:blip>
          <a:stretch>
            <a:fillRect/>
          </a:stretch>
        </p:blipFill>
        <p:spPr>
          <a:xfrm>
            <a:off x="6920300" y="4131100"/>
            <a:ext cx="1056225" cy="328600"/>
          </a:xfrm>
          <a:prstGeom prst="rect">
            <a:avLst/>
          </a:prstGeom>
          <a:noFill/>
          <a:ln>
            <a:noFill/>
          </a:ln>
        </p:spPr>
      </p:pic>
      <p:pic>
        <p:nvPicPr>
          <p:cNvPr id="220" name="Google Shape;220;p30"/>
          <p:cNvPicPr preferRelativeResize="0"/>
          <p:nvPr/>
        </p:nvPicPr>
        <p:blipFill>
          <a:blip r:embed="rId3">
            <a:alphaModFix/>
          </a:blip>
          <a:stretch>
            <a:fillRect/>
          </a:stretch>
        </p:blipFill>
        <p:spPr>
          <a:xfrm>
            <a:off x="7976525" y="4131100"/>
            <a:ext cx="1056225" cy="328600"/>
          </a:xfrm>
          <a:prstGeom prst="rect">
            <a:avLst/>
          </a:prstGeom>
          <a:noFill/>
          <a:ln>
            <a:noFill/>
          </a:ln>
        </p:spPr>
      </p:pic>
      <p:pic>
        <p:nvPicPr>
          <p:cNvPr id="221" name="Google Shape;221;p30"/>
          <p:cNvPicPr preferRelativeResize="0"/>
          <p:nvPr/>
        </p:nvPicPr>
        <p:blipFill>
          <a:blip r:embed="rId3">
            <a:alphaModFix/>
          </a:blip>
          <a:stretch>
            <a:fillRect/>
          </a:stretch>
        </p:blipFill>
        <p:spPr>
          <a:xfrm>
            <a:off x="1639175" y="1055775"/>
            <a:ext cx="1056225" cy="328600"/>
          </a:xfrm>
          <a:prstGeom prst="rect">
            <a:avLst/>
          </a:prstGeom>
          <a:noFill/>
          <a:ln>
            <a:noFill/>
          </a:ln>
        </p:spPr>
      </p:pic>
      <p:pic>
        <p:nvPicPr>
          <p:cNvPr id="222" name="Google Shape;222;p30"/>
          <p:cNvPicPr preferRelativeResize="0"/>
          <p:nvPr/>
        </p:nvPicPr>
        <p:blipFill>
          <a:blip r:embed="rId3">
            <a:alphaModFix/>
          </a:blip>
          <a:stretch>
            <a:fillRect/>
          </a:stretch>
        </p:blipFill>
        <p:spPr>
          <a:xfrm>
            <a:off x="2695400" y="1055775"/>
            <a:ext cx="1056225" cy="328600"/>
          </a:xfrm>
          <a:prstGeom prst="rect">
            <a:avLst/>
          </a:prstGeom>
          <a:noFill/>
          <a:ln>
            <a:noFill/>
          </a:ln>
        </p:spPr>
      </p:pic>
      <p:pic>
        <p:nvPicPr>
          <p:cNvPr id="223" name="Google Shape;223;p30"/>
          <p:cNvPicPr preferRelativeResize="0"/>
          <p:nvPr/>
        </p:nvPicPr>
        <p:blipFill>
          <a:blip r:embed="rId3">
            <a:alphaModFix/>
          </a:blip>
          <a:stretch>
            <a:fillRect/>
          </a:stretch>
        </p:blipFill>
        <p:spPr>
          <a:xfrm>
            <a:off x="3751625" y="1055775"/>
            <a:ext cx="1056225" cy="328600"/>
          </a:xfrm>
          <a:prstGeom prst="rect">
            <a:avLst/>
          </a:prstGeom>
          <a:noFill/>
          <a:ln>
            <a:noFill/>
          </a:ln>
        </p:spPr>
      </p:pic>
      <p:pic>
        <p:nvPicPr>
          <p:cNvPr id="224" name="Google Shape;224;p30"/>
          <p:cNvPicPr preferRelativeResize="0"/>
          <p:nvPr/>
        </p:nvPicPr>
        <p:blipFill>
          <a:blip r:embed="rId3">
            <a:alphaModFix/>
          </a:blip>
          <a:stretch>
            <a:fillRect/>
          </a:stretch>
        </p:blipFill>
        <p:spPr>
          <a:xfrm>
            <a:off x="4807850" y="1055775"/>
            <a:ext cx="1056225" cy="328600"/>
          </a:xfrm>
          <a:prstGeom prst="rect">
            <a:avLst/>
          </a:prstGeom>
          <a:noFill/>
          <a:ln>
            <a:noFill/>
          </a:ln>
        </p:spPr>
      </p:pic>
      <p:pic>
        <p:nvPicPr>
          <p:cNvPr id="225" name="Google Shape;225;p30"/>
          <p:cNvPicPr preferRelativeResize="0"/>
          <p:nvPr/>
        </p:nvPicPr>
        <p:blipFill>
          <a:blip r:embed="rId3">
            <a:alphaModFix/>
          </a:blip>
          <a:stretch>
            <a:fillRect/>
          </a:stretch>
        </p:blipFill>
        <p:spPr>
          <a:xfrm>
            <a:off x="5767888" y="1055775"/>
            <a:ext cx="1056225" cy="328600"/>
          </a:xfrm>
          <a:prstGeom prst="rect">
            <a:avLst/>
          </a:prstGeom>
          <a:noFill/>
          <a:ln>
            <a:noFill/>
          </a:ln>
        </p:spPr>
      </p:pic>
      <p:pic>
        <p:nvPicPr>
          <p:cNvPr id="226" name="Google Shape;226;p30"/>
          <p:cNvPicPr preferRelativeResize="0"/>
          <p:nvPr/>
        </p:nvPicPr>
        <p:blipFill>
          <a:blip r:embed="rId3">
            <a:alphaModFix/>
          </a:blip>
          <a:stretch>
            <a:fillRect/>
          </a:stretch>
        </p:blipFill>
        <p:spPr>
          <a:xfrm>
            <a:off x="6824113" y="1055775"/>
            <a:ext cx="1056225" cy="328600"/>
          </a:xfrm>
          <a:prstGeom prst="rect">
            <a:avLst/>
          </a:prstGeom>
          <a:noFill/>
          <a:ln>
            <a:noFill/>
          </a:ln>
        </p:spPr>
      </p:pic>
      <p:pic>
        <p:nvPicPr>
          <p:cNvPr id="227" name="Google Shape;227;p30"/>
          <p:cNvPicPr preferRelativeResize="0"/>
          <p:nvPr/>
        </p:nvPicPr>
        <p:blipFill>
          <a:blip r:embed="rId3">
            <a:alphaModFix/>
          </a:blip>
          <a:stretch>
            <a:fillRect/>
          </a:stretch>
        </p:blipFill>
        <p:spPr>
          <a:xfrm>
            <a:off x="7784163" y="1055775"/>
            <a:ext cx="1056225" cy="32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4"/>
          <p:cNvPicPr preferRelativeResize="0"/>
          <p:nvPr/>
        </p:nvPicPr>
        <p:blipFill>
          <a:blip r:embed="rId3">
            <a:alphaModFix amt="64000"/>
          </a:blip>
          <a:stretch>
            <a:fillRect/>
          </a:stretch>
        </p:blipFill>
        <p:spPr>
          <a:xfrm>
            <a:off x="8066100" y="1245975"/>
            <a:ext cx="851875" cy="814950"/>
          </a:xfrm>
          <a:prstGeom prst="rect">
            <a:avLst/>
          </a:prstGeom>
          <a:noFill/>
          <a:ln>
            <a:noFill/>
          </a:ln>
        </p:spPr>
      </p:pic>
      <p:sp>
        <p:nvSpPr>
          <p:cNvPr id="97" name="Google Shape;97;p14"/>
          <p:cNvSpPr txBox="1"/>
          <p:nvPr>
            <p:ph type="title"/>
          </p:nvPr>
        </p:nvSpPr>
        <p:spPr>
          <a:xfrm>
            <a:off x="7276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Idea</a:t>
            </a:r>
            <a:endParaRPr/>
          </a:p>
        </p:txBody>
      </p:sp>
      <p:sp>
        <p:nvSpPr>
          <p:cNvPr id="98" name="Google Shape;98;p14"/>
          <p:cNvSpPr txBox="1"/>
          <p:nvPr>
            <p:ph idx="1" type="body"/>
          </p:nvPr>
        </p:nvSpPr>
        <p:spPr>
          <a:xfrm>
            <a:off x="727650" y="1437725"/>
            <a:ext cx="7688700" cy="2861100"/>
          </a:xfrm>
          <a:prstGeom prst="rect">
            <a:avLst/>
          </a:prstGeom>
        </p:spPr>
        <p:txBody>
          <a:bodyPr anchorCtr="0" anchor="t" bIns="91425" lIns="91425" spcFirstLastPara="1" rIns="91425" wrap="square" tIns="91425">
            <a:normAutofit fontScale="85000"/>
          </a:bodyPr>
          <a:lstStyle/>
          <a:p>
            <a:pPr indent="-325755" lvl="0" marL="457200" rtl="0" algn="l">
              <a:lnSpc>
                <a:spcPct val="115000"/>
              </a:lnSpc>
              <a:spcBef>
                <a:spcPts val="0"/>
              </a:spcBef>
              <a:spcAft>
                <a:spcPts val="0"/>
              </a:spcAft>
              <a:buSzPct val="100000"/>
              <a:buChar char="●"/>
            </a:pPr>
            <a:r>
              <a:rPr lang="en" sz="1800"/>
              <a:t>A YouTube video rating system based on the sentiments of its comment section.</a:t>
            </a:r>
            <a:endParaRPr sz="1800"/>
          </a:p>
          <a:p>
            <a:pPr indent="0" lvl="0" marL="457200" rtl="0" algn="l">
              <a:lnSpc>
                <a:spcPct val="115000"/>
              </a:lnSpc>
              <a:spcBef>
                <a:spcPts val="1200"/>
              </a:spcBef>
              <a:spcAft>
                <a:spcPts val="0"/>
              </a:spcAft>
              <a:buNone/>
            </a:pPr>
            <a:r>
              <a:t/>
            </a:r>
            <a:endParaRPr sz="1800"/>
          </a:p>
          <a:p>
            <a:pPr indent="-325755" lvl="0" marL="457200" rtl="0" algn="l">
              <a:lnSpc>
                <a:spcPct val="115000"/>
              </a:lnSpc>
              <a:spcBef>
                <a:spcPts val="1200"/>
              </a:spcBef>
              <a:spcAft>
                <a:spcPts val="0"/>
              </a:spcAft>
              <a:buSzPct val="100000"/>
              <a:buChar char="●"/>
            </a:pPr>
            <a:r>
              <a:rPr lang="en" sz="1800"/>
              <a:t>It scans the comments of the video you’re interes</a:t>
            </a:r>
            <a:r>
              <a:rPr lang="en" sz="1800"/>
              <a:t>ted in, performs NLP and generates rating based on what people in the comment sections have commented.</a:t>
            </a:r>
            <a:endParaRPr sz="1800"/>
          </a:p>
          <a:p>
            <a:pPr indent="0" lvl="0" marL="457200" rtl="0" algn="l">
              <a:lnSpc>
                <a:spcPct val="115000"/>
              </a:lnSpc>
              <a:spcBef>
                <a:spcPts val="1200"/>
              </a:spcBef>
              <a:spcAft>
                <a:spcPts val="0"/>
              </a:spcAft>
              <a:buNone/>
            </a:pPr>
            <a:r>
              <a:t/>
            </a:r>
            <a:endParaRPr sz="1800"/>
          </a:p>
          <a:p>
            <a:pPr indent="-325755" lvl="0" marL="457200" rtl="0" algn="l">
              <a:lnSpc>
                <a:spcPct val="115000"/>
              </a:lnSpc>
              <a:spcBef>
                <a:spcPts val="1200"/>
              </a:spcBef>
              <a:spcAft>
                <a:spcPts val="0"/>
              </a:spcAft>
              <a:buSzPct val="100000"/>
              <a:buChar char="●"/>
            </a:pPr>
            <a:r>
              <a:rPr lang="en" sz="1800"/>
              <a:t>The user simply has to click the browser extension </a:t>
            </a:r>
            <a:r>
              <a:rPr lang="en" sz="1800"/>
              <a:t>and</a:t>
            </a:r>
            <a:r>
              <a:rPr lang="en" sz="1800"/>
              <a:t> the ratings of that current video will be displayed.</a:t>
            </a:r>
            <a:endParaRPr sz="1800"/>
          </a:p>
        </p:txBody>
      </p:sp>
      <p:pic>
        <p:nvPicPr>
          <p:cNvPr id="99" name="Google Shape;99;p14"/>
          <p:cNvPicPr preferRelativeResize="0"/>
          <p:nvPr/>
        </p:nvPicPr>
        <p:blipFill rotWithShape="1">
          <a:blip r:embed="rId4">
            <a:alphaModFix amt="64000"/>
          </a:blip>
          <a:srcRect b="-21550" l="-4640" r="4639" t="21550"/>
          <a:stretch/>
        </p:blipFill>
        <p:spPr>
          <a:xfrm>
            <a:off x="7209950" y="2936950"/>
            <a:ext cx="1822700" cy="139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5"/>
          <p:cNvPicPr preferRelativeResize="0"/>
          <p:nvPr/>
        </p:nvPicPr>
        <p:blipFill>
          <a:blip r:embed="rId3">
            <a:alphaModFix amt="8000"/>
          </a:blip>
          <a:stretch>
            <a:fillRect/>
          </a:stretch>
        </p:blipFill>
        <p:spPr>
          <a:xfrm>
            <a:off x="5365505" y="2703850"/>
            <a:ext cx="3778493" cy="2518374"/>
          </a:xfrm>
          <a:prstGeom prst="rect">
            <a:avLst/>
          </a:prstGeom>
          <a:noFill/>
          <a:ln>
            <a:noFill/>
          </a:ln>
        </p:spPr>
      </p:pic>
      <p:sp>
        <p:nvSpPr>
          <p:cNvPr id="105" name="Google Shape;105;p15"/>
          <p:cNvSpPr txBox="1"/>
          <p:nvPr>
            <p:ph type="title"/>
          </p:nvPr>
        </p:nvSpPr>
        <p:spPr>
          <a:xfrm>
            <a:off x="7276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a:t>
            </a:r>
            <a:r>
              <a:rPr b="0" lang="en" sz="2555">
                <a:solidFill>
                  <a:schemeClr val="accent1"/>
                </a:solidFill>
              </a:rPr>
              <a:t>Natural Language Processing</a:t>
            </a:r>
            <a:endParaRPr sz="3155"/>
          </a:p>
        </p:txBody>
      </p:sp>
      <p:sp>
        <p:nvSpPr>
          <p:cNvPr id="106" name="Google Shape;106;p15"/>
          <p:cNvSpPr txBox="1"/>
          <p:nvPr>
            <p:ph idx="1" type="body"/>
          </p:nvPr>
        </p:nvSpPr>
        <p:spPr>
          <a:xfrm>
            <a:off x="729450" y="1478750"/>
            <a:ext cx="7688700" cy="28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Natural Language Processing (NLP) is the ability of a computer program to understand human language as it is spoken and written -- referred to as natural language.</a:t>
            </a:r>
            <a:endParaRPr sz="1800"/>
          </a:p>
          <a:p>
            <a:pPr indent="-342900" lvl="0" marL="457200" rtl="0" algn="l">
              <a:lnSpc>
                <a:spcPct val="150000"/>
              </a:lnSpc>
              <a:spcBef>
                <a:spcPts val="0"/>
              </a:spcBef>
              <a:spcAft>
                <a:spcPts val="0"/>
              </a:spcAft>
              <a:buSzPts val="1800"/>
              <a:buChar char="●"/>
            </a:pPr>
            <a:r>
              <a:rPr lang="en" sz="1800"/>
              <a:t>NLP drives computer programs that translate text from one language to another, respond to spoken commands, and summarize large volumes of text rapidly—even in real time.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sz="2822"/>
          </a:p>
        </p:txBody>
      </p:sp>
      <p:sp>
        <p:nvSpPr>
          <p:cNvPr id="112" name="Google Shape;112;p16"/>
          <p:cNvSpPr txBox="1"/>
          <p:nvPr>
            <p:ph idx="1" type="body"/>
          </p:nvPr>
        </p:nvSpPr>
        <p:spPr>
          <a:xfrm>
            <a:off x="729450" y="1478750"/>
            <a:ext cx="7688700" cy="28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Optimizing the user’s experience on YouTube by providing optimal suggestions throughout the platform.</a:t>
            </a:r>
            <a:endParaRPr sz="1800"/>
          </a:p>
          <a:p>
            <a:pPr indent="-342900" lvl="0" marL="457200" rtl="0" algn="l">
              <a:lnSpc>
                <a:spcPct val="150000"/>
              </a:lnSpc>
              <a:spcBef>
                <a:spcPts val="0"/>
              </a:spcBef>
              <a:spcAft>
                <a:spcPts val="0"/>
              </a:spcAft>
              <a:buSzPts val="1800"/>
              <a:buChar char="●"/>
            </a:pPr>
            <a:r>
              <a:rPr lang="en" sz="1800"/>
              <a:t>Rating the videos based on the comments gives a clear thought about the video content which is helpful if the user is searching for something specific in any genre.</a:t>
            </a:r>
            <a:endParaRPr sz="1800"/>
          </a:p>
          <a:p>
            <a:pPr indent="-342900" lvl="0" marL="457200" rtl="0" algn="l">
              <a:lnSpc>
                <a:spcPct val="150000"/>
              </a:lnSpc>
              <a:spcBef>
                <a:spcPts val="0"/>
              </a:spcBef>
              <a:spcAft>
                <a:spcPts val="0"/>
              </a:spcAft>
              <a:buSzPts val="1800"/>
              <a:buChar char="●"/>
            </a:pPr>
            <a:r>
              <a:rPr lang="en" sz="1800"/>
              <a:t>Saving users’ feedback for further optimization of ratings.</a:t>
            </a:r>
            <a:endParaRPr sz="1800"/>
          </a:p>
        </p:txBody>
      </p:sp>
      <p:pic>
        <p:nvPicPr>
          <p:cNvPr id="113" name="Google Shape;113;p16"/>
          <p:cNvPicPr preferRelativeResize="0"/>
          <p:nvPr/>
        </p:nvPicPr>
        <p:blipFill rotWithShape="1">
          <a:blip r:embed="rId3">
            <a:alphaModFix/>
          </a:blip>
          <a:srcRect b="2280" l="0" r="0" t="2280"/>
          <a:stretch/>
        </p:blipFill>
        <p:spPr>
          <a:xfrm>
            <a:off x="6755518" y="3311550"/>
            <a:ext cx="2482901" cy="1739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76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a:t>
            </a:r>
            <a:endParaRPr sz="2822"/>
          </a:p>
        </p:txBody>
      </p:sp>
      <p:sp>
        <p:nvSpPr>
          <p:cNvPr id="119" name="Google Shape;119;p17"/>
          <p:cNvSpPr txBox="1"/>
          <p:nvPr>
            <p:ph idx="1" type="body"/>
          </p:nvPr>
        </p:nvSpPr>
        <p:spPr>
          <a:xfrm>
            <a:off x="729450" y="1478750"/>
            <a:ext cx="3842700" cy="28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Full-Stack Web Development</a:t>
            </a:r>
            <a:endParaRPr sz="1800"/>
          </a:p>
          <a:p>
            <a:pPr indent="-342900" lvl="0" marL="457200" rtl="0" algn="l">
              <a:lnSpc>
                <a:spcPct val="150000"/>
              </a:lnSpc>
              <a:spcBef>
                <a:spcPts val="0"/>
              </a:spcBef>
              <a:spcAft>
                <a:spcPts val="0"/>
              </a:spcAft>
              <a:buSzPts val="1800"/>
              <a:buChar char="●"/>
            </a:pPr>
            <a:r>
              <a:rPr lang="en" sz="1800"/>
              <a:t>Machine Learning</a:t>
            </a:r>
            <a:endParaRPr sz="1800"/>
          </a:p>
          <a:p>
            <a:pPr indent="-342900" lvl="0" marL="457200" rtl="0" algn="l">
              <a:lnSpc>
                <a:spcPct val="150000"/>
              </a:lnSpc>
              <a:spcBef>
                <a:spcPts val="0"/>
              </a:spcBef>
              <a:spcAft>
                <a:spcPts val="0"/>
              </a:spcAft>
              <a:buSzPts val="1800"/>
              <a:buChar char="●"/>
            </a:pPr>
            <a:r>
              <a:rPr lang="en" sz="1800"/>
              <a:t>Chrome Browser</a:t>
            </a:r>
            <a:endParaRPr sz="1800"/>
          </a:p>
          <a:p>
            <a:pPr indent="-342900" lvl="0" marL="457200" rtl="0" algn="l">
              <a:lnSpc>
                <a:spcPct val="150000"/>
              </a:lnSpc>
              <a:spcBef>
                <a:spcPts val="0"/>
              </a:spcBef>
              <a:spcAft>
                <a:spcPts val="0"/>
              </a:spcAft>
              <a:buSzPts val="1800"/>
              <a:buChar char="●"/>
            </a:pPr>
            <a:r>
              <a:rPr lang="en" sz="1800"/>
              <a:t>Internet Connectivity</a:t>
            </a:r>
            <a:endParaRPr sz="1800"/>
          </a:p>
          <a:p>
            <a:pPr indent="-342900" lvl="0" marL="457200" rtl="0" algn="l">
              <a:lnSpc>
                <a:spcPct val="150000"/>
              </a:lnSpc>
              <a:spcBef>
                <a:spcPts val="0"/>
              </a:spcBef>
              <a:spcAft>
                <a:spcPts val="0"/>
              </a:spcAft>
              <a:buSzPts val="1800"/>
              <a:buChar char="●"/>
            </a:pPr>
            <a:r>
              <a:rPr lang="en" sz="1800"/>
              <a:t>Laptop/PC</a:t>
            </a:r>
            <a:endParaRPr sz="1800"/>
          </a:p>
          <a:p>
            <a:pPr indent="0" lvl="0" marL="0" rtl="0" algn="l">
              <a:lnSpc>
                <a:spcPct val="150000"/>
              </a:lnSpc>
              <a:spcBef>
                <a:spcPts val="1200"/>
              </a:spcBef>
              <a:spcAft>
                <a:spcPts val="0"/>
              </a:spcAft>
              <a:buNone/>
            </a:pPr>
            <a:r>
              <a:t/>
            </a:r>
            <a:endParaRPr sz="1800"/>
          </a:p>
          <a:p>
            <a:pPr indent="0" lvl="0" marL="0" rtl="0" algn="l">
              <a:lnSpc>
                <a:spcPct val="150000"/>
              </a:lnSpc>
              <a:spcBef>
                <a:spcPts val="1200"/>
              </a:spcBef>
              <a:spcAft>
                <a:spcPts val="1200"/>
              </a:spcAft>
              <a:buNone/>
            </a:pPr>
            <a:r>
              <a:t/>
            </a:r>
            <a:endParaRPr sz="1800"/>
          </a:p>
        </p:txBody>
      </p:sp>
      <p:pic>
        <p:nvPicPr>
          <p:cNvPr id="120" name="Google Shape;120;p17"/>
          <p:cNvPicPr preferRelativeResize="0"/>
          <p:nvPr/>
        </p:nvPicPr>
        <p:blipFill>
          <a:blip r:embed="rId3">
            <a:alphaModFix/>
          </a:blip>
          <a:stretch>
            <a:fillRect/>
          </a:stretch>
        </p:blipFill>
        <p:spPr>
          <a:xfrm>
            <a:off x="5363925" y="1093050"/>
            <a:ext cx="3387099" cy="2615376"/>
          </a:xfrm>
          <a:prstGeom prst="rect">
            <a:avLst/>
          </a:prstGeom>
          <a:noFill/>
          <a:ln>
            <a:noFill/>
          </a:ln>
        </p:spPr>
      </p:pic>
      <p:pic>
        <p:nvPicPr>
          <p:cNvPr id="121" name="Google Shape;121;p17"/>
          <p:cNvPicPr preferRelativeResize="0"/>
          <p:nvPr/>
        </p:nvPicPr>
        <p:blipFill>
          <a:blip r:embed="rId4">
            <a:alphaModFix/>
          </a:blip>
          <a:stretch>
            <a:fillRect/>
          </a:stretch>
        </p:blipFill>
        <p:spPr>
          <a:xfrm>
            <a:off x="3092550" y="2396125"/>
            <a:ext cx="264225" cy="264225"/>
          </a:xfrm>
          <a:prstGeom prst="rect">
            <a:avLst/>
          </a:prstGeom>
          <a:noFill/>
          <a:ln>
            <a:noFill/>
          </a:ln>
        </p:spPr>
      </p:pic>
      <p:pic>
        <p:nvPicPr>
          <p:cNvPr id="122" name="Google Shape;122;p17"/>
          <p:cNvPicPr preferRelativeResize="0"/>
          <p:nvPr/>
        </p:nvPicPr>
        <p:blipFill>
          <a:blip r:embed="rId5">
            <a:alphaModFix amt="34000"/>
          </a:blip>
          <a:stretch>
            <a:fillRect/>
          </a:stretch>
        </p:blipFill>
        <p:spPr>
          <a:xfrm>
            <a:off x="-44025" y="3708425"/>
            <a:ext cx="1812342" cy="149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76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sz="2822"/>
          </a:p>
        </p:txBody>
      </p:sp>
      <p:sp>
        <p:nvSpPr>
          <p:cNvPr id="128" name="Google Shape;128;p18"/>
          <p:cNvSpPr txBox="1"/>
          <p:nvPr>
            <p:ph idx="1" type="body"/>
          </p:nvPr>
        </p:nvSpPr>
        <p:spPr>
          <a:xfrm>
            <a:off x="729450" y="1478750"/>
            <a:ext cx="7688700" cy="2158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When searching for something on YouTube, a few videos don’t even have the suitable information and don’t provide what the </a:t>
            </a:r>
            <a:r>
              <a:rPr lang="en" sz="1800"/>
              <a:t>title</a:t>
            </a:r>
            <a:r>
              <a:rPr lang="en" sz="1800"/>
              <a:t> </a:t>
            </a:r>
            <a:r>
              <a:rPr lang="en" sz="1800"/>
              <a:t>suggests</a:t>
            </a:r>
            <a:r>
              <a:rPr lang="en" sz="1800"/>
              <a:t>.</a:t>
            </a:r>
            <a:endParaRPr sz="1800"/>
          </a:p>
          <a:p>
            <a:pPr indent="-342900" lvl="0" marL="457200" rtl="0" algn="l">
              <a:lnSpc>
                <a:spcPct val="150000"/>
              </a:lnSpc>
              <a:spcBef>
                <a:spcPts val="0"/>
              </a:spcBef>
              <a:spcAft>
                <a:spcPts val="0"/>
              </a:spcAft>
              <a:buSzPts val="1800"/>
              <a:buChar char="●"/>
            </a:pPr>
            <a:r>
              <a:rPr lang="en" sz="1800"/>
              <a:t>Some videos are really good and informative but are too long to decide whether they are worth watching.</a:t>
            </a:r>
            <a:endParaRPr sz="1800"/>
          </a:p>
          <a:p>
            <a:pPr indent="-342900" lvl="0" marL="457200" rtl="0" algn="l">
              <a:lnSpc>
                <a:spcPct val="150000"/>
              </a:lnSpc>
              <a:spcBef>
                <a:spcPts val="0"/>
              </a:spcBef>
              <a:spcAft>
                <a:spcPts val="0"/>
              </a:spcAft>
              <a:buSzPts val="1800"/>
              <a:buChar char="●"/>
            </a:pPr>
            <a:r>
              <a:rPr lang="en" sz="1800"/>
              <a:t>Many videos contain adult language without proper disclaimer.</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76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sz="2822"/>
          </a:p>
        </p:txBody>
      </p:sp>
      <p:sp>
        <p:nvSpPr>
          <p:cNvPr id="134" name="Google Shape;134;p19"/>
          <p:cNvSpPr txBox="1"/>
          <p:nvPr>
            <p:ph idx="1" type="body"/>
          </p:nvPr>
        </p:nvSpPr>
        <p:spPr>
          <a:xfrm>
            <a:off x="727650" y="1468430"/>
            <a:ext cx="2900100" cy="93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610"/>
              <a:t>1).</a:t>
            </a:r>
            <a:r>
              <a:rPr lang="en" sz="1310"/>
              <a:t> Open a YouTube Video and click on the Chrome extension to create an HTTP request to the back-end.</a:t>
            </a:r>
            <a:endParaRPr sz="1310"/>
          </a:p>
        </p:txBody>
      </p:sp>
      <p:sp>
        <p:nvSpPr>
          <p:cNvPr id="135" name="Google Shape;135;p19"/>
          <p:cNvSpPr txBox="1"/>
          <p:nvPr>
            <p:ph idx="1" type="body"/>
          </p:nvPr>
        </p:nvSpPr>
        <p:spPr>
          <a:xfrm>
            <a:off x="727650" y="2774767"/>
            <a:ext cx="2900100" cy="53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610"/>
              <a:t>2).</a:t>
            </a:r>
            <a:r>
              <a:rPr lang="en" sz="1310"/>
              <a:t> Request ratings for a given YouTube  video ID.</a:t>
            </a:r>
            <a:endParaRPr sz="1310"/>
          </a:p>
        </p:txBody>
      </p:sp>
      <p:sp>
        <p:nvSpPr>
          <p:cNvPr id="136" name="Google Shape;136;p19"/>
          <p:cNvSpPr txBox="1"/>
          <p:nvPr>
            <p:ph idx="1" type="body"/>
          </p:nvPr>
        </p:nvSpPr>
        <p:spPr>
          <a:xfrm>
            <a:off x="5548800" y="3675334"/>
            <a:ext cx="2900100" cy="106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610"/>
              <a:t>3).</a:t>
            </a:r>
            <a:r>
              <a:rPr lang="en" sz="1310"/>
              <a:t> </a:t>
            </a:r>
            <a:r>
              <a:rPr lang="en" sz="1310"/>
              <a:t>Perform sentiment analysis on the comments of the video.</a:t>
            </a:r>
            <a:endParaRPr sz="1310"/>
          </a:p>
        </p:txBody>
      </p:sp>
      <p:sp>
        <p:nvSpPr>
          <p:cNvPr id="137" name="Google Shape;137;p19"/>
          <p:cNvSpPr txBox="1"/>
          <p:nvPr>
            <p:ph idx="1" type="body"/>
          </p:nvPr>
        </p:nvSpPr>
        <p:spPr>
          <a:xfrm>
            <a:off x="5548800" y="2571878"/>
            <a:ext cx="2806800" cy="72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610"/>
              <a:t>4).</a:t>
            </a:r>
            <a:r>
              <a:rPr lang="en" sz="1310"/>
              <a:t> Return ratings for the video ID as an HTTP response.</a:t>
            </a:r>
            <a:endParaRPr sz="1310"/>
          </a:p>
        </p:txBody>
      </p:sp>
      <p:sp>
        <p:nvSpPr>
          <p:cNvPr id="138" name="Google Shape;138;p19"/>
          <p:cNvSpPr txBox="1"/>
          <p:nvPr>
            <p:ph idx="1" type="body"/>
          </p:nvPr>
        </p:nvSpPr>
        <p:spPr>
          <a:xfrm>
            <a:off x="5548800" y="1468423"/>
            <a:ext cx="2900100" cy="72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610"/>
              <a:t>5).</a:t>
            </a:r>
            <a:r>
              <a:rPr lang="en" sz="1310"/>
              <a:t> Display the ratings on a web application.</a:t>
            </a:r>
            <a:endParaRPr sz="1310"/>
          </a:p>
        </p:txBody>
      </p:sp>
      <p:pic>
        <p:nvPicPr>
          <p:cNvPr id="139" name="Google Shape;139;p19"/>
          <p:cNvPicPr preferRelativeResize="0"/>
          <p:nvPr/>
        </p:nvPicPr>
        <p:blipFill>
          <a:blip r:embed="rId3">
            <a:alphaModFix/>
          </a:blip>
          <a:stretch>
            <a:fillRect/>
          </a:stretch>
        </p:blipFill>
        <p:spPr>
          <a:xfrm>
            <a:off x="3916701" y="1414475"/>
            <a:ext cx="893075" cy="629346"/>
          </a:xfrm>
          <a:prstGeom prst="rect">
            <a:avLst/>
          </a:prstGeom>
          <a:noFill/>
          <a:ln>
            <a:noFill/>
          </a:ln>
        </p:spPr>
      </p:pic>
      <p:pic>
        <p:nvPicPr>
          <p:cNvPr id="140" name="Google Shape;140;p19"/>
          <p:cNvPicPr preferRelativeResize="0"/>
          <p:nvPr/>
        </p:nvPicPr>
        <p:blipFill rotWithShape="1">
          <a:blip r:embed="rId4">
            <a:alphaModFix/>
          </a:blip>
          <a:srcRect b="0" l="0" r="0" t="0"/>
          <a:stretch/>
        </p:blipFill>
        <p:spPr>
          <a:xfrm>
            <a:off x="3889025" y="4117228"/>
            <a:ext cx="893075" cy="788322"/>
          </a:xfrm>
          <a:prstGeom prst="rect">
            <a:avLst/>
          </a:prstGeom>
          <a:noFill/>
          <a:ln>
            <a:noFill/>
          </a:ln>
        </p:spPr>
      </p:pic>
      <p:pic>
        <p:nvPicPr>
          <p:cNvPr id="141" name="Google Shape;141;p19"/>
          <p:cNvPicPr preferRelativeResize="0"/>
          <p:nvPr/>
        </p:nvPicPr>
        <p:blipFill rotWithShape="1">
          <a:blip r:embed="rId5">
            <a:alphaModFix/>
          </a:blip>
          <a:srcRect b="0" l="13821" r="13814" t="0"/>
          <a:stretch/>
        </p:blipFill>
        <p:spPr>
          <a:xfrm>
            <a:off x="3753076" y="2674404"/>
            <a:ext cx="1145028" cy="806881"/>
          </a:xfrm>
          <a:prstGeom prst="rect">
            <a:avLst/>
          </a:prstGeom>
          <a:noFill/>
          <a:ln>
            <a:noFill/>
          </a:ln>
        </p:spPr>
      </p:pic>
      <p:cxnSp>
        <p:nvCxnSpPr>
          <p:cNvPr id="142" name="Google Shape;142;p19"/>
          <p:cNvCxnSpPr/>
          <p:nvPr/>
        </p:nvCxnSpPr>
        <p:spPr>
          <a:xfrm>
            <a:off x="4023850" y="2060063"/>
            <a:ext cx="0" cy="5163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p:nvPr/>
        </p:nvCxnSpPr>
        <p:spPr>
          <a:xfrm>
            <a:off x="4006375" y="3574446"/>
            <a:ext cx="0" cy="5781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19"/>
          <p:cNvCxnSpPr/>
          <p:nvPr/>
        </p:nvCxnSpPr>
        <p:spPr>
          <a:xfrm rot="10800000">
            <a:off x="4670050" y="3573974"/>
            <a:ext cx="0" cy="5784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9"/>
          <p:cNvCxnSpPr/>
          <p:nvPr/>
        </p:nvCxnSpPr>
        <p:spPr>
          <a:xfrm rot="10800000">
            <a:off x="4670150" y="2036664"/>
            <a:ext cx="0" cy="57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7276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sz="2822"/>
          </a:p>
        </p:txBody>
      </p:sp>
      <p:sp>
        <p:nvSpPr>
          <p:cNvPr id="151" name="Google Shape;151;p20"/>
          <p:cNvSpPr txBox="1"/>
          <p:nvPr>
            <p:ph idx="1" type="body"/>
          </p:nvPr>
        </p:nvSpPr>
        <p:spPr>
          <a:xfrm>
            <a:off x="729450" y="1478750"/>
            <a:ext cx="4123200" cy="28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sz="1800"/>
              <a:t>Front-end web design </a:t>
            </a:r>
            <a:endParaRPr sz="1800"/>
          </a:p>
          <a:p>
            <a:pPr indent="-342900" lvl="0" marL="457200" rtl="0" algn="l">
              <a:lnSpc>
                <a:spcPct val="150000"/>
              </a:lnSpc>
              <a:spcBef>
                <a:spcPts val="0"/>
              </a:spcBef>
              <a:spcAft>
                <a:spcPts val="0"/>
              </a:spcAft>
              <a:buSzPts val="1800"/>
              <a:buAutoNum type="arabicPeriod"/>
            </a:pPr>
            <a:r>
              <a:rPr lang="en" sz="1800"/>
              <a:t>Back-end web application</a:t>
            </a:r>
            <a:endParaRPr sz="1800"/>
          </a:p>
          <a:p>
            <a:pPr indent="-342900" lvl="0" marL="457200" rtl="0" algn="l">
              <a:lnSpc>
                <a:spcPct val="150000"/>
              </a:lnSpc>
              <a:spcBef>
                <a:spcPts val="0"/>
              </a:spcBef>
              <a:spcAft>
                <a:spcPts val="0"/>
              </a:spcAft>
              <a:buSzPts val="1800"/>
              <a:buAutoNum type="arabicPeriod"/>
            </a:pPr>
            <a:r>
              <a:rPr lang="en" sz="1800"/>
              <a:t>ML Model Deployment</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pic>
        <p:nvPicPr>
          <p:cNvPr id="152" name="Google Shape;152;p20"/>
          <p:cNvPicPr preferRelativeResize="0"/>
          <p:nvPr/>
        </p:nvPicPr>
        <p:blipFill rotWithShape="1">
          <a:blip r:embed="rId3">
            <a:alphaModFix/>
          </a:blip>
          <a:srcRect b="11347" l="11151" r="7686" t="0"/>
          <a:stretch/>
        </p:blipFill>
        <p:spPr>
          <a:xfrm>
            <a:off x="5501200" y="3300125"/>
            <a:ext cx="3215475" cy="1685375"/>
          </a:xfrm>
          <a:prstGeom prst="rect">
            <a:avLst/>
          </a:prstGeom>
          <a:noFill/>
          <a:ln>
            <a:noFill/>
          </a:ln>
        </p:spPr>
      </p:pic>
      <p:pic>
        <p:nvPicPr>
          <p:cNvPr id="153" name="Google Shape;153;p20"/>
          <p:cNvPicPr preferRelativeResize="0"/>
          <p:nvPr/>
        </p:nvPicPr>
        <p:blipFill rotWithShape="1">
          <a:blip r:embed="rId4">
            <a:alphaModFix amt="54000"/>
          </a:blip>
          <a:srcRect b="0" l="0" r="0" t="0"/>
          <a:stretch/>
        </p:blipFill>
        <p:spPr>
          <a:xfrm>
            <a:off x="5909750" y="478425"/>
            <a:ext cx="1559300" cy="160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727650" y="55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Stakeholders</a:t>
            </a:r>
            <a:endParaRPr sz="2822"/>
          </a:p>
        </p:txBody>
      </p:sp>
      <p:sp>
        <p:nvSpPr>
          <p:cNvPr id="159" name="Google Shape;159;p21"/>
          <p:cNvSpPr txBox="1"/>
          <p:nvPr>
            <p:ph idx="1" type="body"/>
          </p:nvPr>
        </p:nvSpPr>
        <p:spPr>
          <a:xfrm>
            <a:off x="729450" y="1478750"/>
            <a:ext cx="7688700" cy="28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Every person who watches YouTube videos can be benefited  from this project.</a:t>
            </a:r>
            <a:endParaRPr sz="1800"/>
          </a:p>
          <a:p>
            <a:pPr indent="-342900" lvl="0" marL="457200" rtl="0" algn="l">
              <a:lnSpc>
                <a:spcPct val="150000"/>
              </a:lnSpc>
              <a:spcBef>
                <a:spcPts val="0"/>
              </a:spcBef>
              <a:spcAft>
                <a:spcPts val="0"/>
              </a:spcAft>
              <a:buSzPts val="1800"/>
              <a:buChar char="●"/>
            </a:pPr>
            <a:r>
              <a:rPr lang="en" sz="1800"/>
              <a:t>The interface will be easy to use for everyone.</a:t>
            </a:r>
            <a:endParaRPr sz="1800"/>
          </a:p>
          <a:p>
            <a:pPr indent="-342900" lvl="0" marL="457200" rtl="0" algn="l">
              <a:lnSpc>
                <a:spcPct val="150000"/>
              </a:lnSpc>
              <a:spcBef>
                <a:spcPts val="0"/>
              </a:spcBef>
              <a:spcAft>
                <a:spcPts val="0"/>
              </a:spcAft>
              <a:buSzPts val="1800"/>
              <a:buChar char="●"/>
            </a:pPr>
            <a:r>
              <a:rPr lang="en" sz="1800"/>
              <a:t>If the users are not satisfied with the rating, they will be able to provide necessary feedback.</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