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BE684-4DA4-4D52-B80B-EDFFF8A41124}" type="datetimeFigureOut">
              <a:rPr lang="it-IT" smtClean="0"/>
              <a:t>06/01/2021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24F0-F7CC-4313-944D-98184396DB8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514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0987812-728B-47FA-AA9D-8AEA2237D5EC}" type="datetime1">
              <a:rPr lang="it-IT" smtClean="0"/>
              <a:t>06/01/2021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Andrea Foroni, Marco Morandi, Prabin Pellicioli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B7ABF3-6289-4E10-AC32-6085271221DA}" type="slidenum">
              <a:rPr lang="it-IT" smtClean="0"/>
              <a:t>‹#›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29593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EFD7-6B21-44B4-BA33-D41A4A8D63B8}" type="datetime1">
              <a:rPr lang="it-IT" smtClean="0"/>
              <a:t>06/01/2021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604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A933-2519-478D-AEFE-55F2AFDF9845}" type="datetime1">
              <a:rPr lang="it-IT" smtClean="0"/>
              <a:t>06/01/2021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72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ACC8-0A1F-479C-9977-6F73DEF200D4}" type="datetime1">
              <a:rPr lang="it-IT" smtClean="0"/>
              <a:t>06/01/2021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8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BCEE8-50D8-4EF2-8985-E4228D5D9E1F}" type="datetime1">
              <a:rPr lang="it-IT" smtClean="0"/>
              <a:t>06/01/2021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Andrea Foroni, Marco Morandi, Prabin Pellicioli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B7ABF3-6289-4E10-AC32-6085271221DA}" type="slidenum">
              <a:rPr lang="it-IT" smtClean="0"/>
              <a:t>‹#›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57067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63B0-5B89-4794-8152-57B58F302E1C}" type="datetime1">
              <a:rPr lang="it-IT" smtClean="0"/>
              <a:t>06/01/2021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75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8E20-28C8-499C-9970-87D902D82CEE}" type="datetime1">
              <a:rPr lang="it-IT" smtClean="0"/>
              <a:t>06/01/2021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51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92BC-78F2-43C5-B188-AFD92A7606DE}" type="datetime1">
              <a:rPr lang="it-IT" smtClean="0"/>
              <a:t>06/01/2021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27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1AFB-674B-4492-90E2-05FFB1C443D7}" type="datetime1">
              <a:rPr lang="it-IT" smtClean="0"/>
              <a:t>06/01/2021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08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9B8EBE-D7F5-4208-8506-720407E2B9FE}" type="datetime1">
              <a:rPr lang="it-IT" smtClean="0"/>
              <a:t>06/01/2021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Andrea Foroni, Marco Morandi, Prabin Pellicioli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B7ABF3-6289-4E10-AC32-6085271221DA}" type="slidenum">
              <a:rPr lang="it-IT" smtClean="0"/>
              <a:t>‹#›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053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0A9EF8-DE53-4773-9365-60EF8FC0FA68}" type="datetime1">
              <a:rPr lang="it-IT" smtClean="0"/>
              <a:t>06/01/2021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Andrea Foroni, Marco Morandi, Prabin Pellicioli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B7ABF3-6289-4E10-AC32-6085271221DA}" type="slidenum">
              <a:rPr lang="it-IT" smtClean="0"/>
              <a:t>‹#›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166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418E75-61BA-4BFA-AFAA-097C069C209E}" type="datetime1">
              <a:rPr lang="it-IT" smtClean="0"/>
              <a:t>06/01/2021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Andrea Foroni, Marco Morandi, Prabin Pellicioli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AB7ABF3-6289-4E10-AC32-6085271221DA}" type="slidenum">
              <a:rPr lang="it-IT" smtClean="0"/>
              <a:t>‹#›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99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oardgamegeek.com/browse/boardgame" TargetMode="External"/><Relationship Id="rId2" Type="http://schemas.openxmlformats.org/officeDocument/2006/relationships/hyperlink" Target="https://boardgamegee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B64B48-FC5B-40CC-BEBE-17C98478B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it-IT" dirty="0"/>
              <a:t>Il Migliore di Tutti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348793B-7233-4029-8176-1FCD87ACB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4054" y="3956279"/>
            <a:ext cx="6927525" cy="1119303"/>
          </a:xfrm>
        </p:spPr>
        <p:txBody>
          <a:bodyPr>
            <a:noAutofit/>
          </a:bodyPr>
          <a:lstStyle/>
          <a:p>
            <a:r>
              <a:rPr lang="it-IT" sz="1600" b="1" dirty="0"/>
              <a:t>Ranking Board Game </a:t>
            </a:r>
            <a:r>
              <a:rPr lang="it-IT" sz="1600" b="1" dirty="0" err="1"/>
              <a:t>Geek</a:t>
            </a:r>
            <a:r>
              <a:rPr lang="it-IT" sz="1600" b="1" dirty="0"/>
              <a:t> dataset </a:t>
            </a:r>
          </a:p>
          <a:p>
            <a:r>
              <a:rPr lang="it-IT" sz="1600" b="1" dirty="0"/>
              <a:t>By </a:t>
            </a:r>
          </a:p>
          <a:p>
            <a:r>
              <a:rPr lang="it-IT" sz="1600" b="1" dirty="0"/>
              <a:t>Andrea Foroni, Marco Morandi e Prabin Pellicioli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4AF2EA-096A-4843-9D14-AC3226BF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70B957-55DE-4F75-8376-550D2E14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9524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926D3D-7896-4FA6-8346-08E42BDA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it-IT" sz="2800" dirty="0"/>
              <a:t>I grafici comparazione tra media </a:t>
            </a:r>
            <a:r>
              <a:rPr lang="it-IT" sz="2800" b="1" dirty="0" err="1"/>
              <a:t>Bayes</a:t>
            </a:r>
            <a:r>
              <a:rPr lang="it-IT" sz="2800" dirty="0"/>
              <a:t> e </a:t>
            </a:r>
            <a:r>
              <a:rPr lang="it-IT" sz="2800" b="1" dirty="0" err="1"/>
              <a:t>real</a:t>
            </a:r>
            <a:r>
              <a:rPr lang="it-IT" sz="2800" b="1" dirty="0"/>
              <a:t> </a:t>
            </a:r>
            <a:r>
              <a:rPr lang="it-IT" sz="2800" b="1" dirty="0" err="1"/>
              <a:t>bgg</a:t>
            </a:r>
            <a:r>
              <a:rPr lang="it-IT" sz="2800" dirty="0"/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E3521D8-FA7A-41DB-9CEA-3ED829405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541957"/>
            <a:ext cx="6517065" cy="345404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470A180-7B9A-46CE-B2CF-1E3A978D1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700" dirty="0"/>
              <a:t>Si </a:t>
            </a:r>
            <a:r>
              <a:rPr lang="en-US" sz="1700" dirty="0" err="1"/>
              <a:t>può</a:t>
            </a:r>
            <a:r>
              <a:rPr lang="en-US" sz="1700" dirty="0"/>
              <a:t> </a:t>
            </a:r>
            <a:r>
              <a:rPr lang="en-US" sz="1700" dirty="0" err="1"/>
              <a:t>notare</a:t>
            </a:r>
            <a:r>
              <a:rPr lang="en-US" sz="1700" dirty="0"/>
              <a:t> </a:t>
            </a:r>
            <a:r>
              <a:rPr lang="en-US" sz="1700" dirty="0" err="1"/>
              <a:t>che</a:t>
            </a:r>
            <a:r>
              <a:rPr lang="en-US" sz="1700" dirty="0"/>
              <a:t> la </a:t>
            </a:r>
            <a:r>
              <a:rPr lang="en-US" sz="1700" dirty="0" err="1"/>
              <a:t>correlazione</a:t>
            </a:r>
            <a:r>
              <a:rPr lang="en-US" sz="1700" dirty="0"/>
              <a:t> di Pearson sui rating è </a:t>
            </a:r>
            <a:r>
              <a:rPr lang="en-US" sz="1700" dirty="0" err="1"/>
              <a:t>mediamente</a:t>
            </a:r>
            <a:r>
              <a:rPr lang="en-US" sz="1700" dirty="0"/>
              <a:t> </a:t>
            </a:r>
            <a:r>
              <a:rPr lang="en-US" sz="1700" dirty="0" err="1"/>
              <a:t>alta</a:t>
            </a:r>
            <a:r>
              <a:rPr lang="en-US" sz="1700" dirty="0"/>
              <a:t> con 0,72.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La </a:t>
            </a:r>
            <a:r>
              <a:rPr lang="en-US" sz="1700" dirty="0" err="1"/>
              <a:t>correlazione</a:t>
            </a:r>
            <a:r>
              <a:rPr lang="en-US" sz="1700" dirty="0"/>
              <a:t> di Spearman è </a:t>
            </a:r>
            <a:r>
              <a:rPr lang="en-US" sz="1700" dirty="0" err="1"/>
              <a:t>alta</a:t>
            </a:r>
            <a:r>
              <a:rPr lang="en-US" sz="1700" dirty="0"/>
              <a:t> (0,9) </a:t>
            </a:r>
            <a:r>
              <a:rPr lang="en-US" sz="1700" dirty="0" err="1"/>
              <a:t>quindi</a:t>
            </a:r>
            <a:r>
              <a:rPr lang="en-US" sz="1700" dirty="0"/>
              <a:t> il ranking </a:t>
            </a:r>
            <a:r>
              <a:rPr lang="en-US" sz="1700" dirty="0" err="1"/>
              <a:t>scelto</a:t>
            </a:r>
            <a:r>
              <a:rPr lang="en-US" sz="1700" dirty="0"/>
              <a:t> è </a:t>
            </a:r>
            <a:r>
              <a:rPr lang="en-US" sz="1700" dirty="0" err="1"/>
              <a:t>correlato</a:t>
            </a:r>
            <a:r>
              <a:rPr lang="en-US" sz="1700" dirty="0"/>
              <a:t> a </a:t>
            </a:r>
            <a:r>
              <a:rPr lang="en-US" sz="1700" dirty="0" err="1"/>
              <a:t>quello</a:t>
            </a:r>
            <a:r>
              <a:rPr lang="en-US" sz="1700" dirty="0"/>
              <a:t> del </a:t>
            </a:r>
            <a:r>
              <a:rPr lang="en-US" sz="1700" dirty="0" err="1"/>
              <a:t>sito</a:t>
            </a:r>
            <a:r>
              <a:rPr lang="en-US" sz="17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La </a:t>
            </a:r>
            <a:r>
              <a:rPr lang="en-US" sz="1700" dirty="0" err="1"/>
              <a:t>correlazione</a:t>
            </a:r>
            <a:r>
              <a:rPr lang="en-US" sz="1700" dirty="0"/>
              <a:t> di Kendall è simile a Pearson.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B3A9C1E-C46A-4B0D-BCE6-0714592E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301576-A9D3-49BE-BE51-1EDD1F8A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B7ABF3-6289-4E10-AC32-6085271221DA}" type="slidenum">
              <a:rPr lang="it-IT" smtClean="0"/>
              <a:pPr>
                <a:spcAft>
                  <a:spcPts val="600"/>
                </a:spcAft>
              </a:pPr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108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81229D-55D7-43B8-B18D-2421E9AB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it-IT" sz="2800" dirty="0"/>
              <a:t>I grafici comparazione tra </a:t>
            </a:r>
            <a:r>
              <a:rPr lang="it-IT" sz="2800" b="1" dirty="0"/>
              <a:t>media aritm</a:t>
            </a:r>
            <a:r>
              <a:rPr lang="it-IT" sz="2800" dirty="0"/>
              <a:t>etica e </a:t>
            </a:r>
            <a:r>
              <a:rPr lang="it-IT" sz="2800" b="1" dirty="0" err="1"/>
              <a:t>real</a:t>
            </a:r>
            <a:r>
              <a:rPr lang="it-IT" sz="2800" b="1" dirty="0"/>
              <a:t> </a:t>
            </a:r>
            <a:r>
              <a:rPr lang="it-IT" sz="2800" b="1" dirty="0" err="1"/>
              <a:t>bgg</a:t>
            </a:r>
            <a:r>
              <a:rPr lang="it-IT" sz="2800" dirty="0"/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5F64410-9881-455F-880F-C9EC3C018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550103"/>
            <a:ext cx="6517065" cy="3437752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B8DC7B1-DE52-457D-974A-48F5745B5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1954636"/>
            <a:ext cx="3656419" cy="3909270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sz="1700" dirty="0"/>
              <a:t>Rispetto </a:t>
            </a:r>
            <a:r>
              <a:rPr lang="en-US" sz="1700" dirty="0" err="1"/>
              <a:t>alla</a:t>
            </a:r>
            <a:r>
              <a:rPr lang="en-US" sz="1700" dirty="0"/>
              <a:t> </a:t>
            </a:r>
            <a:r>
              <a:rPr lang="en-US" sz="1700" dirty="0" err="1"/>
              <a:t>precedente</a:t>
            </a:r>
            <a:r>
              <a:rPr lang="en-US" sz="1700" dirty="0"/>
              <a:t> </a:t>
            </a:r>
            <a:r>
              <a:rPr lang="en-US" sz="1700" dirty="0" err="1"/>
              <a:t>comparazione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 </a:t>
            </a:r>
            <a:r>
              <a:rPr lang="en-US" sz="1700" dirty="0" err="1"/>
              <a:t>valori</a:t>
            </a:r>
            <a:r>
              <a:rPr lang="en-US" sz="1700" dirty="0"/>
              <a:t> di </a:t>
            </a:r>
            <a:r>
              <a:rPr lang="en-US" sz="1700" dirty="0" err="1"/>
              <a:t>correlazione</a:t>
            </a:r>
            <a:r>
              <a:rPr lang="en-US" sz="1700" dirty="0"/>
              <a:t> </a:t>
            </a:r>
            <a:r>
              <a:rPr lang="en-US" sz="1700" dirty="0" err="1"/>
              <a:t>sono</a:t>
            </a:r>
            <a:r>
              <a:rPr lang="en-US" sz="1700" dirty="0"/>
              <a:t> </a:t>
            </a:r>
            <a:r>
              <a:rPr lang="en-US" sz="1700" dirty="0" err="1"/>
              <a:t>inferiori</a:t>
            </a:r>
            <a:endParaRPr lang="en-US" sz="1700" dirty="0"/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sz="1700" dirty="0"/>
              <a:t>La </a:t>
            </a:r>
            <a:r>
              <a:rPr lang="en-US" sz="1700" dirty="0" err="1"/>
              <a:t>correlazione</a:t>
            </a:r>
            <a:r>
              <a:rPr lang="en-US" sz="1700" dirty="0"/>
              <a:t> di Pearson sui rating è </a:t>
            </a:r>
            <a:r>
              <a:rPr lang="en-US" sz="1700" dirty="0" err="1"/>
              <a:t>diminuita</a:t>
            </a:r>
            <a:r>
              <a:rPr lang="en-US" sz="1700" dirty="0"/>
              <a:t> a 0,48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sz="1700" dirty="0"/>
              <a:t>La </a:t>
            </a:r>
            <a:r>
              <a:rPr lang="en-US" sz="1700" dirty="0" err="1"/>
              <a:t>correlazione</a:t>
            </a:r>
            <a:r>
              <a:rPr lang="en-US" sz="1700" dirty="0"/>
              <a:t> di Spearman </a:t>
            </a:r>
            <a:r>
              <a:rPr lang="en-US" sz="1700" dirty="0" err="1"/>
              <a:t>si</a:t>
            </a:r>
            <a:r>
              <a:rPr lang="en-US" sz="1700" dirty="0"/>
              <a:t> è </a:t>
            </a:r>
            <a:r>
              <a:rPr lang="en-US" sz="1700" dirty="0" err="1"/>
              <a:t>ridotta</a:t>
            </a:r>
            <a:r>
              <a:rPr lang="en-US" sz="1700" dirty="0"/>
              <a:t> a 0,75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sz="1700" dirty="0"/>
              <a:t>Anche la </a:t>
            </a:r>
            <a:r>
              <a:rPr lang="en-US" sz="1700" dirty="0" err="1"/>
              <a:t>correlazione</a:t>
            </a:r>
            <a:r>
              <a:rPr lang="en-US" sz="1700" dirty="0"/>
              <a:t> di Kendal </a:t>
            </a:r>
            <a:r>
              <a:rPr lang="en-US" sz="1700" dirty="0" err="1"/>
              <a:t>pari</a:t>
            </a:r>
            <a:r>
              <a:rPr lang="en-US" sz="1700" dirty="0"/>
              <a:t> a 0,56 </a:t>
            </a:r>
            <a:r>
              <a:rPr lang="en-US" sz="1700" dirty="0" err="1"/>
              <a:t>risulta</a:t>
            </a:r>
            <a:r>
              <a:rPr lang="en-US" sz="1700" dirty="0"/>
              <a:t> </a:t>
            </a:r>
            <a:r>
              <a:rPr lang="en-US" sz="1700" dirty="0" err="1"/>
              <a:t>più</a:t>
            </a:r>
            <a:r>
              <a:rPr lang="en-US" sz="1700" dirty="0"/>
              <a:t> </a:t>
            </a:r>
            <a:r>
              <a:rPr lang="en-US" sz="1700" dirty="0" err="1"/>
              <a:t>bassa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8BAC5C-993C-44C5-B435-95EAF914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0583A0-9804-4F2C-A1CC-461D0EC2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B7ABF3-6289-4E10-AC32-6085271221DA}" type="slidenum">
              <a:rPr lang="it-IT" smtClean="0"/>
              <a:pPr>
                <a:spcAft>
                  <a:spcPts val="600"/>
                </a:spcAft>
              </a:pPr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2754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87EE9-AA83-483F-9BAB-F15308C1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it-IT" sz="2800" dirty="0"/>
              <a:t>I grafici comparazione tra </a:t>
            </a:r>
            <a:r>
              <a:rPr lang="it-IT" sz="2800" b="1" dirty="0"/>
              <a:t>media aritmetica</a:t>
            </a:r>
            <a:r>
              <a:rPr lang="it-IT" sz="2800" dirty="0"/>
              <a:t> e </a:t>
            </a:r>
            <a:r>
              <a:rPr lang="it-IT" sz="2800" b="1" dirty="0" err="1"/>
              <a:t>Bayes</a:t>
            </a:r>
            <a:r>
              <a:rPr lang="it-IT" sz="2800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6A8C804-DE1B-47AF-A62C-34DA9DEE5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566396"/>
            <a:ext cx="6517065" cy="340516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81173A-3E9E-426C-8D37-3490C3CB1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it-IT" sz="1700" dirty="0"/>
              <a:t>Si nota che le correlazioni tra le due medie rimangono abbastanza elevate.</a:t>
            </a:r>
          </a:p>
          <a:p>
            <a:pPr marL="0" indent="0">
              <a:buNone/>
            </a:pPr>
            <a:r>
              <a:rPr lang="it-IT" sz="1700" dirty="0"/>
              <a:t>La media di </a:t>
            </a:r>
            <a:r>
              <a:rPr lang="it-IT" sz="1700" dirty="0" err="1"/>
              <a:t>Bayes</a:t>
            </a:r>
            <a:r>
              <a:rPr lang="it-IT" sz="1700" dirty="0"/>
              <a:t> non ha stravolto completamente il ranking rispetto alla media aritmetica, ma ha apportato comunque un discreto cambiamento.</a:t>
            </a:r>
            <a:endParaRPr lang="en-US" sz="17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F0CBAEB-4AAD-45B9-AD0B-336430CE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C2CAD3-661C-46B2-8F4F-8C6A7997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B7ABF3-6289-4E10-AC32-6085271221DA}" type="slidenum">
              <a:rPr lang="it-IT" smtClean="0"/>
              <a:pPr>
                <a:spcAft>
                  <a:spcPts val="600"/>
                </a:spcAft>
              </a:pPr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9834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502646-6D4B-4186-994A-0474B5BC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1441FC-1676-475B-8B89-B78672FC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Nonostante il dataset utilizzato fosse limitato nella numerosità delle recensioni i risultati raggiunti hanno mostrato che la </a:t>
            </a:r>
            <a:r>
              <a:rPr lang="it-IT" b="1" dirty="0"/>
              <a:t>media di </a:t>
            </a:r>
            <a:r>
              <a:rPr lang="it-IT" b="1" dirty="0" err="1"/>
              <a:t>Bayes</a:t>
            </a:r>
            <a:r>
              <a:rPr lang="it-IT" dirty="0"/>
              <a:t>:</a:t>
            </a:r>
          </a:p>
          <a:p>
            <a:r>
              <a:rPr lang="it-IT" dirty="0"/>
              <a:t>È uno stimatore preferibile per il rating rispetto alla media aritmetica in quanto è in grado di ‘pesare’ il numero di recensioni ricevute.</a:t>
            </a:r>
          </a:p>
          <a:p>
            <a:r>
              <a:rPr lang="it-IT" dirty="0"/>
              <a:t>Ha una migliore correlazione positiva con il dataset originale di board game </a:t>
            </a:r>
            <a:r>
              <a:rPr lang="it-IT" dirty="0" err="1"/>
              <a:t>geek</a:t>
            </a:r>
            <a:r>
              <a:rPr lang="it-IT" dirty="0"/>
              <a:t> rispetto alla media aritmetica.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B51F8F9-0705-48C8-A88A-A0A05B66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952F78-FF87-4BA1-8560-A08858FC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5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C20B39-B126-436B-A9DC-AE5DE61C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39F08F-6022-4372-AE79-7EE47A57F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00068"/>
            <a:ext cx="9179169" cy="3581400"/>
          </a:xfrm>
        </p:spPr>
        <p:txBody>
          <a:bodyPr/>
          <a:lstStyle/>
          <a:p>
            <a:pPr marL="0" indent="0">
              <a:buNone/>
            </a:pPr>
            <a:r>
              <a:rPr lang="it-IT" b="0" i="0" dirty="0">
                <a:solidFill>
                  <a:srgbClr val="333333"/>
                </a:solidFill>
                <a:effectLst/>
                <a:latin typeface="Open Sans"/>
              </a:rPr>
              <a:t>Il sito </a:t>
            </a:r>
            <a:r>
              <a:rPr lang="it-IT" b="0" i="0" dirty="0" err="1">
                <a:solidFill>
                  <a:srgbClr val="4183C4"/>
                </a:solidFill>
                <a:effectLst/>
                <a:latin typeface="Open Sans"/>
                <a:hlinkClick r:id="rId2"/>
              </a:rPr>
              <a:t>BoardGameGeek</a:t>
            </a:r>
            <a:r>
              <a:rPr lang="it-IT" b="0" i="0" dirty="0">
                <a:solidFill>
                  <a:srgbClr val="4183C4"/>
                </a:solidFill>
                <a:effectLst/>
                <a:latin typeface="Open Sans"/>
                <a:hlinkClick r:id="rId2"/>
              </a:rPr>
              <a:t> (BGG)</a:t>
            </a:r>
            <a:r>
              <a:rPr lang="it-IT" b="0" i="0" dirty="0">
                <a:solidFill>
                  <a:srgbClr val="333333"/>
                </a:solidFill>
                <a:effectLst/>
                <a:latin typeface="Open Sans"/>
              </a:rPr>
              <a:t> fornisce dati e statistiche di vario genere sull'entusiasmante hobby del gioco da tavolo. Gli utenti di BGG commentano i giochi e opzionalmente assegnano loro un punteggio di gradimento compreso fra 0 e 10.</a:t>
            </a:r>
          </a:p>
          <a:p>
            <a:pPr marL="0" indent="0">
              <a:buNone/>
            </a:pPr>
            <a:r>
              <a:rPr lang="it-IT" b="0" i="0" dirty="0">
                <a:solidFill>
                  <a:srgbClr val="333333"/>
                </a:solidFill>
                <a:effectLst/>
                <a:latin typeface="Open Sans"/>
              </a:rPr>
              <a:t>Il progetto dovrà proporre una propria strategia di ordinamento dei giochi, sostenendone l'adeguatezza anche in relazione al ranking ufficiale di BGG, disponibile online </a:t>
            </a:r>
            <a:r>
              <a:rPr lang="it-IT" b="0" i="0" dirty="0">
                <a:solidFill>
                  <a:srgbClr val="4183C4"/>
                </a:solidFill>
                <a:effectLst/>
                <a:latin typeface="Open Sans"/>
                <a:hlinkClick r:id="rId3"/>
              </a:rPr>
              <a:t>link</a:t>
            </a:r>
            <a:r>
              <a:rPr lang="it-IT" b="0" i="0" dirty="0">
                <a:solidFill>
                  <a:srgbClr val="333333"/>
                </a:solidFill>
                <a:effectLst/>
                <a:latin typeface="Open Sans"/>
              </a:rPr>
              <a:t>.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93BC1B-B81A-4DDA-9676-A1CCA2B8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A8D2F3-DD74-4106-8B95-8383CCCA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33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2405D5-447A-4961-ACBD-9AC5B324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L’esplorazione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16144F-051C-47A7-A9C3-CE3CE6EE5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file </a:t>
            </a:r>
            <a:r>
              <a:rPr lang="it-IT" dirty="0" err="1"/>
              <a:t>csv</a:t>
            </a:r>
            <a:r>
              <a:rPr lang="it-IT" dirty="0"/>
              <a:t> letto tramite </a:t>
            </a:r>
            <a:r>
              <a:rPr lang="it-IT" dirty="0" err="1"/>
              <a:t>pandas</a:t>
            </a:r>
            <a:r>
              <a:rPr lang="it-IT" dirty="0"/>
              <a:t> presenta 3 colonne:</a:t>
            </a:r>
          </a:p>
          <a:p>
            <a:pPr lvl="1"/>
            <a:r>
              <a:rPr lang="it-IT" dirty="0"/>
              <a:t>Game: contenente l’ID dei giochi (</a:t>
            </a:r>
            <a:r>
              <a:rPr lang="it-IT" dirty="0" err="1"/>
              <a:t>int</a:t>
            </a:r>
            <a:r>
              <a:rPr lang="it-IT" dirty="0"/>
              <a:t>);</a:t>
            </a:r>
          </a:p>
          <a:p>
            <a:pPr lvl="1"/>
            <a:r>
              <a:rPr lang="it-IT" dirty="0"/>
              <a:t>Title: il nominativo dei giochi (</a:t>
            </a:r>
            <a:r>
              <a:rPr lang="it-IT" dirty="0" err="1"/>
              <a:t>object</a:t>
            </a:r>
            <a:r>
              <a:rPr lang="it-IT" dirty="0"/>
              <a:t>);</a:t>
            </a:r>
          </a:p>
          <a:p>
            <a:pPr lvl="1"/>
            <a:r>
              <a:rPr lang="it-IT" dirty="0"/>
              <a:t>Rating: il voto assegnato al gioco (non sempre presente, float).</a:t>
            </a:r>
          </a:p>
          <a:p>
            <a:r>
              <a:rPr lang="it-IT" dirty="0"/>
              <a:t>Ogni riga corrisponde ad una recensione di un utente del sito, anche se non è noto il suo contenuto.</a:t>
            </a:r>
          </a:p>
          <a:p>
            <a:r>
              <a:rPr lang="it-IT" dirty="0"/>
              <a:t>Sono presenti giochi con lo stesso nome e diverso id.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DC5E25-2A7D-45EF-BF2A-D64F8913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B9C4729-A6A4-4290-8D07-DD398204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16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82F9BF-FD70-47A3-9430-8C985371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/>
              <a:t>Grafico </a:t>
            </a:r>
            <a:r>
              <a:rPr lang="it-IT" sz="4400" dirty="0" err="1"/>
              <a:t>Boxplot</a:t>
            </a:r>
            <a:r>
              <a:rPr lang="it-IT" sz="4400" dirty="0"/>
              <a:t> e Stima Kernel di Densità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B982030-633F-45C9-B360-3E412E049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15" y="2286000"/>
            <a:ext cx="10080172" cy="3886200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CA8D6F-8A9B-4229-BB21-D5773F1F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05D582-1E1D-468E-9009-BB600B54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51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2E2C25-33E1-4DBF-9D70-CA068FD0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it-IT" sz="3700" dirty="0"/>
              <a:t>Ranking con media aritmetica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Segnaposto contenuto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AD21045-780C-4806-BA46-0C0A6FE1B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843455"/>
            <a:ext cx="6517065" cy="4851049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B490EE-76FB-443A-90C7-3AC9BA7D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 </a:t>
            </a:r>
            <a:r>
              <a:rPr lang="it-IT" dirty="0"/>
              <a:t>metodo</a:t>
            </a:r>
            <a:r>
              <a:rPr lang="en-US" dirty="0"/>
              <a:t> per la </a:t>
            </a:r>
            <a:r>
              <a:rPr lang="en-US" dirty="0" err="1"/>
              <a:t>classificazione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la media </a:t>
            </a:r>
            <a:r>
              <a:rPr lang="en-US" dirty="0" err="1"/>
              <a:t>aritmetica</a:t>
            </a:r>
            <a:r>
              <a:rPr lang="en-US" dirty="0"/>
              <a:t>. Come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vede</a:t>
            </a:r>
            <a:r>
              <a:rPr lang="en-US" dirty="0"/>
              <a:t> </a:t>
            </a:r>
            <a:r>
              <a:rPr lang="en-US" dirty="0" err="1"/>
              <a:t>però</a:t>
            </a:r>
            <a:r>
              <a:rPr lang="en-US" dirty="0"/>
              <a:t> </a:t>
            </a:r>
            <a:r>
              <a:rPr lang="en-US" dirty="0" err="1"/>
              <a:t>dall’immagine</a:t>
            </a:r>
            <a:r>
              <a:rPr lang="en-US" dirty="0"/>
              <a:t> non è </a:t>
            </a:r>
            <a:r>
              <a:rPr lang="en-US" dirty="0" err="1"/>
              <a:t>adatto</a:t>
            </a:r>
            <a:r>
              <a:rPr lang="en-US" dirty="0"/>
              <a:t>, in </a:t>
            </a:r>
            <a:r>
              <a:rPr lang="en-US" dirty="0" err="1"/>
              <a:t>quanto</a:t>
            </a:r>
            <a:r>
              <a:rPr lang="en-US" dirty="0"/>
              <a:t> non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conto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numerosità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recensioni</a:t>
            </a:r>
            <a:r>
              <a:rPr lang="en-US" dirty="0"/>
              <a:t>(count).</a:t>
            </a:r>
          </a:p>
          <a:p>
            <a:pPr marL="0" indent="0">
              <a:buNone/>
            </a:pPr>
            <a:r>
              <a:rPr lang="en-US" dirty="0" err="1"/>
              <a:t>Giochi</a:t>
            </a:r>
            <a:r>
              <a:rPr lang="en-US" dirty="0"/>
              <a:t> con il </a:t>
            </a:r>
            <a:r>
              <a:rPr lang="en-US" dirty="0" err="1"/>
              <a:t>voto</a:t>
            </a:r>
            <a:r>
              <a:rPr lang="en-US" dirty="0"/>
              <a:t> </a:t>
            </a:r>
            <a:r>
              <a:rPr lang="it-IT" dirty="0"/>
              <a:t>massimo</a:t>
            </a:r>
            <a:r>
              <a:rPr lang="en-US" dirty="0"/>
              <a:t> </a:t>
            </a:r>
            <a:r>
              <a:rPr lang="en-US" dirty="0" err="1"/>
              <a:t>ricevuto</a:t>
            </a:r>
            <a:r>
              <a:rPr lang="en-US" dirty="0"/>
              <a:t> da </a:t>
            </a:r>
            <a:r>
              <a:rPr lang="en-US" dirty="0" err="1"/>
              <a:t>pochi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posizionano</a:t>
            </a:r>
            <a:r>
              <a:rPr lang="en-US" dirty="0"/>
              <a:t> sopra a </a:t>
            </a:r>
            <a:r>
              <a:rPr lang="en-US" dirty="0" err="1"/>
              <a:t>giochi</a:t>
            </a:r>
            <a:r>
              <a:rPr lang="en-US" dirty="0"/>
              <a:t> con </a:t>
            </a:r>
            <a:r>
              <a:rPr lang="en-US" dirty="0" err="1"/>
              <a:t>centinaia</a:t>
            </a:r>
            <a:r>
              <a:rPr lang="en-US" dirty="0"/>
              <a:t> di </a:t>
            </a:r>
            <a:r>
              <a:rPr lang="en-US" dirty="0" err="1"/>
              <a:t>voti</a:t>
            </a:r>
            <a:r>
              <a:rPr lang="en-US" dirty="0"/>
              <a:t> </a:t>
            </a:r>
            <a:r>
              <a:rPr lang="en-US" dirty="0" err="1"/>
              <a:t>differenti</a:t>
            </a:r>
            <a:r>
              <a:rPr lang="en-US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264F2BD-37F1-4467-ABFB-4FEE5B1D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B07A5EB-86E1-47B3-9CBC-D6EE0F9A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B7ABF3-6289-4E10-AC32-6085271221DA}" type="slidenum">
              <a:rPr lang="it-IT" smtClean="0"/>
              <a:pPr>
                <a:spcAft>
                  <a:spcPts val="600"/>
                </a:spcAft>
              </a:pPr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91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8B2D5E-DD10-453A-AF76-4ABCED91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media di </a:t>
            </a:r>
            <a:r>
              <a:rPr lang="it-IT" dirty="0" err="1"/>
              <a:t>Bayes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6EC825-8141-41C7-9311-6C7513C0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08920B-A89F-4037-9568-4FCCF69D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6</a:t>
            </a:fld>
            <a:endParaRPr lang="it-IT"/>
          </a:p>
        </p:txBody>
      </p:sp>
      <p:pic>
        <p:nvPicPr>
          <p:cNvPr id="30" name="Segnaposto contenuto 29" descr="Immagine che contiene testo&#10;&#10;Descrizione generata automaticamente">
            <a:extLst>
              <a:ext uri="{FF2B5EF4-FFF2-40B4-BE49-F238E27FC236}">
                <a16:creationId xmlns:a16="http://schemas.microsoft.com/office/drawing/2014/main" id="{F1972ED6-6023-4E88-ACAF-48E277E26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87" y="1828800"/>
            <a:ext cx="2562225" cy="685800"/>
          </a:xfr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DCFF8F9-6E11-4341-8772-C096E3B26B94}"/>
              </a:ext>
            </a:extLst>
          </p:cNvPr>
          <p:cNvSpPr txBox="1"/>
          <p:nvPr/>
        </p:nvSpPr>
        <p:spPr>
          <a:xfrm>
            <a:off x="1371600" y="2912013"/>
            <a:ext cx="105925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 = confidence (è il minimo numero di commenti che rende affidabile la valutazione)</a:t>
            </a:r>
          </a:p>
          <a:p>
            <a:r>
              <a:rPr lang="it-IT" dirty="0"/>
              <a:t>m = </a:t>
            </a:r>
            <a:r>
              <a:rPr lang="it-IT" dirty="0" err="1"/>
              <a:t>prior</a:t>
            </a:r>
            <a:r>
              <a:rPr lang="it-IT" dirty="0"/>
              <a:t> (è il voto medio scelto a priori che ci si aspetta nel dataset)</a:t>
            </a:r>
          </a:p>
          <a:p>
            <a:r>
              <a:rPr lang="it-IT" dirty="0"/>
              <a:t>N = numero di commenti</a:t>
            </a:r>
          </a:p>
          <a:p>
            <a:endParaRPr lang="it-IT" dirty="0"/>
          </a:p>
          <a:p>
            <a:r>
              <a:rPr lang="it-IT" dirty="0"/>
              <a:t>Con la media di </a:t>
            </a:r>
            <a:r>
              <a:rPr lang="it-IT" dirty="0" err="1"/>
              <a:t>Bayes</a:t>
            </a:r>
            <a:r>
              <a:rPr lang="it-IT" dirty="0"/>
              <a:t> se il numero di commenti è minore di C, la media osservata è fortemente influenzata da m (</a:t>
            </a:r>
            <a:r>
              <a:rPr lang="it-IT" dirty="0" err="1"/>
              <a:t>prior</a:t>
            </a:r>
            <a:r>
              <a:rPr lang="it-IT" dirty="0"/>
              <a:t>) se invece è maggiore, la media osservata è più importante.</a:t>
            </a:r>
          </a:p>
          <a:p>
            <a:r>
              <a:rPr lang="it-IT" dirty="0"/>
              <a:t>Per fare in modo che la media sia veritiera bisogna scegliere accuratamente C e m, per il nostro ranking è stato scelto C=30; m=6.3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936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345DEA-7D85-4715-9B4D-A787A114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it-IT" sz="3400"/>
              <a:t>Scelta della confidence e </a:t>
            </a:r>
            <a:r>
              <a:rPr lang="it-IT" sz="3400" err="1"/>
              <a:t>prior</a:t>
            </a:r>
            <a:endParaRPr lang="it-IT" sz="3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488EFED7-8438-44DC-974B-85E5AA36B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102357"/>
            <a:ext cx="6517065" cy="433324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1A25C7D-4D64-46A2-8CBF-D0C35C3D1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7492" y="1989085"/>
            <a:ext cx="3656419" cy="39554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/>
              <a:t>La </a:t>
            </a:r>
            <a:r>
              <a:rPr lang="en-US" sz="1700" dirty="0" err="1"/>
              <a:t>scelta</a:t>
            </a:r>
            <a:r>
              <a:rPr lang="en-US" sz="1700" dirty="0"/>
              <a:t> è </a:t>
            </a:r>
            <a:r>
              <a:rPr lang="en-US" sz="1700" dirty="0" err="1"/>
              <a:t>stata</a:t>
            </a:r>
            <a:r>
              <a:rPr lang="en-US" sz="1700" dirty="0"/>
              <a:t> </a:t>
            </a:r>
            <a:r>
              <a:rPr lang="en-US" sz="1700" dirty="0" err="1"/>
              <a:t>fatta</a:t>
            </a:r>
            <a:r>
              <a:rPr lang="en-US" sz="1700" dirty="0"/>
              <a:t> </a:t>
            </a:r>
            <a:r>
              <a:rPr lang="en-US" sz="1700" dirty="0" err="1"/>
              <a:t>utilizzando</a:t>
            </a:r>
            <a:r>
              <a:rPr lang="en-US" sz="1700" dirty="0"/>
              <a:t> il </a:t>
            </a:r>
            <a:r>
              <a:rPr lang="en-US" sz="1700" dirty="0" err="1"/>
              <a:t>grafico</a:t>
            </a:r>
            <a:r>
              <a:rPr lang="en-US" sz="1700" dirty="0"/>
              <a:t> di </a:t>
            </a:r>
            <a:r>
              <a:rPr lang="en-US" sz="1700" dirty="0" err="1"/>
              <a:t>frequenza</a:t>
            </a:r>
            <a:r>
              <a:rPr lang="en-US" sz="1700" dirty="0"/>
              <a:t> </a:t>
            </a:r>
            <a:r>
              <a:rPr lang="en-US" sz="1700" dirty="0" err="1"/>
              <a:t>delle</a:t>
            </a:r>
            <a:r>
              <a:rPr lang="en-US" sz="1700" dirty="0"/>
              <a:t> </a:t>
            </a:r>
            <a:r>
              <a:rPr lang="en-US" sz="1700" dirty="0" err="1"/>
              <a:t>medie</a:t>
            </a:r>
            <a:r>
              <a:rPr lang="en-US" sz="1700" dirty="0"/>
              <a:t> </a:t>
            </a:r>
            <a:r>
              <a:rPr lang="en-US" sz="1700" dirty="0" err="1"/>
              <a:t>dei</a:t>
            </a:r>
            <a:r>
              <a:rPr lang="en-US" sz="1700" dirty="0"/>
              <a:t> rating in base ai </a:t>
            </a:r>
            <a:r>
              <a:rPr lang="en-US" sz="1700" dirty="0" err="1"/>
              <a:t>giochi</a:t>
            </a:r>
            <a:r>
              <a:rPr lang="en-US" sz="1700" dirty="0"/>
              <a:t>.</a:t>
            </a:r>
          </a:p>
          <a:p>
            <a:pPr marL="0" indent="0">
              <a:buNone/>
            </a:pPr>
            <a:r>
              <a:rPr lang="en-US" sz="1700" dirty="0" err="1"/>
              <a:t>Sull’asse</a:t>
            </a:r>
            <a:r>
              <a:rPr lang="en-US" sz="1700" dirty="0"/>
              <a:t> x il </a:t>
            </a:r>
            <a:r>
              <a:rPr lang="en-US" sz="1700" dirty="0" err="1"/>
              <a:t>numero</a:t>
            </a:r>
            <a:r>
              <a:rPr lang="en-US" sz="1700" dirty="0"/>
              <a:t> di </a:t>
            </a:r>
            <a:r>
              <a:rPr lang="en-US" sz="1700" dirty="0" err="1"/>
              <a:t>recensioni</a:t>
            </a:r>
            <a:r>
              <a:rPr lang="en-US" sz="1700" dirty="0"/>
              <a:t>.</a:t>
            </a:r>
          </a:p>
          <a:p>
            <a:pPr marL="0" indent="0">
              <a:buNone/>
            </a:pPr>
            <a:r>
              <a:rPr lang="en-US" sz="1700" dirty="0" err="1"/>
              <a:t>Sull’asse</a:t>
            </a:r>
            <a:r>
              <a:rPr lang="en-US" sz="1700" dirty="0"/>
              <a:t> y il </a:t>
            </a:r>
            <a:r>
              <a:rPr lang="en-US" sz="1700" dirty="0" err="1"/>
              <a:t>numero</a:t>
            </a:r>
            <a:r>
              <a:rPr lang="en-US" sz="1700" dirty="0"/>
              <a:t> di </a:t>
            </a:r>
            <a:r>
              <a:rPr lang="en-US" sz="1700" dirty="0" err="1"/>
              <a:t>voti</a:t>
            </a:r>
            <a:r>
              <a:rPr lang="en-US" sz="1700" dirty="0"/>
              <a:t> </a:t>
            </a:r>
            <a:r>
              <a:rPr lang="en-US" sz="1700" dirty="0" err="1"/>
              <a:t>delle</a:t>
            </a:r>
            <a:r>
              <a:rPr lang="en-US" sz="1700" dirty="0"/>
              <a:t> </a:t>
            </a:r>
            <a:r>
              <a:rPr lang="en-US" sz="1700" dirty="0" err="1"/>
              <a:t>recensioni</a:t>
            </a:r>
            <a:r>
              <a:rPr lang="en-US" sz="1700" dirty="0"/>
              <a:t>.</a:t>
            </a:r>
          </a:p>
          <a:p>
            <a:pPr marL="0" indent="0">
              <a:buNone/>
            </a:pPr>
            <a:r>
              <a:rPr lang="en-US" sz="1700" dirty="0" err="1"/>
              <a:t>Gli</a:t>
            </a:r>
            <a:r>
              <a:rPr lang="en-US" sz="1700" dirty="0"/>
              <a:t> </a:t>
            </a:r>
            <a:r>
              <a:rPr lang="en-US" sz="1700" dirty="0" err="1"/>
              <a:t>esagoni</a:t>
            </a:r>
            <a:r>
              <a:rPr lang="en-US" sz="1700" dirty="0"/>
              <a:t> </a:t>
            </a:r>
            <a:r>
              <a:rPr lang="en-US" sz="1700" dirty="0" err="1"/>
              <a:t>vanno</a:t>
            </a:r>
            <a:r>
              <a:rPr lang="en-US" sz="1700" dirty="0"/>
              <a:t> dal </a:t>
            </a:r>
            <a:r>
              <a:rPr lang="en-US" sz="1700" dirty="0" err="1"/>
              <a:t>giallo</a:t>
            </a:r>
            <a:r>
              <a:rPr lang="en-US" sz="1700" dirty="0"/>
              <a:t> al </a:t>
            </a:r>
            <a:r>
              <a:rPr lang="en-US" sz="1700" dirty="0" err="1"/>
              <a:t>verde</a:t>
            </a:r>
            <a:r>
              <a:rPr lang="en-US" sz="1700" dirty="0"/>
              <a:t> al </a:t>
            </a:r>
            <a:r>
              <a:rPr lang="en-US" sz="1700" dirty="0" err="1"/>
              <a:t>blu</a:t>
            </a:r>
            <a:r>
              <a:rPr lang="en-US" sz="1700" dirty="0"/>
              <a:t> e il </a:t>
            </a:r>
            <a:r>
              <a:rPr lang="en-US" sz="1700" dirty="0" err="1"/>
              <a:t>colore</a:t>
            </a:r>
            <a:r>
              <a:rPr lang="en-US" sz="1700" dirty="0"/>
              <a:t> </a:t>
            </a:r>
            <a:r>
              <a:rPr lang="en-US" sz="1700" dirty="0" err="1"/>
              <a:t>diventa</a:t>
            </a:r>
            <a:r>
              <a:rPr lang="en-US" sz="1700" dirty="0"/>
              <a:t> </a:t>
            </a:r>
            <a:r>
              <a:rPr lang="en-US" sz="1700" dirty="0" err="1"/>
              <a:t>più</a:t>
            </a:r>
            <a:r>
              <a:rPr lang="en-US" sz="1700" dirty="0"/>
              <a:t> </a:t>
            </a:r>
            <a:r>
              <a:rPr lang="en-US" sz="1700" dirty="0" err="1"/>
              <a:t>intenso</a:t>
            </a:r>
            <a:r>
              <a:rPr lang="en-US" sz="1700" dirty="0"/>
              <a:t> sui </a:t>
            </a:r>
            <a:r>
              <a:rPr lang="en-US" sz="1700" dirty="0" err="1"/>
              <a:t>voti</a:t>
            </a:r>
            <a:r>
              <a:rPr lang="en-US" sz="1700" dirty="0"/>
              <a:t> </a:t>
            </a:r>
            <a:r>
              <a:rPr lang="en-US" sz="1700" dirty="0" err="1"/>
              <a:t>più</a:t>
            </a:r>
            <a:r>
              <a:rPr lang="en-US" sz="1700" dirty="0"/>
              <a:t> </a:t>
            </a:r>
            <a:r>
              <a:rPr lang="en-US" sz="1700" dirty="0" err="1"/>
              <a:t>frequenti</a:t>
            </a:r>
            <a:r>
              <a:rPr lang="en-US" sz="1700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A817F3-33C6-486B-9E98-AE59A705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BE361A-D4E5-4F90-881B-6F1E6EC0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B7ABF3-6289-4E10-AC32-6085271221DA}" type="slidenum">
              <a:rPr lang="it-IT" smtClean="0"/>
              <a:pPr>
                <a:spcAft>
                  <a:spcPts val="600"/>
                </a:spcAft>
              </a:pPr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73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181F96-ED8F-4515-BC2B-D072B682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it-IT" sz="4100" dirty="0"/>
              <a:t>Ranking con media di </a:t>
            </a:r>
            <a:r>
              <a:rPr lang="it-IT" sz="4100" dirty="0" err="1"/>
              <a:t>Bayes</a:t>
            </a:r>
            <a:endParaRPr lang="it-IT" sz="4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Segnaposto contenuto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12DD890-49DD-4C8D-9105-4E8280BBC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158999"/>
            <a:ext cx="6517065" cy="421996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D706131-CF59-481C-AD37-922B3DE30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considerano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rating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giochi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la </a:t>
            </a:r>
            <a:r>
              <a:rPr lang="en-US" dirty="0" err="1"/>
              <a:t>numerosità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, </a:t>
            </a:r>
            <a:r>
              <a:rPr lang="en-US" dirty="0" err="1"/>
              <a:t>risultando</a:t>
            </a:r>
            <a:r>
              <a:rPr lang="en-US" dirty="0"/>
              <a:t> </a:t>
            </a:r>
            <a:r>
              <a:rPr lang="en-US" dirty="0" err="1"/>
              <a:t>così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accettabile</a:t>
            </a:r>
            <a:r>
              <a:rPr lang="en-US" dirty="0"/>
              <a:t> e </a:t>
            </a:r>
            <a:r>
              <a:rPr lang="en-US" dirty="0" err="1"/>
              <a:t>razionale</a:t>
            </a:r>
            <a:r>
              <a:rPr lang="en-US" dirty="0"/>
              <a:t> del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precedente</a:t>
            </a:r>
            <a:r>
              <a:rPr lang="en-US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48CED7-F4F3-4A2D-87D7-228D3065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210B947-44AB-4190-BD09-461600FC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B7ABF3-6289-4E10-AC32-6085271221DA}" type="slidenum">
              <a:rPr lang="it-IT" smtClean="0"/>
              <a:pPr>
                <a:spcAft>
                  <a:spcPts val="600"/>
                </a:spcAft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861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2F4D85-8FF2-4B2D-9C76-C3584C03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Comparazione tra ranking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79918D-189F-4CA4-AFC9-43455ED07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3936"/>
            <a:ext cx="9601200" cy="4509083"/>
          </a:xfrm>
        </p:spPr>
        <p:txBody>
          <a:bodyPr>
            <a:normAutofit/>
          </a:bodyPr>
          <a:lstStyle/>
          <a:p>
            <a:r>
              <a:rPr lang="it-IT" b="1" dirty="0"/>
              <a:t>L’indice di correlazione di Pearson </a:t>
            </a:r>
            <a:r>
              <a:rPr lang="it-IT" dirty="0"/>
              <a:t>per capire la relazione lineare tra 2 variabili statistiche in esame; nel nostro caso tra i rating dello stesso gioco ricavati con metodi diversi.</a:t>
            </a:r>
          </a:p>
          <a:p>
            <a:r>
              <a:rPr lang="it-IT" b="1" dirty="0"/>
              <a:t>Coefficiente di correlazione di </a:t>
            </a:r>
            <a:r>
              <a:rPr lang="it-IT" b="1" dirty="0" err="1"/>
              <a:t>Spearman</a:t>
            </a:r>
            <a:r>
              <a:rPr lang="it-IT" b="1" dirty="0"/>
              <a:t> </a:t>
            </a:r>
            <a:r>
              <a:rPr lang="it-IT" dirty="0"/>
              <a:t>è anch’essa usata per verificare il grado di correlazione tra 2 variabili. Utilizza la stessa formula della correlazione di Pearson, ma applicata ai ranghi delle variabili.</a:t>
            </a:r>
          </a:p>
          <a:p>
            <a:r>
              <a:rPr lang="it-IT" b="1" dirty="0"/>
              <a:t>Coefficiente di correlazione di Kendall </a:t>
            </a:r>
            <a:r>
              <a:rPr lang="it-IT" dirty="0"/>
              <a:t>è</a:t>
            </a:r>
            <a:r>
              <a:rPr lang="it-IT" b="1" dirty="0"/>
              <a:t> </a:t>
            </a:r>
            <a:r>
              <a:rPr lang="it-IT" dirty="0"/>
              <a:t>un altro test che utilizza i ranghi delle variabili per verificare il grado di correlazione, ma a differenza di </a:t>
            </a:r>
            <a:r>
              <a:rPr lang="it-IT" dirty="0" err="1"/>
              <a:t>Spearman</a:t>
            </a:r>
            <a:r>
              <a:rPr lang="it-IT" dirty="0"/>
              <a:t> utilizza una formula che si basa sull’accordo o disaccordo tra le coppie di osservazioni.</a:t>
            </a:r>
          </a:p>
          <a:p>
            <a:r>
              <a:rPr lang="it-IT" dirty="0"/>
              <a:t>I </a:t>
            </a:r>
            <a:r>
              <a:rPr lang="it-IT" b="1" dirty="0"/>
              <a:t>valori</a:t>
            </a:r>
            <a:r>
              <a:rPr lang="it-IT" dirty="0"/>
              <a:t> che possono assumere variano tra +1 e -1: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dirty="0"/>
              <a:t>+1 perfetta correlazione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dirty="0"/>
              <a:t>0 assenza di correlazione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dirty="0"/>
              <a:t>-1 perfetta correlazione negativa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585F11-ED52-4A87-BB64-24820EE9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Andrea Foroni, Marco Morandi, </a:t>
            </a:r>
            <a:r>
              <a:rPr lang="it-IT" dirty="0" err="1"/>
              <a:t>Prabin</a:t>
            </a:r>
            <a:r>
              <a:rPr lang="it-IT" dirty="0"/>
              <a:t>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010FA2-2A95-40E7-99DE-07CE3607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207292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Ritaglio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898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Franklin Gothic Book</vt:lpstr>
      <vt:lpstr>Open Sans</vt:lpstr>
      <vt:lpstr>Ritaglio</vt:lpstr>
      <vt:lpstr>Il Migliore di Tutti</vt:lpstr>
      <vt:lpstr>Il problema</vt:lpstr>
      <vt:lpstr>L’esplorazione dati</vt:lpstr>
      <vt:lpstr>Grafico Boxplot e Stima Kernel di Densità</vt:lpstr>
      <vt:lpstr>Ranking con media aritmetica</vt:lpstr>
      <vt:lpstr>La media di Bayes</vt:lpstr>
      <vt:lpstr>Scelta della confidence e prior</vt:lpstr>
      <vt:lpstr>Ranking con media di Bayes</vt:lpstr>
      <vt:lpstr>Comparazione tra ranking</vt:lpstr>
      <vt:lpstr>I grafici comparazione tra media Bayes e real bgg.</vt:lpstr>
      <vt:lpstr>I grafici comparazione tra media aritmetica e real bgg.</vt:lpstr>
      <vt:lpstr>I grafici comparazione tra media aritmetica e Bayes.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Migliore di Tutti</dc:title>
  <dc:creator>Prabin Pellicioli</dc:creator>
  <cp:lastModifiedBy>Foroni, Andrea</cp:lastModifiedBy>
  <cp:revision>17</cp:revision>
  <dcterms:created xsi:type="dcterms:W3CDTF">2021-01-03T10:55:04Z</dcterms:created>
  <dcterms:modified xsi:type="dcterms:W3CDTF">2021-01-06T09:35:13Z</dcterms:modified>
</cp:coreProperties>
</file>