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E684-4DA4-4D52-B80B-EDFFF8A41124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24F0-F7CC-4313-944D-98184396DB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87812-728B-47FA-AA9D-8AEA2237D5EC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5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FD7-6B21-44B4-BA33-D41A4A8D63B8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933-2519-478D-AEFE-55F2AFDF9845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CC8-0A1F-479C-9977-6F73DEF200D4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BCEE8-50D8-4EF2-8985-E4228D5D9E1F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06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63B0-5B89-4794-8152-57B58F302E1C}" type="datetime1">
              <a:rPr lang="it-IT" smtClean="0"/>
              <a:t>29/12/2020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7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E20-28C8-499C-9970-87D902D82CEE}" type="datetime1">
              <a:rPr lang="it-IT" smtClean="0"/>
              <a:t>29/12/2020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2BC-78F2-43C5-B188-AFD92A7606DE}" type="datetime1">
              <a:rPr lang="it-IT" smtClean="0"/>
              <a:t>29/12/2020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1AFB-674B-4492-90E2-05FFB1C443D7}" type="datetime1">
              <a:rPr lang="it-IT" smtClean="0"/>
              <a:t>29/12/2020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B8EBE-D7F5-4208-8506-720407E2B9FE}" type="datetime1">
              <a:rPr lang="it-IT" smtClean="0"/>
              <a:t>29/12/2020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5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9EF8-DE53-4773-9365-60EF8FC0FA68}" type="datetime1">
              <a:rPr lang="it-IT" smtClean="0"/>
              <a:t>29/12/2020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418E75-61BA-4BFA-AFAA-097C069C209E}" type="datetime1">
              <a:rPr lang="it-IT" smtClean="0"/>
              <a:t>29/12/2020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rowse/boardgame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64B48-FC5B-40CC-BEBE-17C98478B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t-IT" dirty="0"/>
              <a:t>Il Migliore di Tutti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8793B-7233-4029-8176-1FCD87AC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054" y="3956279"/>
            <a:ext cx="6927525" cy="1119303"/>
          </a:xfrm>
        </p:spPr>
        <p:txBody>
          <a:bodyPr>
            <a:noAutofit/>
          </a:bodyPr>
          <a:lstStyle/>
          <a:p>
            <a:r>
              <a:rPr lang="it-IT" sz="1600" b="1" dirty="0"/>
              <a:t>Ranking Board Game </a:t>
            </a:r>
            <a:r>
              <a:rPr lang="it-IT" sz="1600" b="1" dirty="0" err="1"/>
              <a:t>Geek</a:t>
            </a:r>
            <a:r>
              <a:rPr lang="it-IT" sz="1600" b="1" dirty="0"/>
              <a:t> dataset </a:t>
            </a:r>
          </a:p>
          <a:p>
            <a:r>
              <a:rPr lang="it-IT" sz="1600" b="1" dirty="0"/>
              <a:t>By </a:t>
            </a:r>
          </a:p>
          <a:p>
            <a:r>
              <a:rPr lang="it-IT" sz="1600" b="1" dirty="0"/>
              <a:t>Andrea Foroni, Marco Morandi e Prabin Pellicioli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AF2EA-096A-4843-9D14-AC3226BF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70B957-55DE-4F75-8376-550D2E1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5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20B39-B126-436B-A9DC-AE5DE6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9F08F-6022-4372-AE79-7EE47A57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068"/>
            <a:ext cx="9179169" cy="358140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sito </a:t>
            </a:r>
            <a:r>
              <a:rPr lang="it-IT" b="0" i="0" dirty="0" err="1">
                <a:solidFill>
                  <a:srgbClr val="4183C4"/>
                </a:solidFill>
                <a:effectLst/>
                <a:latin typeface="Open Sans"/>
                <a:hlinkClick r:id="rId2"/>
              </a:rPr>
              <a:t>BoardGameGeek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2"/>
              </a:rPr>
              <a:t> (BGG)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fornisce dati e statistiche di vario genere sull'entusiasmante hobby del gioco da tavolo. Gli utenti di BGG commentano i giochi e opzionalmente assegnano loro un punteggio di gradimento compreso fra 0 e 10.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progetto dovrà proporre una propria strategia di ordinamento dei giochi, sostenendone l'adeguatezza anche in relazione al ranking ufficiale di BGG, disponibile online 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link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3BC1B-B81A-4DDA-9676-A1CCA2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A8D2F3-DD74-4106-8B95-8383CCC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05D5-447A-4961-ACBD-9AC5B32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L’esplorazione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144F-051C-47A7-A9C3-CE3CE6EE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Leggendo il file </a:t>
            </a:r>
            <a:r>
              <a:rPr lang="it-IT" dirty="0" err="1"/>
              <a:t>csv</a:t>
            </a:r>
            <a:r>
              <a:rPr lang="it-IT" dirty="0"/>
              <a:t> tramite </a:t>
            </a:r>
            <a:r>
              <a:rPr lang="it-IT" dirty="0" err="1"/>
              <a:t>pandas</a:t>
            </a:r>
            <a:r>
              <a:rPr lang="it-IT" dirty="0"/>
              <a:t> si nota la presenza di 3 colonne:</a:t>
            </a:r>
          </a:p>
          <a:p>
            <a:pPr lvl="1"/>
            <a:r>
              <a:rPr lang="it-IT" dirty="0"/>
              <a:t>Game: che contiene l’ID dei giochi (</a:t>
            </a:r>
            <a:r>
              <a:rPr lang="it-IT" dirty="0" err="1"/>
              <a:t>int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Title: i nomi dei giochi (</a:t>
            </a:r>
            <a:r>
              <a:rPr lang="it-IT" dirty="0" err="1"/>
              <a:t>object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Rating: il voto assegnato al gioco (non sempre presente, float).</a:t>
            </a:r>
          </a:p>
          <a:p>
            <a:r>
              <a:rPr lang="it-IT" dirty="0"/>
              <a:t>Ogni riga corrisponde a un commento di un utente del sito, anche se non conosciamo precisamente il contenuto.</a:t>
            </a:r>
          </a:p>
          <a:p>
            <a:r>
              <a:rPr lang="it-IT" dirty="0"/>
              <a:t>Ci sono giochi con lo stesso nome e diverso id.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C5E25-2A7D-45EF-BF2A-D64F891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4729-A6A4-4290-8D07-DD398204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F9BF-FD70-47A3-9430-8C98537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Grafico </a:t>
            </a:r>
            <a:r>
              <a:rPr lang="it-IT" sz="4400" dirty="0" err="1"/>
              <a:t>Boxplot</a:t>
            </a:r>
            <a:r>
              <a:rPr lang="it-IT" sz="4400" dirty="0"/>
              <a:t> e Stima Kernel di Densità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982030-633F-45C9-B360-3E412E04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5" y="2286000"/>
            <a:ext cx="10080172" cy="38862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A8D6F-8A9B-4229-BB21-D5773F1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5D582-1E1D-468E-9009-BB600B5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E2C25-33E1-4DBF-9D70-CA068FD0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700" dirty="0"/>
              <a:t>Ranking con media aritmetica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D21045-780C-4806-BA46-0C0A6FE1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843455"/>
            <a:ext cx="6517065" cy="4851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B490EE-76FB-443A-90C7-3AC9BA7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metodo</a:t>
            </a:r>
            <a:r>
              <a:rPr lang="en-US" dirty="0"/>
              <a:t> per 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media </a:t>
            </a:r>
            <a:r>
              <a:rPr lang="en-US" dirty="0" err="1"/>
              <a:t>aritmetica</a:t>
            </a:r>
            <a:r>
              <a:rPr lang="en-US" dirty="0"/>
              <a:t>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dall’immagine</a:t>
            </a:r>
            <a:r>
              <a:rPr lang="en-US" dirty="0"/>
              <a:t> non è </a:t>
            </a:r>
            <a:r>
              <a:rPr lang="en-US" dirty="0" err="1"/>
              <a:t>adatto</a:t>
            </a:r>
            <a:r>
              <a:rPr lang="en-US" dirty="0"/>
              <a:t>, in </a:t>
            </a:r>
            <a:r>
              <a:rPr lang="en-US" dirty="0" err="1"/>
              <a:t>quanto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Giochi</a:t>
            </a:r>
            <a:r>
              <a:rPr lang="en-US" dirty="0"/>
              <a:t> con il </a:t>
            </a:r>
            <a:r>
              <a:rPr lang="en-US" dirty="0" err="1"/>
              <a:t>voto</a:t>
            </a:r>
            <a:r>
              <a:rPr lang="en-US" dirty="0"/>
              <a:t> </a:t>
            </a:r>
            <a:r>
              <a:rPr lang="en-US" dirty="0" err="1"/>
              <a:t>massimo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sopra a </a:t>
            </a:r>
            <a:r>
              <a:rPr lang="en-US" dirty="0" err="1"/>
              <a:t>giochi</a:t>
            </a:r>
            <a:r>
              <a:rPr lang="en-US" dirty="0"/>
              <a:t> con </a:t>
            </a:r>
            <a:r>
              <a:rPr lang="en-US" dirty="0" err="1"/>
              <a:t>centinaia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64F2BD-37F1-4467-ABFB-4FEE5B1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7A5EB-86E1-47B3-9CBC-D6EE0F9A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81F96-ED8F-4515-BC2B-D072B68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4100" dirty="0"/>
              <a:t>Ranking con media di </a:t>
            </a:r>
            <a:r>
              <a:rPr lang="it-IT" sz="4100" dirty="0" err="1"/>
              <a:t>bayes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2DD890-49DD-4C8D-9105-4E8280BB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58999"/>
            <a:ext cx="6517065" cy="42199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706131-CF59-481C-AD37-922B3DE3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considerano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rating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 </a:t>
            </a:r>
            <a:r>
              <a:rPr lang="en-US" dirty="0" err="1"/>
              <a:t>infatti</a:t>
            </a:r>
            <a:r>
              <a:rPr lang="en-US" dirty="0"/>
              <a:t> è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accettabile</a:t>
            </a:r>
            <a:r>
              <a:rPr lang="en-US" dirty="0"/>
              <a:t> e </a:t>
            </a:r>
            <a:r>
              <a:rPr lang="en-US" dirty="0" err="1"/>
              <a:t>razionale</a:t>
            </a:r>
            <a:r>
              <a:rPr lang="en-US" dirty="0"/>
              <a:t> </a:t>
            </a:r>
            <a:r>
              <a:rPr lang="en-US" dirty="0" err="1"/>
              <a:t>dell’altro</a:t>
            </a:r>
            <a:r>
              <a:rPr lang="en-US" dirty="0"/>
              <a:t> ranking.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8CED7-F4F3-4A2D-87D7-228D306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0B947-44AB-4190-BD09-461600F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2D5E-DD10-453A-AF76-4ABCED9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media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6EC825-8141-41C7-9311-6C7513C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8920B-A89F-4037-9568-4FCCF69D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7</a:t>
            </a:fld>
            <a:endParaRPr lang="it-IT"/>
          </a:p>
        </p:txBody>
      </p:sp>
      <p:pic>
        <p:nvPicPr>
          <p:cNvPr id="30" name="Segnaposto contenuto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972ED6-6023-4E88-ACAF-48E277E2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828800"/>
            <a:ext cx="2562225" cy="685800"/>
          </a:xfr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DCFF8F9-6E11-4341-8772-C096E3B26B94}"/>
              </a:ext>
            </a:extLst>
          </p:cNvPr>
          <p:cNvSpPr txBox="1"/>
          <p:nvPr/>
        </p:nvSpPr>
        <p:spPr>
          <a:xfrm>
            <a:off x="1371600" y="2912013"/>
            <a:ext cx="1059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 = confidence (è il minimo numero di commenti che rende affidabile la valutazione)</a:t>
            </a:r>
          </a:p>
          <a:p>
            <a:r>
              <a:rPr lang="it-IT" dirty="0"/>
              <a:t>m = </a:t>
            </a:r>
            <a:r>
              <a:rPr lang="it-IT" dirty="0" err="1"/>
              <a:t>prior</a:t>
            </a:r>
            <a:r>
              <a:rPr lang="it-IT" dirty="0"/>
              <a:t> (è il voto medio scelto a priori che ci si aspetta nel dataset)</a:t>
            </a:r>
          </a:p>
          <a:p>
            <a:r>
              <a:rPr lang="it-IT" dirty="0"/>
              <a:t>N = numero di commenti</a:t>
            </a:r>
          </a:p>
          <a:p>
            <a:endParaRPr lang="it-IT" dirty="0"/>
          </a:p>
          <a:p>
            <a:r>
              <a:rPr lang="it-IT" dirty="0"/>
              <a:t>Con la media di </a:t>
            </a:r>
            <a:r>
              <a:rPr lang="it-IT" dirty="0" err="1"/>
              <a:t>bayes</a:t>
            </a:r>
            <a:r>
              <a:rPr lang="it-IT" dirty="0"/>
              <a:t> se il numero di commenti è minore di C, la media osservata è fortemente influenzata da m (</a:t>
            </a:r>
            <a:r>
              <a:rPr lang="it-IT" dirty="0" err="1"/>
              <a:t>prior</a:t>
            </a:r>
            <a:r>
              <a:rPr lang="it-IT" dirty="0"/>
              <a:t>) se invece è maggiore, la media osservata è più importante.</a:t>
            </a:r>
          </a:p>
          <a:p>
            <a:r>
              <a:rPr lang="it-IT" dirty="0"/>
              <a:t>Per fare in modo che la media sia veritiera bisogna scegliere accuratamente C e m, per il nostro ranking è stato scelto C=30; m=6.3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3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45DEA-7D85-4715-9B4D-A787A114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400"/>
              <a:t>Scelta della confidence e </a:t>
            </a:r>
            <a:r>
              <a:rPr lang="it-IT" sz="3400" err="1"/>
              <a:t>prior</a:t>
            </a:r>
            <a:endParaRPr lang="it-IT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88EFED7-8438-44DC-974B-85E5AA36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02357"/>
            <a:ext cx="6517065" cy="43332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A25C7D-4D64-46A2-8CBF-D0C35C3D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fatta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di </a:t>
            </a:r>
            <a:r>
              <a:rPr lang="en-US" dirty="0" err="1"/>
              <a:t>frequenza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rating In base ai </a:t>
            </a:r>
            <a:r>
              <a:rPr lang="en-US" dirty="0" err="1"/>
              <a:t>giochi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Sull’asse</a:t>
            </a:r>
            <a:r>
              <a:rPr lang="en-US" dirty="0"/>
              <a:t> x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recensioni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Sull’asse</a:t>
            </a:r>
            <a:r>
              <a:rPr lang="en-US" dirty="0"/>
              <a:t> y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recensioni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esagoni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dal </a:t>
            </a:r>
            <a:r>
              <a:rPr lang="en-US" dirty="0" err="1"/>
              <a:t>giallo</a:t>
            </a:r>
            <a:r>
              <a:rPr lang="en-US" dirty="0"/>
              <a:t> al </a:t>
            </a:r>
            <a:r>
              <a:rPr lang="en-US" dirty="0" err="1"/>
              <a:t>verde</a:t>
            </a:r>
            <a:r>
              <a:rPr lang="en-US" dirty="0"/>
              <a:t> e al </a:t>
            </a:r>
            <a:r>
              <a:rPr lang="en-US" dirty="0" err="1"/>
              <a:t>blu</a:t>
            </a:r>
            <a:r>
              <a:rPr lang="en-US"/>
              <a:t>, </a:t>
            </a:r>
            <a:r>
              <a:rPr lang="en-US" dirty="0"/>
              <a:t>il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diventa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intenso</a:t>
            </a:r>
            <a:r>
              <a:rPr lang="en-US" dirty="0"/>
              <a:t> sui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A817F3-33C6-486B-9E98-AE59A705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BE361A-D4E5-4F90-881B-6F1E6E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7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2AA17-3CC2-4844-8A74-06EF38E8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E8218-5D4C-42B0-84C0-A80284B5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2F3B29-2B55-4208-9E8E-E1AF13BA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A2948E-3426-41B0-A4C9-C15F401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83881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Open Sans</vt:lpstr>
      <vt:lpstr>Ritaglio</vt:lpstr>
      <vt:lpstr>Il Migliore di Tutti</vt:lpstr>
      <vt:lpstr>Il problema</vt:lpstr>
      <vt:lpstr>L’esplorazione dati</vt:lpstr>
      <vt:lpstr>Grafico Boxplot e Stima Kernel di Densità</vt:lpstr>
      <vt:lpstr>Ranking con media aritmetica</vt:lpstr>
      <vt:lpstr>Ranking con media di bayes</vt:lpstr>
      <vt:lpstr>La media di bayes</vt:lpstr>
      <vt:lpstr>Scelta della confidence e prior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Migliore di Tutti</dc:title>
  <dc:creator>Prabin Pellicioli</dc:creator>
  <cp:lastModifiedBy>Prabin Pellicioli</cp:lastModifiedBy>
  <cp:revision>5</cp:revision>
  <dcterms:created xsi:type="dcterms:W3CDTF">2020-12-29T17:04:59Z</dcterms:created>
  <dcterms:modified xsi:type="dcterms:W3CDTF">2020-12-29T17:35:36Z</dcterms:modified>
</cp:coreProperties>
</file>