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80" r:id="rId4"/>
    <p:sldId id="281" r:id="rId5"/>
    <p:sldId id="282" r:id="rId6"/>
    <p:sldId id="258" r:id="rId7"/>
    <p:sldId id="27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9" r:id="rId16"/>
    <p:sldId id="270" r:id="rId17"/>
    <p:sldId id="271" r:id="rId18"/>
    <p:sldId id="266" r:id="rId19"/>
    <p:sldId id="272" r:id="rId20"/>
    <p:sldId id="274" r:id="rId21"/>
    <p:sldId id="273" r:id="rId22"/>
    <p:sldId id="275" r:id="rId23"/>
    <p:sldId id="268" r:id="rId24"/>
    <p:sldId id="277" r:id="rId25"/>
    <p:sldId id="267" r:id="rId26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29EB-454F-4E1A-9344-FE29D770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D99EE-D208-43D1-A5C9-239238537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4722-D9F5-41A8-978A-0C24A0D6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574-F324-4D62-A86E-19E58CC61FE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DFBF-AA1D-4947-BD66-806DCA0D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8D336-D09A-4C3C-AFD6-DE733617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F1A-6946-4E94-B7F8-4F482D2D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EE56-54C0-4A28-9060-4AF9AC32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8D723-5E0B-4EA5-A6CB-DA2CEDF46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FD9F-CC0B-46B6-A65F-3BD769D0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574-F324-4D62-A86E-19E58CC61FE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A50DE-C33A-4DED-813D-235C5A39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CA38-FF0E-4FA4-9F65-F0717349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F1A-6946-4E94-B7F8-4F482D2D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9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AD27A-A9E4-492C-AA52-EE52B0B49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683C6-BC2F-4985-BA2E-7209E6ABD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3AFA6-CE8B-44B3-98AC-3FD26F23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574-F324-4D62-A86E-19E58CC61FE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6253-6EA9-4AEF-826A-937B541F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4C80B-7951-4108-A045-41FB87BC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F1A-6946-4E94-B7F8-4F482D2D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4B98-E688-41BD-A837-3AE3DA25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6D17-667B-4A16-B3D6-3EFE8185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E0D8-9851-4DA5-8E81-4952E6B6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574-F324-4D62-A86E-19E58CC61FE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1D37-0074-4311-AC5C-59D1C08A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95DB-A900-4058-A975-7FD65C75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F1A-6946-4E94-B7F8-4F482D2D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0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07DF-E8F5-409C-87EB-1E79435F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77AD3-81B4-436D-9AD7-361674B1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837B-D6CE-4C67-B0C0-A6FCB1B2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574-F324-4D62-A86E-19E58CC61FE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3033-AE68-47DB-8DD6-DFB17AD6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3EA77-4BB1-4A88-ABB4-88468A86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F1A-6946-4E94-B7F8-4F482D2D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6A81-9F81-43A6-BD30-A67F1D8E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FD96-ACE5-4B67-916C-48D57772B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37C58-B643-4A1D-941A-36518F99C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5914F-BAEF-4B29-96CB-111CFA25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574-F324-4D62-A86E-19E58CC61FE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77B10-2602-4447-8256-4A011594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598F2-6B70-45D4-89F8-C191CA69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F1A-6946-4E94-B7F8-4F482D2D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7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DB01-55EE-4B34-A35A-CE87806F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3AF7-BE39-4314-A31B-6B64180B8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A572E-FE94-4276-B37C-A5F7EBA86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5F221-D64E-4BC2-ABCA-BB2213428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4FA28-552E-4A8C-880E-1391828D3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4EDFF-A9D6-45F9-8B7A-0FF411B2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574-F324-4D62-A86E-19E58CC61FE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D8DE4-E289-41DA-9D9A-6D6FB1B9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A8BC5-BE39-4544-A2A9-8BF91AF2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F1A-6946-4E94-B7F8-4F482D2D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8920-3960-433C-96F6-A53505FD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80B5-4403-47F9-AEE7-8B24FC7C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574-F324-4D62-A86E-19E58CC61FE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50B0F-8B68-4D18-AEA9-6F60D087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E5CF2-EB19-47C6-A517-50A97E94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F1A-6946-4E94-B7F8-4F482D2D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AF961-8A43-4212-A322-BBCFE622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574-F324-4D62-A86E-19E58CC61FE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11215-A612-4ED3-A26E-C5FA78D7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1C0B8-8DC7-4885-93D9-4F409BB9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F1A-6946-4E94-B7F8-4F482D2D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E07D-1B19-41F0-BF26-C90BAD3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96DB-1681-484B-8E4C-494859FC8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1ADB8-9987-41B0-AD43-3BC6CB4EC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A2D58-B32C-4BFA-BA7E-89C9335A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574-F324-4D62-A86E-19E58CC61FE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41B23-F7C3-4008-970A-C75C6510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AAC23-C28C-4446-8623-93C36BE6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F1A-6946-4E94-B7F8-4F482D2D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7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1E83-E2BA-4CE0-9070-45D10039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B7F49-87B2-4F7D-978C-D81DECB85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88961-BB04-4060-B7F0-18AFC25F1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D5ABA-4582-4C87-9721-37B16982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574-F324-4D62-A86E-19E58CC61FE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273A7-8A82-477E-B884-23A12516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3B490-EF0D-4B6B-92B2-C8EF6751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8F1A-6946-4E94-B7F8-4F482D2D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1DAB7-D484-4F7A-A8BD-9F84AC9B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C5D8B-A22E-4EAB-87DB-BB348199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2674-FDE6-4805-8CCD-BC3DEE826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A574-F324-4D62-A86E-19E58CC61FE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AA146-0235-4974-8BC9-CA3190314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23FE-B29E-45F7-9DA5-2438904F2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8F1A-6946-4E94-B7F8-4F482D2D0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5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esktop.github.com/" TargetMode="External"/><Relationship Id="rId4" Type="http://schemas.openxmlformats.org/officeDocument/2006/relationships/hyperlink" Target="https://code.visualstudio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PrairieLearn/PrairieLearn/tree/master/exampleCour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3000/p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irieLearn/PrairieLearn/tree/master/exampleCourse" TargetMode="External"/><Relationship Id="rId2" Type="http://schemas.openxmlformats.org/officeDocument/2006/relationships/hyperlink" Target="https://github.com/PrairieLearn/PrairieLea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airielearn.engr.illinois.edu/" TargetMode="External"/><Relationship Id="rId4" Type="http://schemas.openxmlformats.org/officeDocument/2006/relationships/hyperlink" Target="https://prairielearn.readthedocs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irieLearn/PrairieLearn/tree/master/exampleCourse" TargetMode="External"/><Relationship Id="rId2" Type="http://schemas.openxmlformats.org/officeDocument/2006/relationships/hyperlink" Target="https://github.com/PrairieLearn/PrairieLea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airielearn.engr.illinois.edu/" TargetMode="External"/><Relationship Id="rId4" Type="http://schemas.openxmlformats.org/officeDocument/2006/relationships/hyperlink" Target="https://prairielearn.readthedocs.i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packages/uuidgen" TargetMode="External"/><Relationship Id="rId2" Type="http://schemas.openxmlformats.org/officeDocument/2006/relationships/hyperlink" Target="https://www.uuidgenerator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mussulma@illinois.edu" TargetMode="External"/><Relationship Id="rId2" Type="http://schemas.openxmlformats.org/officeDocument/2006/relationships/hyperlink" Target="https://prairielearn.slac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esktop.github.com/" TargetMode="External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ussulma@illinois.edu" TargetMode="External"/><Relationship Id="rId2" Type="http://schemas.openxmlformats.org/officeDocument/2006/relationships/hyperlink" Target="https://prairielearn.slack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6EHWmGZfpw?t=221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airieLearn/PrairieLearn/tree/master/exampleCourse/questions/addNumbers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744F-8F3C-471D-80F7-E41223B5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PrairieLearn</a:t>
            </a:r>
            <a:br>
              <a:rPr lang="en-US" dirty="0"/>
            </a:br>
            <a:r>
              <a:rPr lang="en-US" dirty="0"/>
              <a:t>Agenda – 24 Jan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D7A1-486F-44CA-BC1A-7B8FA24F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PrairieLearn overview</a:t>
            </a:r>
          </a:p>
          <a:p>
            <a:pPr lvl="1"/>
            <a:r>
              <a:rPr lang="en-US" dirty="0"/>
              <a:t>“Why use it?”</a:t>
            </a:r>
          </a:p>
          <a:p>
            <a:r>
              <a:rPr lang="en-US" dirty="0"/>
              <a:t>Setting up your course content creation environment</a:t>
            </a:r>
          </a:p>
          <a:p>
            <a:pPr lvl="1"/>
            <a:r>
              <a:rPr lang="en-US" dirty="0"/>
              <a:t>“What do I need to use it?”</a:t>
            </a:r>
          </a:p>
          <a:p>
            <a:pPr lvl="1"/>
            <a:r>
              <a:rPr lang="en-US" dirty="0"/>
              <a:t>Software, Course directory, Questions and Assessments</a:t>
            </a:r>
          </a:p>
          <a:p>
            <a:r>
              <a:rPr lang="en-US" dirty="0"/>
              <a:t>Next workshop: Writing Good Questions</a:t>
            </a:r>
          </a:p>
          <a:p>
            <a:pPr lvl="1"/>
            <a:r>
              <a:rPr lang="en-US" dirty="0"/>
              <a:t>“How do I use it (well)?”</a:t>
            </a:r>
          </a:p>
          <a:p>
            <a:r>
              <a:rPr lang="en-US" dirty="0"/>
              <a:t>Getting help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Full slides are online at https://go.illinois.edu/plWorkshopSlides</a:t>
            </a:r>
          </a:p>
        </p:txBody>
      </p:sp>
    </p:spTree>
    <p:extLst>
      <p:ext uri="{BB962C8B-B14F-4D97-AF65-F5344CB8AC3E}">
        <p14:creationId xmlns:p14="http://schemas.microsoft.com/office/powerpoint/2010/main" val="81635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2FDF-5424-4C8C-B6AC-A3C77F64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PrairieLearn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9122-2009-4B68-886A-190E9CAB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for objectively answered questions</a:t>
            </a:r>
          </a:p>
          <a:p>
            <a:pPr lvl="1"/>
            <a:r>
              <a:rPr lang="en-US" dirty="0"/>
              <a:t>STEM</a:t>
            </a:r>
          </a:p>
          <a:p>
            <a:pPr lvl="1"/>
            <a:r>
              <a:rPr lang="en-US" dirty="0"/>
              <a:t>Created by a Mechanical Engineering prof</a:t>
            </a:r>
          </a:p>
          <a:p>
            <a:pPr lvl="1"/>
            <a:endParaRPr lang="en-US" dirty="0"/>
          </a:p>
          <a:p>
            <a:r>
              <a:rPr lang="en-US" dirty="0"/>
              <a:t>Short answer, multiple choice</a:t>
            </a:r>
          </a:p>
          <a:p>
            <a:r>
              <a:rPr lang="en-US" dirty="0"/>
              <a:t>Drawing on things (free body diagrams, finite state machines, circuit logic)</a:t>
            </a:r>
          </a:p>
          <a:p>
            <a:r>
              <a:rPr lang="en-US" dirty="0"/>
              <a:t>Inline editor or file upload (coding problems)</a:t>
            </a:r>
          </a:p>
        </p:txBody>
      </p:sp>
    </p:spTree>
    <p:extLst>
      <p:ext uri="{BB962C8B-B14F-4D97-AF65-F5344CB8AC3E}">
        <p14:creationId xmlns:p14="http://schemas.microsoft.com/office/powerpoint/2010/main" val="128118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A829-50EC-4D20-B024-E1F2D8E5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PrairieLearn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CA12-22FF-4909-BD8F-9CEE8BD9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“internally graded question”</a:t>
            </a:r>
          </a:p>
          <a:p>
            <a:pPr lvl="1"/>
            <a:r>
              <a:rPr lang="en-US" dirty="0"/>
              <a:t>Answer determined and stored when question is generated</a:t>
            </a:r>
          </a:p>
          <a:p>
            <a:pPr lvl="1"/>
            <a:r>
              <a:rPr lang="en-US" dirty="0"/>
              <a:t>Python or no-code-required</a:t>
            </a:r>
          </a:p>
          <a:p>
            <a:pPr lvl="1"/>
            <a:r>
              <a:rPr lang="en-US" dirty="0"/>
              <a:t>Grading is simple comparison</a:t>
            </a:r>
          </a:p>
          <a:p>
            <a:pPr lvl="1"/>
            <a:endParaRPr lang="en-US" dirty="0"/>
          </a:p>
          <a:p>
            <a:r>
              <a:rPr lang="en-US" dirty="0"/>
              <a:t>“externally graded question”</a:t>
            </a:r>
          </a:p>
          <a:p>
            <a:pPr lvl="1"/>
            <a:r>
              <a:rPr lang="en-US" dirty="0"/>
              <a:t>Question data, student submission shipped off to a Docker container</a:t>
            </a:r>
          </a:p>
          <a:p>
            <a:pPr lvl="1"/>
            <a:r>
              <a:rPr lang="en-US" dirty="0"/>
              <a:t>Do something with it (compile code, run tests, etc.)</a:t>
            </a:r>
          </a:p>
          <a:p>
            <a:pPr lvl="1"/>
            <a:r>
              <a:rPr lang="en-US" dirty="0"/>
              <a:t>Report grade result back to PL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4BC3-E21C-487B-BFAC-86801A4B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 creation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4FA1-4431-426A-B11C-02C09807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course directory, files locally with OS tools</a:t>
            </a:r>
          </a:p>
          <a:p>
            <a:endParaRPr lang="en-US" dirty="0"/>
          </a:p>
          <a:p>
            <a:r>
              <a:rPr lang="en-US" dirty="0"/>
              <a:t>Use GitHub to collaborate and submit those files</a:t>
            </a:r>
          </a:p>
          <a:p>
            <a:endParaRPr lang="en-US" dirty="0"/>
          </a:p>
          <a:p>
            <a:r>
              <a:rPr lang="en-US" dirty="0"/>
              <a:t>Run a development version of PrairieLearn on your laptop</a:t>
            </a:r>
          </a:p>
          <a:p>
            <a:pPr lvl="1"/>
            <a:r>
              <a:rPr lang="en-US" dirty="0"/>
              <a:t>“Sandbox” for content development and testing</a:t>
            </a:r>
          </a:p>
          <a:p>
            <a:pPr lvl="1"/>
            <a:r>
              <a:rPr lang="en-US" dirty="0"/>
              <a:t>Rapid prototyping, iterative (edit, test, edit, test)</a:t>
            </a:r>
          </a:p>
          <a:p>
            <a:pPr lvl="1"/>
            <a:r>
              <a:rPr lang="en-US" dirty="0"/>
              <a:t>Run as PrairieLearn admin, see error messages,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B236-E1A9-4A8B-A8E3-2F1FA950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software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1F42-C5BB-474F-AB25-B17F9268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3468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Docker Desktop</a:t>
            </a:r>
          </a:p>
          <a:p>
            <a:pPr lvl="1"/>
            <a:r>
              <a:rPr lang="en-US" dirty="0">
                <a:hlinkClick r:id="rId2"/>
              </a:rPr>
              <a:t>https://www.docker.com/products/docker-desktop</a:t>
            </a:r>
            <a:endParaRPr lang="en-US" dirty="0"/>
          </a:p>
          <a:p>
            <a:pPr lvl="1"/>
            <a:r>
              <a:rPr lang="en-US" dirty="0"/>
              <a:t>Virtualization platform to run PrairieLearn locally</a:t>
            </a:r>
          </a:p>
          <a:p>
            <a:pPr lvl="1"/>
            <a:endParaRPr lang="en-US" dirty="0"/>
          </a:p>
          <a:p>
            <a:r>
              <a:rPr lang="en-US" dirty="0"/>
              <a:t>Plaintext editor</a:t>
            </a:r>
          </a:p>
          <a:p>
            <a:pPr lvl="1"/>
            <a:r>
              <a:rPr lang="en-US" dirty="0">
                <a:hlinkClick r:id="rId3"/>
              </a:rPr>
              <a:t>https://atom.io/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https://code.visualstudio.com/</a:t>
            </a:r>
            <a:endParaRPr lang="en-US" dirty="0"/>
          </a:p>
          <a:p>
            <a:pPr lvl="1"/>
            <a:r>
              <a:rPr lang="en-US" dirty="0"/>
              <a:t>Sublime Text, Notepad++</a:t>
            </a:r>
          </a:p>
          <a:p>
            <a:pPr lvl="1"/>
            <a:r>
              <a:rPr lang="en-US" dirty="0"/>
              <a:t>Avoid rich txt format: </a:t>
            </a:r>
            <a:r>
              <a:rPr lang="en-US" strike="sngStrike" dirty="0"/>
              <a:t>Word, TextEdit</a:t>
            </a:r>
          </a:p>
          <a:p>
            <a:pPr lvl="1"/>
            <a:endParaRPr lang="en-US" dirty="0"/>
          </a:p>
          <a:p>
            <a:r>
              <a:rPr lang="en-US" dirty="0"/>
              <a:t>GitHub client</a:t>
            </a:r>
          </a:p>
          <a:p>
            <a:pPr lvl="1"/>
            <a:r>
              <a:rPr lang="en-US" dirty="0">
                <a:hlinkClick r:id="rId5"/>
              </a:rPr>
              <a:t>https://desktop.github.com/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9F494-9F94-4CC8-8F7B-7D12D3D51A28}"/>
              </a:ext>
            </a:extLst>
          </p:cNvPr>
          <p:cNvSpPr txBox="1"/>
          <p:nvPr/>
        </p:nvSpPr>
        <p:spPr>
          <a:xfrm>
            <a:off x="8925186" y="1778676"/>
            <a:ext cx="2211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 descr="Firefox Logo, 2017.svg">
            <a:extLst>
              <a:ext uri="{FF2B5EF4-FFF2-40B4-BE49-F238E27FC236}">
                <a16:creationId xmlns:a16="http://schemas.microsoft.com/office/drawing/2014/main" id="{4963294E-59CB-47AD-A8AC-CF6BA285F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187" y="2333566"/>
            <a:ext cx="1381946" cy="138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icon (September 2014).svg">
            <a:extLst>
              <a:ext uri="{FF2B5EF4-FFF2-40B4-BE49-F238E27FC236}">
                <a16:creationId xmlns:a16="http://schemas.microsoft.com/office/drawing/2014/main" id="{0C289C13-4408-4401-9486-26DA3566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186" y="3953198"/>
            <a:ext cx="1381947" cy="138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81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B147-A3ED-4436-933C-6CB878E8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folder</a:t>
            </a:r>
          </a:p>
        </p:txBody>
      </p:sp>
      <p:sp>
        <p:nvSpPr>
          <p:cNvPr id="4" name="AutoShape 2" descr="Folder free icon">
            <a:extLst>
              <a:ext uri="{FF2B5EF4-FFF2-40B4-BE49-F238E27FC236}">
                <a16:creationId xmlns:a16="http://schemas.microsoft.com/office/drawing/2014/main" id="{33DAD603-2394-4071-A5B2-1F59240F412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/>
              <a:t>Local folder on your system (can make a new one yourself)</a:t>
            </a:r>
          </a:p>
          <a:p>
            <a:r>
              <a:rPr lang="en-US" dirty="0"/>
              <a:t>Eventually a private GitHub repository</a:t>
            </a:r>
          </a:p>
          <a:p>
            <a:pPr lvl="1"/>
            <a:r>
              <a:rPr lang="en-US" dirty="0"/>
              <a:t>Under the PrairieLearn </a:t>
            </a:r>
            <a:r>
              <a:rPr lang="en-US" dirty="0" err="1"/>
              <a:t>github</a:t>
            </a:r>
            <a:r>
              <a:rPr lang="en-US" dirty="0"/>
              <a:t> organization</a:t>
            </a:r>
          </a:p>
          <a:p>
            <a:endParaRPr lang="en-US" dirty="0"/>
          </a:p>
          <a:p>
            <a:r>
              <a:rPr lang="en-US" dirty="0"/>
              <a:t>Will eventually look like: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>
                <a:hlinkClick r:id="rId2"/>
              </a:rPr>
              <a:t>https://github.com/PrairieLearn/PrairieLearn/tree/master/exampleCourse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95483-D24F-4A74-8A01-F3704894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723" y="2247475"/>
            <a:ext cx="402011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0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603C-7796-4151-8DB9-6A256FA2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24265" cy="1325563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C9A17-5CF4-4B51-A736-73933A83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docker is running (whale icon in the system tray)</a:t>
            </a:r>
          </a:p>
          <a:p>
            <a:r>
              <a:rPr lang="en-US" dirty="0"/>
              <a:t>Open a Terminal (MacOS) or Command Prompt (Win)</a:t>
            </a:r>
          </a:p>
          <a:p>
            <a:r>
              <a:rPr lang="en-US" dirty="0"/>
              <a:t>Launch the PrairieLearn docker from the command line</a:t>
            </a:r>
          </a:p>
          <a:p>
            <a:pPr lvl="1"/>
            <a:r>
              <a:rPr lang="en-US" dirty="0"/>
              <a:t>You can see it running in that window, but you don’t interact with it there.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5B29C-B589-4B9B-853E-7F02895C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616" y="1658031"/>
            <a:ext cx="825904" cy="665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78ABB-30DC-478A-A4AC-93045480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6815"/>
            <a:ext cx="10061230" cy="25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2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F57E-D7AE-4F83-8AF6-80757C97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PrairieLearn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AABA-AA6B-4B6F-AF39-AAE021DB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Open your browser and point it at </a:t>
            </a:r>
            <a:r>
              <a:rPr lang="en-US" dirty="0">
                <a:hlinkClick r:id="rId2"/>
              </a:rPr>
              <a:t>http://localhost:3000/pl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That’s the PrairieLearn running on your computer</a:t>
            </a:r>
          </a:p>
          <a:p>
            <a:r>
              <a:rPr lang="en-US" dirty="0"/>
              <a:t>Press the green “Load from Disk” button to import course content</a:t>
            </a:r>
          </a:p>
          <a:p>
            <a:pPr lvl="1"/>
            <a:r>
              <a:rPr lang="en-US" dirty="0"/>
              <a:t>Errors? Fix them and re-load.</a:t>
            </a:r>
          </a:p>
          <a:p>
            <a:endParaRPr lang="en-US" dirty="0"/>
          </a:p>
          <a:p>
            <a:r>
              <a:rPr lang="en-US" dirty="0"/>
              <a:t>Click the upper-left PrairieLearn to get back to main home screen.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5962F-E718-4D79-B11B-3E954F6F2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876" y="1408921"/>
            <a:ext cx="5704292" cy="53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7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0702-BBBC-4725-A0B8-04F3319B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3183294" cy="1325563"/>
          </a:xfrm>
        </p:spPr>
        <p:txBody>
          <a:bodyPr/>
          <a:lstStyle/>
          <a:p>
            <a:r>
              <a:rPr lang="en-US" dirty="0"/>
              <a:t>PrairieLearn Questions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403B59-A43E-4861-B327-5C259D240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67" y="121468"/>
            <a:ext cx="9053264" cy="6055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C056B4-8FD3-48A1-8644-1F485AC567C2}"/>
              </a:ext>
            </a:extLst>
          </p:cNvPr>
          <p:cNvSpPr txBox="1"/>
          <p:nvPr/>
        </p:nvSpPr>
        <p:spPr>
          <a:xfrm>
            <a:off x="242596" y="2127380"/>
            <a:ext cx="26006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Questions tab in the Example Course.</a:t>
            </a:r>
          </a:p>
          <a:p>
            <a:endParaRPr lang="en-US" dirty="0"/>
          </a:p>
          <a:p>
            <a:r>
              <a:rPr lang="en-US" dirty="0"/>
              <a:t>You can browse questions here and try them out.</a:t>
            </a:r>
          </a:p>
          <a:p>
            <a:endParaRPr lang="en-US" dirty="0"/>
          </a:p>
          <a:p>
            <a:r>
              <a:rPr lang="en-US" dirty="0"/>
              <a:t>You can view the code that makes the questions in the </a:t>
            </a:r>
            <a:r>
              <a:rPr lang="en-US" dirty="0" err="1"/>
              <a:t>exampleCourse</a:t>
            </a:r>
            <a:r>
              <a:rPr lang="en-US" dirty="0"/>
              <a:t> folder.</a:t>
            </a:r>
          </a:p>
        </p:txBody>
      </p:sp>
    </p:spTree>
    <p:extLst>
      <p:ext uri="{BB962C8B-B14F-4D97-AF65-F5344CB8AC3E}">
        <p14:creationId xmlns:p14="http://schemas.microsoft.com/office/powerpoint/2010/main" val="2539905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B1DF-E75F-426C-A1A9-F6946E54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05683-EDA4-4C15-9F24-B69A362F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PrairieLearn source code (and </a:t>
            </a:r>
            <a:r>
              <a:rPr lang="en-US" dirty="0" err="1"/>
              <a:t>exampleCourse</a:t>
            </a:r>
            <a:r>
              <a:rPr lang="en-US" dirty="0"/>
              <a:t> folder)</a:t>
            </a:r>
          </a:p>
          <a:p>
            <a:pPr lvl="1"/>
            <a:r>
              <a:rPr lang="en-US" dirty="0">
                <a:hlinkClick r:id="rId2"/>
              </a:rPr>
              <a:t>https://github.com/PrairieLearn/PrairieLearn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https://github.com/PrairieLearn/PrairieLearn/tree/master/exampleCourse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PrairieLearn User Guide content developer documentation</a:t>
            </a:r>
          </a:p>
          <a:p>
            <a:pPr lvl="1"/>
            <a:r>
              <a:rPr lang="en-US" dirty="0">
                <a:hlinkClick r:id="rId4"/>
              </a:rPr>
              <a:t>https://prairielearn.readthedocs.io/</a:t>
            </a:r>
            <a:endParaRPr lang="en-US" dirty="0"/>
          </a:p>
          <a:p>
            <a:pPr lvl="1"/>
            <a:r>
              <a:rPr lang="en-US" dirty="0"/>
              <a:t>Start with the “Installing and Running PrairieLearn” section</a:t>
            </a:r>
          </a:p>
          <a:p>
            <a:pPr lvl="1"/>
            <a:r>
              <a:rPr lang="en-US" dirty="0"/>
              <a:t>Work linearly down the list on the left</a:t>
            </a:r>
          </a:p>
          <a:p>
            <a:pPr lvl="1"/>
            <a:endParaRPr lang="en-US" dirty="0"/>
          </a:p>
          <a:p>
            <a:r>
              <a:rPr lang="en-US" dirty="0"/>
              <a:t>Production PrairieLearn server</a:t>
            </a:r>
          </a:p>
          <a:p>
            <a:pPr lvl="1"/>
            <a:r>
              <a:rPr lang="en-US" dirty="0">
                <a:hlinkClick r:id="rId5"/>
              </a:rPr>
              <a:t>https://prairielearn.engr.illinois.edu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98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96D1-1BC1-4D48-A07B-BA066F33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 with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C20F3-B640-4647-96A2-18B546B9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your course folder into docker PrairieLearn so you can browse and edit it.</a:t>
            </a:r>
          </a:p>
          <a:p>
            <a:pPr lvl="1"/>
            <a:r>
              <a:rPr lang="en-US" dirty="0"/>
              <a:t>Get a feel for things.</a:t>
            </a:r>
          </a:p>
          <a:p>
            <a:r>
              <a:rPr lang="en-US" dirty="0"/>
              <a:t>Look at a question you want to mimic in the </a:t>
            </a:r>
            <a:r>
              <a:rPr lang="en-US" dirty="0" err="1"/>
              <a:t>exampleCourse</a:t>
            </a:r>
            <a:endParaRPr lang="en-US" dirty="0"/>
          </a:p>
          <a:p>
            <a:pPr lvl="1"/>
            <a:r>
              <a:rPr lang="en-US" dirty="0"/>
              <a:t>See if you can copy it into your course.</a:t>
            </a:r>
          </a:p>
        </p:txBody>
      </p:sp>
    </p:spTree>
    <p:extLst>
      <p:ext uri="{BB962C8B-B14F-4D97-AF65-F5344CB8AC3E}">
        <p14:creationId xmlns:p14="http://schemas.microsoft.com/office/powerpoint/2010/main" val="269696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B1DF-E75F-426C-A1A9-F6946E54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in 4 slides (1/4)</a:t>
            </a:r>
            <a:br>
              <a:rPr lang="en-US" dirty="0"/>
            </a:br>
            <a:r>
              <a:rPr lang="en-US" dirty="0"/>
              <a:t>Important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05683-EDA4-4C15-9F24-B69A362F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PrairieLearn source code (and </a:t>
            </a:r>
            <a:r>
              <a:rPr lang="en-US" dirty="0" err="1"/>
              <a:t>exampleCourse</a:t>
            </a:r>
            <a:r>
              <a:rPr lang="en-US" dirty="0"/>
              <a:t> folder)</a:t>
            </a:r>
          </a:p>
          <a:p>
            <a:pPr lvl="1"/>
            <a:r>
              <a:rPr lang="en-US" dirty="0">
                <a:hlinkClick r:id="rId2"/>
              </a:rPr>
              <a:t>https://github.com/PrairieLearn/PrairieLearn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https://github.com/PrairieLearn/PrairieLearn/tree/master/exampleCourse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PrairieLearn User Guide content developer documentation</a:t>
            </a:r>
          </a:p>
          <a:p>
            <a:pPr lvl="1"/>
            <a:r>
              <a:rPr lang="en-US" dirty="0">
                <a:hlinkClick r:id="rId4"/>
              </a:rPr>
              <a:t>https://prairielearn.readthedocs.io/</a:t>
            </a:r>
            <a:endParaRPr lang="en-US" dirty="0"/>
          </a:p>
          <a:p>
            <a:pPr lvl="1"/>
            <a:r>
              <a:rPr lang="en-US" dirty="0"/>
              <a:t>Start with the “Installing and Running PrairieLearn” section</a:t>
            </a:r>
          </a:p>
          <a:p>
            <a:pPr lvl="1"/>
            <a:r>
              <a:rPr lang="en-US" dirty="0"/>
              <a:t>Work linearly down the list on the left</a:t>
            </a:r>
          </a:p>
          <a:p>
            <a:pPr lvl="1"/>
            <a:endParaRPr lang="en-US" dirty="0"/>
          </a:p>
          <a:p>
            <a:r>
              <a:rPr lang="en-US" dirty="0"/>
              <a:t>Production PrairieLearn server</a:t>
            </a:r>
          </a:p>
          <a:p>
            <a:pPr lvl="1"/>
            <a:r>
              <a:rPr lang="en-US" dirty="0">
                <a:hlinkClick r:id="rId5"/>
              </a:rPr>
              <a:t>https://prairielearn.engr.illinois.edu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982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A481-BD19-43CD-8A96-72160A02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UUIDs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D2D7-1E8C-40D4-81E4-BB5F6B0F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.json files for courses, </a:t>
            </a:r>
            <a:r>
              <a:rPr lang="en-US" dirty="0" err="1"/>
              <a:t>courseInstances</a:t>
            </a:r>
            <a:r>
              <a:rPr lang="en-US" dirty="0"/>
              <a:t>, assessments, and questions have a required “</a:t>
            </a:r>
            <a:r>
              <a:rPr lang="en-US" dirty="0" err="1"/>
              <a:t>uuid</a:t>
            </a:r>
            <a:r>
              <a:rPr lang="en-US" dirty="0"/>
              <a:t>” field.</a:t>
            </a:r>
          </a:p>
          <a:p>
            <a:pPr lvl="1"/>
            <a:r>
              <a:rPr lang="en-US" dirty="0"/>
              <a:t>Universally Unique Identifier</a:t>
            </a:r>
          </a:p>
          <a:p>
            <a:endParaRPr lang="en-US" dirty="0"/>
          </a:p>
          <a:p>
            <a:r>
              <a:rPr lang="en-US" dirty="0"/>
              <a:t>How do you get them?</a:t>
            </a:r>
          </a:p>
          <a:p>
            <a:pPr lvl="1"/>
            <a:r>
              <a:rPr lang="en-US" dirty="0">
                <a:hlinkClick r:id="rId2"/>
              </a:rPr>
              <a:t>https://www.uuidgenerator.net/</a:t>
            </a:r>
            <a:r>
              <a:rPr lang="en-US" dirty="0"/>
              <a:t> (copy/paste)</a:t>
            </a:r>
          </a:p>
          <a:p>
            <a:pPr lvl="1"/>
            <a:r>
              <a:rPr lang="en-US" dirty="0"/>
              <a:t>Atom has a </a:t>
            </a:r>
            <a:r>
              <a:rPr lang="en-US" dirty="0" err="1"/>
              <a:t>uuid</a:t>
            </a:r>
            <a:r>
              <a:rPr lang="en-US" dirty="0"/>
              <a:t> generator: </a:t>
            </a:r>
            <a:r>
              <a:rPr lang="en-US" dirty="0">
                <a:hlinkClick r:id="rId3"/>
              </a:rPr>
              <a:t>https://atom.io/packages/uuidgen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8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1AE1-5812-438D-A30F-1339CD8F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reloading and Load from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44CD9-6094-43AA-84C5-CF6870D7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make a new question, </a:t>
            </a:r>
            <a:r>
              <a:rPr lang="en-US" dirty="0" err="1"/>
              <a:t>courseInstance</a:t>
            </a:r>
            <a:r>
              <a:rPr lang="en-US" dirty="0"/>
              <a:t>, assessment, course</a:t>
            </a:r>
          </a:p>
          <a:p>
            <a:pPr lvl="1"/>
            <a:r>
              <a:rPr lang="en-US" dirty="0"/>
              <a:t>Load from Disk</a:t>
            </a:r>
          </a:p>
          <a:p>
            <a:pPr lvl="1"/>
            <a:r>
              <a:rPr lang="en-US" dirty="0"/>
              <a:t>Tip: Any .json file edits probably need a Load from Disk to take effect</a:t>
            </a:r>
          </a:p>
          <a:p>
            <a:pPr lvl="1"/>
            <a:endParaRPr lang="en-US" dirty="0"/>
          </a:p>
          <a:p>
            <a:r>
              <a:rPr lang="en-US" dirty="0"/>
              <a:t>If you are only editing an existing question</a:t>
            </a:r>
          </a:p>
          <a:p>
            <a:pPr lvl="1"/>
            <a:r>
              <a:rPr lang="en-US" dirty="0"/>
              <a:t>question.html or server.py</a:t>
            </a:r>
          </a:p>
          <a:p>
            <a:pPr lvl="1"/>
            <a:r>
              <a:rPr lang="en-US" dirty="0"/>
              <a:t>Reloading the browser page is enough to see the changes!</a:t>
            </a:r>
          </a:p>
          <a:p>
            <a:pPr lvl="1"/>
            <a:r>
              <a:rPr lang="en-US" dirty="0"/>
              <a:t>Sometimes might have to do a “new variant” – reinitialize the question</a:t>
            </a:r>
          </a:p>
        </p:txBody>
      </p:sp>
    </p:spTree>
    <p:extLst>
      <p:ext uri="{BB962C8B-B14F-4D97-AF65-F5344CB8AC3E}">
        <p14:creationId xmlns:p14="http://schemas.microsoft.com/office/powerpoint/2010/main" val="2472020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F3A1-9977-41E6-B0F7-15E0E6F5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A68C-4DDE-4FF0-916E-62BB961D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56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05F3-0013-4FCE-BF7B-59AA6E63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course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7707-5B61-46A5-BB33-02FCCCBA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Information we need to know:</a:t>
            </a:r>
          </a:p>
          <a:p>
            <a:pPr lvl="1"/>
            <a:r>
              <a:rPr lang="en-US" sz="2800" dirty="0"/>
              <a:t>Which course?</a:t>
            </a:r>
          </a:p>
          <a:p>
            <a:pPr lvl="1"/>
            <a:r>
              <a:rPr lang="en-US" sz="2800" dirty="0"/>
              <a:t>GitHub usernames who should have access</a:t>
            </a:r>
          </a:p>
          <a:p>
            <a:pPr lvl="2"/>
            <a:r>
              <a:rPr lang="en-US" sz="2400" dirty="0"/>
              <a:t>You can sign up for a free one at </a:t>
            </a:r>
            <a:r>
              <a:rPr lang="en-US" sz="2400" dirty="0">
                <a:hlinkClick r:id="rId2"/>
              </a:rPr>
              <a:t>https://github.com</a:t>
            </a:r>
            <a:r>
              <a:rPr lang="en-US" sz="2400" dirty="0"/>
              <a:t> </a:t>
            </a:r>
          </a:p>
          <a:p>
            <a:pPr lvl="2"/>
            <a:endParaRPr lang="en-US" sz="2400" dirty="0"/>
          </a:p>
          <a:p>
            <a:pPr marL="0" indent="0">
              <a:buNone/>
            </a:pPr>
            <a:r>
              <a:rPr lang="en-US" dirty="0"/>
              <a:t>Workflow:</a:t>
            </a:r>
          </a:p>
          <a:p>
            <a:r>
              <a:rPr lang="en-US" dirty="0"/>
              <a:t>Make changes locally, commit to git, push to GitHub</a:t>
            </a:r>
          </a:p>
          <a:p>
            <a:r>
              <a:rPr lang="en-US" dirty="0"/>
              <a:t>Can collaborate with others from GitHub</a:t>
            </a:r>
          </a:p>
          <a:p>
            <a:r>
              <a:rPr lang="en-US" dirty="0"/>
              <a:t>Pushing to GitHub does not put the content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196381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D2FB-7969-4675-8A98-3931E687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PrairieLearn in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ED971-C792-47BD-AD93-8072F8E0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Assumes admins have created the course on prairielearn.engr.Illinois.edu</a:t>
            </a:r>
          </a:p>
          <a:p>
            <a:r>
              <a:rPr lang="en-US" dirty="0"/>
              <a:t>Admins also set the list of people who can sync content to the production server</a:t>
            </a:r>
          </a:p>
          <a:p>
            <a:endParaRPr lang="en-US" dirty="0"/>
          </a:p>
          <a:p>
            <a:r>
              <a:rPr lang="en-US" dirty="0"/>
              <a:t>Production “Sync” functionality is like “Load from Disk”</a:t>
            </a:r>
          </a:p>
          <a:p>
            <a:pPr lvl="1"/>
            <a:r>
              <a:rPr lang="en-US" dirty="0"/>
              <a:t>Gets the latest version from your course GitHub repo</a:t>
            </a:r>
          </a:p>
          <a:p>
            <a:pPr lvl="1"/>
            <a:r>
              <a:rPr lang="en-US" dirty="0"/>
              <a:t>Is live to students at this point</a:t>
            </a:r>
          </a:p>
          <a:p>
            <a:pPr lvl="1"/>
            <a:endParaRPr lang="en-US" dirty="0"/>
          </a:p>
          <a:p>
            <a:r>
              <a:rPr lang="en-US" dirty="0"/>
              <a:t>New January 2020: Edit all the content from inside PL</a:t>
            </a:r>
          </a:p>
        </p:txBody>
      </p:sp>
    </p:spTree>
    <p:extLst>
      <p:ext uri="{BB962C8B-B14F-4D97-AF65-F5344CB8AC3E}">
        <p14:creationId xmlns:p14="http://schemas.microsoft.com/office/powerpoint/2010/main" val="125156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FBBA-125C-451C-AAE0-40B543CD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1CAB-CD48-40E0-9EC6-E946600A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 Office Hours</a:t>
            </a:r>
          </a:p>
          <a:p>
            <a:pPr lvl="1"/>
            <a:r>
              <a:rPr lang="en-US" dirty="0"/>
              <a:t>Spring 2020: Tuesdays 11am-1pm in 2124 Siebel Center</a:t>
            </a:r>
          </a:p>
          <a:p>
            <a:pPr lvl="1"/>
            <a:endParaRPr lang="en-US" dirty="0"/>
          </a:p>
          <a:p>
            <a:r>
              <a:rPr lang="en-US" dirty="0"/>
              <a:t>Writing good questions workshop(s) next week</a:t>
            </a:r>
          </a:p>
          <a:p>
            <a:pPr lvl="1"/>
            <a:r>
              <a:rPr lang="en-US" dirty="0"/>
              <a:t>Dave will follow up for signup times</a:t>
            </a:r>
          </a:p>
          <a:p>
            <a:endParaRPr lang="en-US" dirty="0"/>
          </a:p>
          <a:p>
            <a:r>
              <a:rPr lang="en-US" dirty="0"/>
              <a:t>PrairieLearn Slack chat</a:t>
            </a:r>
          </a:p>
          <a:p>
            <a:pPr lvl="1"/>
            <a:r>
              <a:rPr lang="en-US" dirty="0">
                <a:hlinkClick r:id="rId2"/>
              </a:rPr>
              <a:t>https://prairielearn.slack.com</a:t>
            </a:r>
            <a:endParaRPr lang="en-US" dirty="0"/>
          </a:p>
          <a:p>
            <a:pPr lvl="1"/>
            <a:r>
              <a:rPr lang="en-US" dirty="0"/>
              <a:t>If you need an invite, let </a:t>
            </a:r>
            <a:r>
              <a:rPr lang="en-US" dirty="0">
                <a:hlinkClick r:id="rId3"/>
              </a:rPr>
              <a:t>mussulma@illinois.edu</a:t>
            </a:r>
            <a:r>
              <a:rPr lang="en-US" dirty="0"/>
              <a:t> know.</a:t>
            </a:r>
          </a:p>
          <a:p>
            <a:pPr lvl="1"/>
            <a:r>
              <a:rPr lang="en-US" dirty="0"/>
              <a:t>The #pl-help channel is great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314522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B236-E1A9-4A8B-A8E3-2F1FA950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in 4 slides (2/4)</a:t>
            </a:r>
            <a:br>
              <a:rPr lang="en-US" dirty="0"/>
            </a:br>
            <a:r>
              <a:rPr lang="en-US" dirty="0"/>
              <a:t>What software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1F42-C5BB-474F-AB25-B17F9268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3468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Docker Desktop</a:t>
            </a:r>
          </a:p>
          <a:p>
            <a:pPr lvl="1"/>
            <a:r>
              <a:rPr lang="en-US" dirty="0">
                <a:hlinkClick r:id="rId2"/>
              </a:rPr>
              <a:t>https://www.docker.com/products/docker-desktop</a:t>
            </a:r>
            <a:endParaRPr lang="en-US" dirty="0"/>
          </a:p>
          <a:p>
            <a:pPr lvl="1"/>
            <a:r>
              <a:rPr lang="en-US" dirty="0"/>
              <a:t>Virtualization platform to run PrairieLearn locally</a:t>
            </a:r>
          </a:p>
          <a:p>
            <a:pPr lvl="1"/>
            <a:endParaRPr lang="en-US" dirty="0"/>
          </a:p>
          <a:p>
            <a:r>
              <a:rPr lang="en-US" dirty="0"/>
              <a:t>Plaintext editor</a:t>
            </a:r>
          </a:p>
          <a:p>
            <a:pPr lvl="1"/>
            <a:r>
              <a:rPr lang="en-US" dirty="0">
                <a:hlinkClick r:id="rId3"/>
              </a:rPr>
              <a:t>https://atom.io/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https://code.visualstudio.com/</a:t>
            </a:r>
            <a:endParaRPr lang="en-US" dirty="0"/>
          </a:p>
          <a:p>
            <a:pPr lvl="1"/>
            <a:r>
              <a:rPr lang="en-US" dirty="0"/>
              <a:t>Sublime Text, Notepad++</a:t>
            </a:r>
          </a:p>
          <a:p>
            <a:pPr lvl="1"/>
            <a:r>
              <a:rPr lang="en-US" dirty="0"/>
              <a:t>Avoid rich txt format: </a:t>
            </a:r>
            <a:r>
              <a:rPr lang="en-US" strike="sngStrike" dirty="0"/>
              <a:t>Word, TextEdit</a:t>
            </a:r>
          </a:p>
          <a:p>
            <a:pPr lvl="1"/>
            <a:endParaRPr lang="en-US" dirty="0"/>
          </a:p>
          <a:p>
            <a:r>
              <a:rPr lang="en-US" dirty="0"/>
              <a:t>GitHub client</a:t>
            </a:r>
          </a:p>
          <a:p>
            <a:pPr lvl="1"/>
            <a:r>
              <a:rPr lang="en-US" dirty="0">
                <a:hlinkClick r:id="rId5"/>
              </a:rPr>
              <a:t>https://desktop.github.com/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9F494-9F94-4CC8-8F7B-7D12D3D51A28}"/>
              </a:ext>
            </a:extLst>
          </p:cNvPr>
          <p:cNvSpPr txBox="1"/>
          <p:nvPr/>
        </p:nvSpPr>
        <p:spPr>
          <a:xfrm>
            <a:off x="8925186" y="1778676"/>
            <a:ext cx="2211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 descr="Firefox Logo, 2017.svg">
            <a:extLst>
              <a:ext uri="{FF2B5EF4-FFF2-40B4-BE49-F238E27FC236}">
                <a16:creationId xmlns:a16="http://schemas.microsoft.com/office/drawing/2014/main" id="{4963294E-59CB-47AD-A8AC-CF6BA285F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187" y="2333566"/>
            <a:ext cx="1381946" cy="138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icon (September 2014).svg">
            <a:extLst>
              <a:ext uri="{FF2B5EF4-FFF2-40B4-BE49-F238E27FC236}">
                <a16:creationId xmlns:a16="http://schemas.microsoft.com/office/drawing/2014/main" id="{0C289C13-4408-4401-9486-26DA3566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186" y="3953198"/>
            <a:ext cx="1381947" cy="138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49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96D1-1BC1-4D48-A07B-BA066F33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in 4 slides (3/4)</a:t>
            </a:r>
            <a:br>
              <a:rPr lang="en-US" dirty="0"/>
            </a:br>
            <a:r>
              <a:rPr lang="en-US" dirty="0"/>
              <a:t>How to get started with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C20F3-B640-4647-96A2-18B546B9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your course folder into docker PrairieLearn so you can browse and edit it.</a:t>
            </a:r>
          </a:p>
          <a:p>
            <a:pPr lvl="1"/>
            <a:r>
              <a:rPr lang="en-US" dirty="0"/>
              <a:t>Get a feel for things.</a:t>
            </a:r>
          </a:p>
          <a:p>
            <a:r>
              <a:rPr lang="en-US" dirty="0"/>
              <a:t>Look at a question you want to mimic in the </a:t>
            </a:r>
            <a:r>
              <a:rPr lang="en-US" dirty="0" err="1"/>
              <a:t>exampleCourse</a:t>
            </a:r>
            <a:endParaRPr lang="en-US" dirty="0"/>
          </a:p>
          <a:p>
            <a:pPr lvl="1"/>
            <a:r>
              <a:rPr lang="en-US" dirty="0"/>
              <a:t>See if you can copy it into your course.</a:t>
            </a:r>
          </a:p>
        </p:txBody>
      </p:sp>
    </p:spTree>
    <p:extLst>
      <p:ext uri="{BB962C8B-B14F-4D97-AF65-F5344CB8AC3E}">
        <p14:creationId xmlns:p14="http://schemas.microsoft.com/office/powerpoint/2010/main" val="65012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FBBA-125C-451C-AAE0-40B543CD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in 4 slides (4/4)</a:t>
            </a:r>
            <a:br>
              <a:rPr lang="en-US" dirty="0"/>
            </a:br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1CAB-CD48-40E0-9EC6-E946600A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Office Hours</a:t>
            </a:r>
          </a:p>
          <a:p>
            <a:pPr lvl="1"/>
            <a:r>
              <a:rPr lang="en-US" dirty="0"/>
              <a:t>Spring 2020:  Tuesdays 11am-1pm in 2124 Siebel Center</a:t>
            </a:r>
          </a:p>
          <a:p>
            <a:pPr lvl="1"/>
            <a:endParaRPr lang="en-US" dirty="0"/>
          </a:p>
          <a:p>
            <a:r>
              <a:rPr lang="en-US" dirty="0"/>
              <a:t>Next Workshop to-be-scheduled week of Jan 27</a:t>
            </a:r>
          </a:p>
          <a:p>
            <a:endParaRPr lang="en-US" dirty="0"/>
          </a:p>
          <a:p>
            <a:r>
              <a:rPr lang="en-US" dirty="0"/>
              <a:t>PrairieLearn Slack chat</a:t>
            </a:r>
          </a:p>
          <a:p>
            <a:pPr lvl="1"/>
            <a:r>
              <a:rPr lang="en-US" dirty="0">
                <a:hlinkClick r:id="rId2"/>
              </a:rPr>
              <a:t>https://prairielearn.slack.com</a:t>
            </a:r>
            <a:endParaRPr lang="en-US" dirty="0"/>
          </a:p>
          <a:p>
            <a:pPr lvl="1"/>
            <a:r>
              <a:rPr lang="en-US" dirty="0"/>
              <a:t>If you need an invite, let Dave know. </a:t>
            </a:r>
            <a:r>
              <a:rPr lang="en-US" dirty="0">
                <a:hlinkClick r:id="rId3"/>
              </a:rPr>
              <a:t>mussulma@illinois.edu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#pl-help channel is great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263029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8BC7-E3CC-4C53-B9F5-7E373124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PrairieLearn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2ABA4-DE02-4F80-A207-E304AB59F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92" y="2641696"/>
            <a:ext cx="6246971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2D19C1-33AF-414E-8963-D1D9843F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779" y="121298"/>
            <a:ext cx="7149229" cy="3931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7A9D51-8735-4D60-9441-C8C236B3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349" y="3955826"/>
            <a:ext cx="6792273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4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9F14-1C14-404B-8AAA-59BFA381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PrairieLearn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A0DE-6EE4-4CCA-B516-35F8E0ED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Craig demos a few things as part of a talk about CBTF/PL at Berkeley.</a:t>
            </a:r>
          </a:p>
          <a:p>
            <a:r>
              <a:rPr lang="en-US" dirty="0">
                <a:hlinkClick r:id="rId2"/>
              </a:rPr>
              <a:t>https://youtu.be/H6EHWmGZfpw?t=2216</a:t>
            </a:r>
            <a:endParaRPr lang="en-US" dirty="0"/>
          </a:p>
          <a:p>
            <a:pPr lvl="1"/>
            <a:r>
              <a:rPr lang="en-US" dirty="0"/>
              <a:t>Question demos ~ 36min – 45min in the talk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8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A57518-6966-4BEC-B4FB-C366B4EF5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29" y="223645"/>
            <a:ext cx="6697010" cy="2753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75580-6C30-4341-9FF0-870BB4C30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2" y="3328716"/>
            <a:ext cx="5858693" cy="2495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D66604-E53B-41D6-AF7F-87A2A8DA0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835" y="4514831"/>
            <a:ext cx="6897063" cy="178142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097A22-0BF4-4F0A-8514-958D5D9DDFFE}"/>
              </a:ext>
            </a:extLst>
          </p:cNvPr>
          <p:cNvCxnSpPr>
            <a:cxnSpLocks/>
          </p:cNvCxnSpPr>
          <p:nvPr/>
        </p:nvCxnSpPr>
        <p:spPr>
          <a:xfrm>
            <a:off x="1978433" y="4953905"/>
            <a:ext cx="3141402" cy="8807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349E10D-9580-48C3-B893-AC6D33A91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975" y="692348"/>
            <a:ext cx="4267796" cy="3229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49740F-06EC-4B14-95B5-6B29C87190CE}"/>
              </a:ext>
            </a:extLst>
          </p:cNvPr>
          <p:cNvSpPr txBox="1"/>
          <p:nvPr/>
        </p:nvSpPr>
        <p:spPr>
          <a:xfrm>
            <a:off x="302004" y="6459523"/>
            <a:ext cx="945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https://github.com/PrairieLearn/PrairieLearn/tree/master/exampleCourse/questions/addNumbers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713E04-BC90-4A6F-A496-26FC3DA4E460}"/>
              </a:ext>
            </a:extLst>
          </p:cNvPr>
          <p:cNvCxnSpPr>
            <a:cxnSpLocks/>
          </p:cNvCxnSpPr>
          <p:nvPr/>
        </p:nvCxnSpPr>
        <p:spPr>
          <a:xfrm flipV="1">
            <a:off x="1627464" y="2651979"/>
            <a:ext cx="5847127" cy="2620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95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F440-8535-439C-8862-C6E4A164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PrairieLearn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4B71-1408-44A2-9FC7-EF29BB42E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Text, folders and files</a:t>
            </a:r>
          </a:p>
          <a:p>
            <a:r>
              <a:rPr lang="en-US" dirty="0"/>
              <a:t>Languages used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JSON (structured text file, configuration, metadata)</a:t>
            </a:r>
          </a:p>
          <a:p>
            <a:pPr lvl="1"/>
            <a:r>
              <a:rPr lang="en-US" dirty="0"/>
              <a:t>Python (not always needed)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Questions are “question generators”, built-in randomization</a:t>
            </a:r>
          </a:p>
          <a:p>
            <a:pPr lvl="1"/>
            <a:r>
              <a:rPr lang="en-US" dirty="0"/>
              <a:t>Parameterized values (1 question with variation)</a:t>
            </a:r>
          </a:p>
          <a:p>
            <a:pPr lvl="1"/>
            <a:r>
              <a:rPr lang="en-US" dirty="0"/>
              <a:t>Traditional question pools (5 variations of a question, choose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7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1298</Words>
  <Application>Microsoft Office PowerPoint</Application>
  <PresentationFormat>Widescreen</PresentationFormat>
  <Paragraphs>196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Getting Started with PrairieLearn Agenda – 24 Jan 2020</vt:lpstr>
      <vt:lpstr>Today in 4 slides (1/4) Important Addresses</vt:lpstr>
      <vt:lpstr>Today in 4 slides (2/4) What software is needed?</vt:lpstr>
      <vt:lpstr>Today in 4 slides (3/4) How to get started with content</vt:lpstr>
      <vt:lpstr>Today in 4 slides (4/4) Getting Help</vt:lpstr>
      <vt:lpstr>PrairieLearn</vt:lpstr>
      <vt:lpstr>PrairieLearn questions</vt:lpstr>
      <vt:lpstr>PowerPoint Presentation</vt:lpstr>
      <vt:lpstr>PrairieLearn content</vt:lpstr>
      <vt:lpstr>PrairieLearn questions</vt:lpstr>
      <vt:lpstr>PrairieLearn questions</vt:lpstr>
      <vt:lpstr>Course content creation environment</vt:lpstr>
      <vt:lpstr>What software is needed?</vt:lpstr>
      <vt:lpstr>Course folder</vt:lpstr>
      <vt:lpstr>Workflow</vt:lpstr>
      <vt:lpstr>Interacting with PrairieLearn</vt:lpstr>
      <vt:lpstr>PrairieLearn Questions</vt:lpstr>
      <vt:lpstr>Important Addresses</vt:lpstr>
      <vt:lpstr>How to get started with content</vt:lpstr>
      <vt:lpstr>UUIDs</vt:lpstr>
      <vt:lpstr>Page reloading and Load from Disk</vt:lpstr>
      <vt:lpstr>Closing thoughts</vt:lpstr>
      <vt:lpstr>GitHub course repository</vt:lpstr>
      <vt:lpstr>PrairieLearn in production</vt:lpstr>
      <vt:lpstr>Getting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PrairieLearn</dc:title>
  <dc:creator>Mussulman, David E</dc:creator>
  <cp:lastModifiedBy>Mussulman, David E</cp:lastModifiedBy>
  <cp:revision>34</cp:revision>
  <cp:lastPrinted>2020-01-24T17:43:02Z</cp:lastPrinted>
  <dcterms:created xsi:type="dcterms:W3CDTF">2019-08-29T19:37:31Z</dcterms:created>
  <dcterms:modified xsi:type="dcterms:W3CDTF">2020-01-24T17:43:05Z</dcterms:modified>
</cp:coreProperties>
</file>