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70" r:id="rId7"/>
    <p:sldId id="262" r:id="rId8"/>
    <p:sldId id="263" r:id="rId9"/>
    <p:sldId id="264" r:id="rId10"/>
    <p:sldId id="265" r:id="rId11"/>
    <p:sldId id="266" r:id="rId12"/>
    <p:sldId id="267" r:id="rId13"/>
    <p:sldId id="269" r:id="rId14"/>
  </p:sldIdLst>
  <p:sldSz cx="12192000" cy="6858000"/>
  <p:notesSz cx="6858000" cy="9144000"/>
  <p:custShowLst>
    <p:custShow name="Custom Show 1" id="0">
      <p:sldLst>
        <p:sld r:id="rId2"/>
        <p:sld r:id="rId7"/>
        <p:sld r:id="rId8"/>
        <p:sld r:id="rId9"/>
        <p:sld r:id="rId10"/>
        <p:sld r:id="rId11"/>
        <p:sld r:id="rId12"/>
        <p:sld r:id="rId13"/>
        <p:sld r:id="rId14"/>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lang="en-GB" sz="1600" b="1" i="0" u="none" strike="noStrike" kern="1200" spc="0" baseline="0">
                <a:solidFill>
                  <a:srgbClr val="000000"/>
                </a:solidFill>
                <a:latin typeface="Calibri"/>
              </a:defRPr>
            </a:pPr>
            <a:r>
              <a:rPr lang="en-GB" sz="1600" b="1" i="0" u="none" strike="noStrike" kern="1200" cap="none" spc="0" baseline="0">
                <a:solidFill>
                  <a:srgbClr val="000000"/>
                </a:solidFill>
                <a:uFillTx/>
                <a:latin typeface="Calibri"/>
              </a:rPr>
              <a:t>Sales By Region</a:t>
            </a:r>
          </a:p>
        </c:rich>
      </c:tx>
      <c:overlay val="0"/>
      <c:spPr>
        <a:noFill/>
        <a:ln>
          <a:noFill/>
        </a:ln>
      </c:spPr>
    </c:title>
    <c:autoTitleDeleted val="0"/>
    <c:plotArea>
      <c:layout/>
      <c:barChart>
        <c:barDir val="col"/>
        <c:grouping val="clustered"/>
        <c:varyColors val="0"/>
        <c:ser>
          <c:idx val="0"/>
          <c:order val="0"/>
          <c:tx>
            <c:v>Total</c:v>
          </c:tx>
          <c:spPr>
            <a:solidFill>
              <a:srgbClr val="000000"/>
            </a:solidFill>
            <a:ln>
              <a:noFill/>
            </a:ln>
          </c:spPr>
          <c:invertIfNegative val="0"/>
          <c:dLbls>
            <c:numFmt formatCode="[$$-409]#,##0" sourceLinked="0"/>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n-GB" sz="1100" b="1" i="0" u="none" strike="noStrike" kern="1200" spc="0" baseline="0">
                    <a:solidFill>
                      <a:srgbClr val="000000"/>
                    </a:solidFill>
                    <a:latin typeface="Calibri"/>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Lit>
              <c:ptCount val="5"/>
              <c:pt idx="0">
                <c:v>Midwest</c:v>
              </c:pt>
              <c:pt idx="1">
                <c:v>Northeast</c:v>
              </c:pt>
              <c:pt idx="2">
                <c:v>South</c:v>
              </c:pt>
              <c:pt idx="3">
                <c:v>Southeast</c:v>
              </c:pt>
              <c:pt idx="4">
                <c:v>West</c:v>
              </c:pt>
            </c:strLit>
          </c:cat>
          <c:val>
            <c:numLit>
              <c:formatCode>General</c:formatCode>
              <c:ptCount val="5"/>
              <c:pt idx="0">
                <c:v>135800459</c:v>
              </c:pt>
              <c:pt idx="1">
                <c:v>186324067</c:v>
              </c:pt>
              <c:pt idx="2">
                <c:v>144663181</c:v>
              </c:pt>
              <c:pt idx="3">
                <c:v>163171236</c:v>
              </c:pt>
              <c:pt idx="4">
                <c:v>269943182</c:v>
              </c:pt>
            </c:numLit>
          </c:val>
        </c:ser>
        <c:dLbls>
          <c:showLegendKey val="0"/>
          <c:showVal val="0"/>
          <c:showCatName val="0"/>
          <c:showSerName val="0"/>
          <c:showPercent val="0"/>
          <c:showBubbleSize val="0"/>
        </c:dLbls>
        <c:gapWidth val="219"/>
        <c:overlap val="-27"/>
        <c:axId val="470574304"/>
        <c:axId val="472841056"/>
      </c:barChart>
      <c:valAx>
        <c:axId val="472841056"/>
        <c:scaling>
          <c:orientation val="minMax"/>
        </c:scaling>
        <c:delete val="1"/>
        <c:axPos val="l"/>
        <c:numFmt formatCode="&quot; &quot;[$$-409]#,##0&quot; &quot;;&quot; &quot;[$$-409]&quot;-&quot;#,##0&quot; &quot;;&quot; &quot;[$$-409]&quot;-&quot;00&quot; &quot;;&quot; &quot;" sourceLinked="0"/>
        <c:majorTickMark val="none"/>
        <c:minorTickMark val="none"/>
        <c:tickLblPos val="nextTo"/>
        <c:crossAx val="470574304"/>
        <c:crosses val="autoZero"/>
        <c:crossBetween val="between"/>
      </c:valAx>
      <c:catAx>
        <c:axId val="470574304"/>
        <c:scaling>
          <c:orientation val="minMax"/>
        </c:scaling>
        <c:delete val="0"/>
        <c:axPos val="b"/>
        <c:numFmt formatCode="General" sourceLinked="0"/>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GB" sz="1400" b="1" i="0" u="none" strike="noStrike" kern="1200" spc="0" baseline="0">
                <a:solidFill>
                  <a:srgbClr val="000000"/>
                </a:solidFill>
                <a:latin typeface="Calibri"/>
              </a:defRPr>
            </a:pPr>
            <a:endParaRPr lang="en-US"/>
          </a:p>
        </c:txPr>
        <c:crossAx val="472841056"/>
        <c:crosses val="autoZero"/>
        <c:auto val="1"/>
        <c:lblAlgn val="ctr"/>
        <c:lblOffset val="100"/>
        <c:noMultiLvlLbl val="0"/>
      </c:catAx>
      <c:spPr>
        <a:noFill/>
        <a:ln>
          <a:noFill/>
        </a:ln>
      </c:spPr>
    </c:plotArea>
    <c:plotVisOnly val="1"/>
    <c:dispBlanksAs val="gap"/>
    <c:showDLblsOverMax val="0"/>
  </c:chart>
  <c:spPr>
    <a:noFill/>
    <a:ln>
      <a:noFill/>
    </a:ln>
  </c:spPr>
  <c:txPr>
    <a:bodyPr vert="horz" lIns="0" tIns="0" rIns="0" bIns="0"/>
    <a:lstStyle/>
    <a:p>
      <a:pPr marL="0" marR="0" indent="0" algn="ctr" defTabSz="914400" rtl="0" fontAlgn="auto" hangingPunct="1">
        <a:lnSpc>
          <a:spcPct val="100000"/>
        </a:lnSpc>
        <a:spcBef>
          <a:spcPts val="0"/>
        </a:spcBef>
        <a:spcAft>
          <a:spcPts val="0"/>
        </a:spcAft>
        <a:tabLst/>
        <a:defRPr lang="en-US" sz="1200" b="1" i="0" u="none" strike="noStrike" kern="1200" spc="0" baseline="0">
          <a:solidFill>
            <a:srgbClr val="000000"/>
          </a:solidFill>
          <a:latin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600" b="1" i="0" u="none" strike="noStrike" kern="1200" cap="none" spc="0" baseline="0">
                <a:solidFill>
                  <a:srgbClr val="000000"/>
                </a:solidFill>
                <a:latin typeface="Calibri Light"/>
              </a:defRPr>
            </a:pPr>
            <a:r>
              <a:rPr lang="en-GB" sz="1600" b="1" i="0" u="none" strike="noStrike" kern="1200" cap="none" spc="0" baseline="0">
                <a:solidFill>
                  <a:srgbClr val="000000"/>
                </a:solidFill>
                <a:uFillTx/>
                <a:latin typeface="Calibri Light"/>
              </a:rPr>
              <a:t>Sales By Day</a:t>
            </a:r>
          </a:p>
        </c:rich>
      </c:tx>
      <c:overlay val="0"/>
      <c:spPr>
        <a:noFill/>
        <a:ln>
          <a:noFill/>
        </a:ln>
      </c:spPr>
    </c:title>
    <c:autoTitleDeleted val="0"/>
    <c:plotArea>
      <c:layout>
        <c:manualLayout>
          <c:xMode val="edge"/>
          <c:yMode val="edge"/>
          <c:x val="1.9679143081713108E-2"/>
          <c:y val="0.13308423324013893"/>
          <c:w val="0.96064171383657393"/>
          <c:h val="0.85955755286424218"/>
        </c:manualLayout>
      </c:layout>
      <c:lineChart>
        <c:grouping val="standard"/>
        <c:varyColors val="0"/>
        <c:ser>
          <c:idx val="0"/>
          <c:order val="0"/>
          <c:tx>
            <c:v>Total</c:v>
          </c:tx>
          <c:spPr>
            <a:ln w="38103" cap="rnd">
              <a:solidFill>
                <a:srgbClr val="A6A6A6"/>
              </a:solidFill>
              <a:prstDash val="solid"/>
              <a:round/>
            </a:ln>
          </c:spPr>
          <c:marker>
            <c:symbol val="circle"/>
            <c:size val="8"/>
          </c:marker>
          <c:dPt>
            <c:idx val="2"/>
            <c:bubble3D val="0"/>
            <c:extLst>
              <c:ext xmlns:c16="http://schemas.microsoft.com/office/drawing/2014/chart" uri="{C3380CC4-5D6E-409C-BE32-E72D297353CC}">
                <c16:uniqueId val="{00000000-91B1-4A79-A9B6-BD1D335924E8}"/>
              </c:ext>
            </c:extLst>
          </c:dPt>
          <c:dPt>
            <c:idx val="3"/>
            <c:bubble3D val="0"/>
            <c:extLst>
              <c:ext xmlns:c16="http://schemas.microsoft.com/office/drawing/2014/chart" uri="{C3380CC4-5D6E-409C-BE32-E72D297353CC}">
                <c16:uniqueId val="{00000001-91B1-4A79-A9B6-BD1D335924E8}"/>
              </c:ext>
            </c:extLst>
          </c:dPt>
          <c:dPt>
            <c:idx val="4"/>
            <c:bubble3D val="0"/>
            <c:extLst>
              <c:ext xmlns:c16="http://schemas.microsoft.com/office/drawing/2014/chart" uri="{C3380CC4-5D6E-409C-BE32-E72D297353CC}">
                <c16:uniqueId val="{00000002-91B1-4A79-A9B6-BD1D335924E8}"/>
              </c:ext>
            </c:extLst>
          </c:dPt>
          <c:dPt>
            <c:idx val="5"/>
            <c:bubble3D val="0"/>
            <c:extLst>
              <c:ext xmlns:c16="http://schemas.microsoft.com/office/drawing/2014/chart" uri="{C3380CC4-5D6E-409C-BE32-E72D297353CC}">
                <c16:uniqueId val="{00000003-91B1-4A79-A9B6-BD1D335924E8}"/>
              </c:ext>
            </c:extLst>
          </c:dPt>
          <c:dPt>
            <c:idx val="6"/>
            <c:bubble3D val="0"/>
            <c:extLst>
              <c:ext xmlns:c16="http://schemas.microsoft.com/office/drawing/2014/chart" uri="{C3380CC4-5D6E-409C-BE32-E72D297353CC}">
                <c16:uniqueId val="{00000004-91B1-4A79-A9B6-BD1D335924E8}"/>
              </c:ext>
            </c:extLst>
          </c:dPt>
          <c:dLbls>
            <c:dLbl>
              <c:idx val="2"/>
              <c:layout>
                <c:manualLayout>
                  <c:xMode val="edge"/>
                  <c:yMode val="edge"/>
                  <c:x val="0.31633686659124899"/>
                  <c:y val="0.33155233310484616"/>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91B1-4A79-A9B6-BD1D335924E8}"/>
                </c:ext>
              </c:extLst>
            </c:dLbl>
            <c:dLbl>
              <c:idx val="3"/>
              <c:layout>
                <c:manualLayout>
                  <c:xMode val="edge"/>
                  <c:yMode val="edge"/>
                  <c:x val="0.39949847912168857"/>
                  <c:y val="0.230282075317878"/>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91B1-4A79-A9B6-BD1D335924E8}"/>
                </c:ext>
              </c:extLst>
            </c:dLbl>
            <c:dLbl>
              <c:idx val="4"/>
              <c:layout>
                <c:manualLayout>
                  <c:xMode val="edge"/>
                  <c:yMode val="edge"/>
                  <c:x val="0.55735623756437425"/>
                  <c:y val="0.27168051495227674"/>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91B1-4A79-A9B6-BD1D335924E8}"/>
                </c:ext>
              </c:extLst>
            </c:dLbl>
            <c:dLbl>
              <c:idx val="5"/>
              <c:layout>
                <c:manualLayout>
                  <c:xMode val="edge"/>
                  <c:yMode val="edge"/>
                  <c:x val="0.68160519177012913"/>
                  <c:y val="0.3708461277968547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91B1-4A79-A9B6-BD1D335924E8}"/>
                </c:ext>
              </c:extLst>
            </c:dLbl>
            <c:dLbl>
              <c:idx val="6"/>
              <c:layout>
                <c:manualLayout>
                  <c:xMode val="edge"/>
                  <c:yMode val="edge"/>
                  <c:x val="0.87956945569955336"/>
                  <c:y val="0.35136037116350138"/>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4-91B1-4A79-A9B6-BD1D335924E8}"/>
                </c:ext>
              </c:extLst>
            </c:dLbl>
            <c:numFmt formatCode="[$$-409]#,##0" sourceLinked="0"/>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sz="1100" b="1" i="0" u="none" strike="noStrike" kern="1200" baseline="0">
                    <a:solidFill>
                      <a:srgbClr val="000000"/>
                    </a:solidFill>
                    <a:latin typeface="Calibri"/>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Lit>
              <c:ptCount val="7"/>
              <c:pt idx="0">
                <c:v>Mon</c:v>
              </c:pt>
              <c:pt idx="1">
                <c:v>Tue</c:v>
              </c:pt>
              <c:pt idx="2">
                <c:v>Wed</c:v>
              </c:pt>
              <c:pt idx="3">
                <c:v>Thu</c:v>
              </c:pt>
              <c:pt idx="4">
                <c:v>Fri</c:v>
              </c:pt>
              <c:pt idx="5">
                <c:v>Sat</c:v>
              </c:pt>
              <c:pt idx="6">
                <c:v>Sun</c:v>
              </c:pt>
            </c:strLit>
          </c:cat>
          <c:val>
            <c:numLit>
              <c:formatCode>General</c:formatCode>
              <c:ptCount val="7"/>
              <c:pt idx="0">
                <c:v>112335387</c:v>
              </c:pt>
              <c:pt idx="1">
                <c:v>137138087</c:v>
              </c:pt>
              <c:pt idx="2">
                <c:v>120114465</c:v>
              </c:pt>
              <c:pt idx="3">
                <c:v>145683120</c:v>
              </c:pt>
              <c:pt idx="4">
                <c:v>146683099</c:v>
              </c:pt>
              <c:pt idx="5">
                <c:v>117929979</c:v>
              </c:pt>
              <c:pt idx="6">
                <c:v>120017988</c:v>
              </c:pt>
            </c:numLit>
          </c:val>
          <c:smooth val="0"/>
        </c:ser>
        <c:dLbls>
          <c:showLegendKey val="0"/>
          <c:showVal val="0"/>
          <c:showCatName val="0"/>
          <c:showSerName val="0"/>
          <c:showPercent val="0"/>
          <c:showBubbleSize val="0"/>
        </c:dLbls>
        <c:marker val="1"/>
        <c:smooth val="0"/>
        <c:axId val="470570304"/>
        <c:axId val="472843136"/>
      </c:lineChart>
      <c:valAx>
        <c:axId val="472843136"/>
        <c:scaling>
          <c:orientation val="minMax"/>
        </c:scaling>
        <c:delete val="1"/>
        <c:axPos val="l"/>
        <c:numFmt formatCode="&quot; &quot;[$$-409]#,##0&quot; &quot;;&quot; &quot;[$$-409]&quot;-&quot;#,##0&quot; &quot;;&quot; &quot;[$$-409]&quot;-&quot;00&quot; &quot;;&quot; &quot;" sourceLinked="0"/>
        <c:majorTickMark val="none"/>
        <c:minorTickMark val="none"/>
        <c:tickLblPos val="nextTo"/>
        <c:crossAx val="470570304"/>
        <c:crosses val="autoZero"/>
        <c:crossBetween val="between"/>
      </c:valAx>
      <c:catAx>
        <c:axId val="470570304"/>
        <c:scaling>
          <c:orientation val="minMax"/>
        </c:scaling>
        <c:delete val="0"/>
        <c:axPos val="b"/>
        <c:numFmt formatCode="General" sourceLinked="0"/>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sz="1400" b="1" i="0" u="none" strike="noStrike" kern="1200" cap="none" spc="0" baseline="0">
                <a:solidFill>
                  <a:srgbClr val="000000"/>
                </a:solidFill>
                <a:latin typeface="Calibri"/>
              </a:defRPr>
            </a:pPr>
            <a:endParaRPr lang="en-US"/>
          </a:p>
        </c:txPr>
        <c:crossAx val="472843136"/>
        <c:crosses val="autoZero"/>
        <c:auto val="1"/>
        <c:lblAlgn val="ctr"/>
        <c:lblOffset val="100"/>
        <c:noMultiLvlLbl val="0"/>
      </c:catAx>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000000"/>
          </a:solidFill>
          <a:latin typeface="Calibri"/>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600" b="1" i="0" u="none" strike="noStrike" kern="1200" spc="0" baseline="0">
                <a:solidFill>
                  <a:srgbClr val="000000"/>
                </a:solidFill>
                <a:latin typeface="Calibri"/>
              </a:defRPr>
            </a:pPr>
            <a:r>
              <a:rPr lang="en-GB" sz="1600" b="1" i="0" u="none" strike="noStrike" kern="1200" cap="none" spc="0" baseline="0">
                <a:solidFill>
                  <a:srgbClr val="000000"/>
                </a:solidFill>
                <a:uFillTx/>
                <a:latin typeface="Calibri"/>
              </a:rPr>
              <a:t>Sales Method</a:t>
            </a:r>
          </a:p>
        </c:rich>
      </c:tx>
      <c:layout>
        <c:manualLayout>
          <c:xMode val="edge"/>
          <c:yMode val="edge"/>
          <c:x val="0.41686255633478148"/>
          <c:y val="2.8705170773163601E-2"/>
        </c:manualLayout>
      </c:layout>
      <c:overlay val="0"/>
      <c:spPr>
        <a:noFill/>
        <a:ln>
          <a:noFill/>
        </a:ln>
      </c:spPr>
    </c:title>
    <c:autoTitleDeleted val="0"/>
    <c:plotArea>
      <c:layout/>
      <c:pieChart>
        <c:varyColors val="1"/>
        <c:ser>
          <c:idx val="0"/>
          <c:order val="0"/>
          <c:tx>
            <c:v>Total</c:v>
          </c:tx>
          <c:dPt>
            <c:idx val="0"/>
            <c:bubble3D val="0"/>
            <c:spPr>
              <a:solidFill>
                <a:srgbClr val="3B3838"/>
              </a:solidFill>
              <a:ln w="19046">
                <a:solidFill>
                  <a:srgbClr val="D9D9D9"/>
                </a:solidFill>
                <a:prstDash val="solid"/>
              </a:ln>
            </c:spPr>
            <c:extLst>
              <c:ext xmlns:c16="http://schemas.microsoft.com/office/drawing/2014/chart" uri="{C3380CC4-5D6E-409C-BE32-E72D297353CC}">
                <c16:uniqueId val="{00000000-58A2-4BBE-9C65-D051FE6B7334}"/>
              </c:ext>
            </c:extLst>
          </c:dPt>
          <c:dPt>
            <c:idx val="1"/>
            <c:bubble3D val="0"/>
            <c:spPr>
              <a:solidFill>
                <a:srgbClr val="262626"/>
              </a:solidFill>
              <a:ln w="19046">
                <a:solidFill>
                  <a:srgbClr val="D9D9D9"/>
                </a:solidFill>
                <a:prstDash val="solid"/>
              </a:ln>
            </c:spPr>
            <c:extLst>
              <c:ext xmlns:c16="http://schemas.microsoft.com/office/drawing/2014/chart" uri="{C3380CC4-5D6E-409C-BE32-E72D297353CC}">
                <c16:uniqueId val="{00000001-58A2-4BBE-9C65-D051FE6B7334}"/>
              </c:ext>
            </c:extLst>
          </c:dPt>
          <c:dPt>
            <c:idx val="2"/>
            <c:bubble3D val="0"/>
            <c:spPr>
              <a:solidFill>
                <a:srgbClr val="A5A5A5"/>
              </a:solidFill>
              <a:ln w="19046">
                <a:solidFill>
                  <a:srgbClr val="D9D9D9"/>
                </a:solidFill>
                <a:prstDash val="solid"/>
              </a:ln>
            </c:spPr>
            <c:extLst>
              <c:ext xmlns:c16="http://schemas.microsoft.com/office/drawing/2014/chart" uri="{C3380CC4-5D6E-409C-BE32-E72D297353CC}">
                <c16:uniqueId val="{00000002-58A2-4BBE-9C65-D051FE6B7334}"/>
              </c:ext>
            </c:extLst>
          </c:dPt>
          <c:dLbls>
            <c:dLbl>
              <c:idx val="0"/>
              <c:layout>
                <c:manualLayout>
                  <c:xMode val="edge"/>
                  <c:yMode val="edge"/>
                  <c:x val="0.53693808234609952"/>
                  <c:y val="0.21977396373203384"/>
                </c:manualLayout>
              </c:layout>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sz="1100" b="1" i="0" u="none" strike="noStrike" kern="1200" baseline="0">
                      <a:solidFill>
                        <a:srgbClr val="000000"/>
                      </a:solidFill>
                      <a:latin typeface="Calibri"/>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58A2-4BBE-9C65-D051FE6B7334}"/>
                </c:ext>
              </c:extLst>
            </c:dLbl>
            <c:dLbl>
              <c:idx val="1"/>
              <c:layout>
                <c:manualLayout>
                  <c:xMode val="edge"/>
                  <c:yMode val="edge"/>
                  <c:x val="0.53650818796471755"/>
                  <c:y val="0.82527365972845357"/>
                </c:manualLayout>
              </c:layout>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sz="1100" b="1" i="0" u="none" strike="noStrike" kern="1200" baseline="0">
                      <a:solidFill>
                        <a:srgbClr val="000000"/>
                      </a:solidFill>
                      <a:latin typeface="Calibri"/>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58A2-4BBE-9C65-D051FE6B7334}"/>
                </c:ext>
              </c:extLst>
            </c:dLbl>
            <c:dLbl>
              <c:idx val="2"/>
              <c:layout>
                <c:manualLayout>
                  <c:xMode val="edge"/>
                  <c:yMode val="edge"/>
                  <c:x val="0.24546969176911357"/>
                  <c:y val="0.3624027810111905"/>
                </c:manualLayout>
              </c:layout>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sz="1100" b="1" i="0" u="none" strike="noStrike" kern="1200" baseline="0">
                      <a:solidFill>
                        <a:srgbClr val="000000"/>
                      </a:solidFill>
                      <a:latin typeface="Calibri"/>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58A2-4BBE-9C65-D051FE6B7334}"/>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sz="1100" b="1" i="0" u="none" strike="noStrike" kern="1200" baseline="0">
                    <a:solidFill>
                      <a:srgbClr val="000000"/>
                    </a:solidFill>
                    <a:latin typeface="Calibri"/>
                  </a:defRPr>
                </a:pPr>
                <a:endParaRPr lang="en-US"/>
              </a:p>
            </c:txPr>
            <c:showLegendKey val="0"/>
            <c:showVal val="1"/>
            <c:showCatName val="0"/>
            <c:showSerName val="0"/>
            <c:showPercent val="0"/>
            <c:showBubbleSize val="0"/>
            <c:separator>, </c:separator>
            <c:showLeaderLines val="1"/>
            <c:extLst>
              <c:ext xmlns:c15="http://schemas.microsoft.com/office/drawing/2012/chart" uri="{CE6537A1-D6FC-4f65-9D91-7224C49458BB}"/>
            </c:extLst>
          </c:dLbls>
          <c:cat>
            <c:strLit>
              <c:ptCount val="3"/>
              <c:pt idx="0">
                <c:v>In-store</c:v>
              </c:pt>
              <c:pt idx="1">
                <c:v>Online</c:v>
              </c:pt>
              <c:pt idx="2">
                <c:v>Outlet</c:v>
              </c:pt>
            </c:strLit>
          </c:cat>
          <c:val>
            <c:numLit>
              <c:formatCode>General</c:formatCode>
              <c:ptCount val="3"/>
              <c:pt idx="0">
                <c:v>1740</c:v>
              </c:pt>
              <c:pt idx="1">
                <c:v>4889</c:v>
              </c:pt>
              <c:pt idx="2">
                <c:v>3019</c:v>
              </c:pt>
            </c:numLit>
          </c:val>
        </c:ser>
        <c:dLbls>
          <c:showLegendKey val="0"/>
          <c:showVal val="0"/>
          <c:showCatName val="0"/>
          <c:showSerName val="0"/>
          <c:showPercent val="0"/>
          <c:showBubbleSize val="0"/>
          <c:showLeaderLines val="1"/>
        </c:dLbls>
        <c:firstSliceAng val="0"/>
      </c:pieChart>
      <c:spPr>
        <a:noFill/>
        <a:ln>
          <a:noFill/>
        </a:ln>
      </c:spPr>
    </c:plotArea>
    <c:legend>
      <c:legendPos val="r"/>
      <c:layout>
        <c:manualLayout>
          <c:xMode val="edge"/>
          <c:yMode val="edge"/>
          <c:x val="0.80886611464166114"/>
          <c:y val="0.43165400550144767"/>
        </c:manualLayout>
      </c:layout>
      <c:overlay val="0"/>
      <c:spPr>
        <a:noFill/>
        <a:ln>
          <a:noFill/>
        </a:ln>
      </c:spPr>
      <c:txPr>
        <a:bodyPr lIns="0" tIns="0" rIns="0" bIns="0"/>
        <a:lstStyle/>
        <a:p>
          <a:pPr marL="0" marR="0" indent="0" defTabSz="914400" fontAlgn="auto" hangingPunct="1">
            <a:lnSpc>
              <a:spcPct val="100000"/>
            </a:lnSpc>
            <a:spcBef>
              <a:spcPts val="0"/>
            </a:spcBef>
            <a:spcAft>
              <a:spcPts val="0"/>
            </a:spcAft>
            <a:tabLst/>
            <a:defRPr sz="1400" b="1" i="0" u="none" strike="noStrike" kern="1200" baseline="0">
              <a:solidFill>
                <a:srgbClr val="000000"/>
              </a:solidFill>
              <a:latin typeface="Calibri"/>
            </a:defRPr>
          </a:pPr>
          <a:endParaRPr lang="en-US"/>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900" b="1" i="0" u="none" strike="noStrike" kern="1200" baseline="0">
          <a:solidFill>
            <a:srgbClr val="000000"/>
          </a:solidFill>
          <a:latin typeface="Calibri"/>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600" b="1" i="0" u="none" strike="noStrike" kern="1200" spc="0" baseline="0">
                <a:solidFill>
                  <a:srgbClr val="000000"/>
                </a:solidFill>
                <a:latin typeface="Calibri"/>
              </a:defRPr>
            </a:pPr>
            <a:r>
              <a:rPr lang="en-GB" sz="1600" b="1" i="0" u="none" strike="noStrike" kern="1200" cap="none" spc="0" baseline="0">
                <a:solidFill>
                  <a:srgbClr val="000000"/>
                </a:solidFill>
                <a:uFillTx/>
                <a:latin typeface="Calibri"/>
              </a:rPr>
              <a:t>Sales By Product Line</a:t>
            </a:r>
          </a:p>
        </c:rich>
      </c:tx>
      <c:layout>
        <c:manualLayout>
          <c:xMode val="edge"/>
          <c:yMode val="edge"/>
          <c:x val="0.33234911214962765"/>
          <c:y val="1.9534772811004703E-2"/>
        </c:manualLayout>
      </c:layout>
      <c:overlay val="0"/>
      <c:spPr>
        <a:noFill/>
        <a:ln>
          <a:noFill/>
        </a:ln>
      </c:spPr>
    </c:title>
    <c:autoTitleDeleted val="0"/>
    <c:plotArea>
      <c:layout>
        <c:manualLayout>
          <c:xMode val="edge"/>
          <c:yMode val="edge"/>
          <c:x val="2.9245274716049686E-2"/>
          <c:y val="0.16511971412362209"/>
          <c:w val="0.94150877356887497"/>
          <c:h val="0.76061356737465224"/>
        </c:manualLayout>
      </c:layout>
      <c:barChart>
        <c:barDir val="col"/>
        <c:grouping val="clustered"/>
        <c:varyColors val="0"/>
        <c:ser>
          <c:idx val="0"/>
          <c:order val="0"/>
          <c:tx>
            <c:v>Total</c:v>
          </c:tx>
          <c:spPr>
            <a:solidFill>
              <a:srgbClr val="0D0D0D"/>
            </a:solidFill>
            <a:ln>
              <a:noFill/>
            </a:ln>
          </c:spPr>
          <c:invertIfNegative val="0"/>
          <c:dLbls>
            <c:numFmt formatCode="[$$-409]#,##0" sourceLinked="0"/>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sz="1100" b="1" i="0" u="none" strike="noStrike" kern="1200" baseline="0">
                    <a:solidFill>
                      <a:srgbClr val="000000"/>
                    </a:solidFill>
                    <a:latin typeface="Calibri"/>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Lit>
              <c:ptCount val="6"/>
              <c:pt idx="0">
                <c:v>Men's Apparel</c:v>
              </c:pt>
              <c:pt idx="1">
                <c:v>Men's Athletic Footwear</c:v>
              </c:pt>
              <c:pt idx="2">
                <c:v>Men's Street Footwear</c:v>
              </c:pt>
              <c:pt idx="3">
                <c:v>Women's Apparel</c:v>
              </c:pt>
              <c:pt idx="4">
                <c:v>Women's Athletic Footwear</c:v>
              </c:pt>
              <c:pt idx="5">
                <c:v>Women's Street Footwear</c:v>
              </c:pt>
            </c:strLit>
          </c:cat>
          <c:val>
            <c:numLit>
              <c:formatCode>General</c:formatCode>
              <c:ptCount val="6"/>
              <c:pt idx="0">
                <c:v>123728632</c:v>
              </c:pt>
              <c:pt idx="1">
                <c:v>153673680</c:v>
              </c:pt>
              <c:pt idx="2">
                <c:v>208826244</c:v>
              </c:pt>
              <c:pt idx="3">
                <c:v>179038860</c:v>
              </c:pt>
              <c:pt idx="4">
                <c:v>106631896</c:v>
              </c:pt>
              <c:pt idx="5">
                <c:v>128002813</c:v>
              </c:pt>
            </c:numLit>
          </c:val>
        </c:ser>
        <c:dLbls>
          <c:showLegendKey val="0"/>
          <c:showVal val="0"/>
          <c:showCatName val="0"/>
          <c:showSerName val="0"/>
          <c:showPercent val="0"/>
          <c:showBubbleSize val="0"/>
        </c:dLbls>
        <c:gapWidth val="219"/>
        <c:overlap val="-27"/>
        <c:axId val="470581904"/>
        <c:axId val="472846048"/>
      </c:barChart>
      <c:valAx>
        <c:axId val="472846048"/>
        <c:scaling>
          <c:orientation val="minMax"/>
        </c:scaling>
        <c:delete val="1"/>
        <c:axPos val="l"/>
        <c:numFmt formatCode="&quot; &quot;[$$-409]#,##0&quot; &quot;;&quot; &quot;[$$-409]&quot;-&quot;#,##0&quot; &quot;;&quot; &quot;[$$-409]&quot;-&quot;00&quot; &quot;;&quot; &quot;" sourceLinked="0"/>
        <c:majorTickMark val="none"/>
        <c:minorTickMark val="none"/>
        <c:tickLblPos val="nextTo"/>
        <c:crossAx val="470581904"/>
        <c:crosses val="autoZero"/>
        <c:crossBetween val="between"/>
      </c:valAx>
      <c:catAx>
        <c:axId val="470581904"/>
        <c:scaling>
          <c:orientation val="minMax"/>
        </c:scaling>
        <c:delete val="0"/>
        <c:axPos val="b"/>
        <c:numFmt formatCode="General" sourceLinked="0"/>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sz="1400" b="1" i="0" u="none" strike="noStrike" kern="1200" baseline="0">
                <a:solidFill>
                  <a:srgbClr val="000000"/>
                </a:solidFill>
                <a:latin typeface="Calibri"/>
              </a:defRPr>
            </a:pPr>
            <a:endParaRPr lang="en-US"/>
          </a:p>
        </c:txPr>
        <c:crossAx val="472846048"/>
        <c:crosses val="autoZero"/>
        <c:auto val="1"/>
        <c:lblAlgn val="ctr"/>
        <c:lblOffset val="100"/>
        <c:noMultiLvlLbl val="0"/>
      </c:catAx>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Calibri"/>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600" b="1" i="0" u="none" strike="noStrike" kern="1200" spc="0" baseline="0">
                <a:solidFill>
                  <a:srgbClr val="000000"/>
                </a:solidFill>
                <a:latin typeface="Calibri"/>
              </a:defRPr>
            </a:pPr>
            <a:r>
              <a:rPr lang="en-GB" sz="1600" b="1" i="0" u="none" strike="noStrike" kern="1200" cap="none" spc="0" baseline="0">
                <a:solidFill>
                  <a:srgbClr val="000000"/>
                </a:solidFill>
                <a:uFillTx/>
                <a:latin typeface="Calibri"/>
              </a:rPr>
              <a:t>Profit By Top 7 Cities</a:t>
            </a:r>
          </a:p>
        </c:rich>
      </c:tx>
      <c:overlay val="0"/>
      <c:spPr>
        <a:noFill/>
        <a:ln>
          <a:noFill/>
        </a:ln>
      </c:spPr>
    </c:title>
    <c:autoTitleDeleted val="0"/>
    <c:plotArea>
      <c:layout/>
      <c:barChart>
        <c:barDir val="bar"/>
        <c:grouping val="clustered"/>
        <c:varyColors val="0"/>
        <c:ser>
          <c:idx val="0"/>
          <c:order val="0"/>
          <c:tx>
            <c:v>Total</c:v>
          </c:tx>
          <c:spPr>
            <a:solidFill>
              <a:srgbClr val="000000"/>
            </a:solidFill>
            <a:ln>
              <a:noFill/>
            </a:ln>
          </c:spPr>
          <c:invertIfNegative val="0"/>
          <c:dPt>
            <c:idx val="0"/>
            <c:invertIfNegative val="0"/>
            <c:bubble3D val="0"/>
            <c:extLst>
              <c:ext xmlns:c16="http://schemas.microsoft.com/office/drawing/2014/chart" uri="{C3380CC4-5D6E-409C-BE32-E72D297353CC}">
                <c16:uniqueId val="{00000000-07BA-406C-A72B-117434ABA8F7}"/>
              </c:ext>
            </c:extLst>
          </c:dPt>
          <c:dLbls>
            <c:dLbl>
              <c:idx val="0"/>
              <c:layout>
                <c:manualLayout>
                  <c:xMode val="edge"/>
                  <c:yMode val="edge"/>
                  <c:x val="0.87800979400340773"/>
                  <c:y val="0.87849537846342107"/>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07BA-406C-A72B-117434ABA8F7}"/>
                </c:ext>
              </c:extLst>
            </c:dLbl>
            <c:numFmt formatCode="[$$-409]#,##0" sourceLinked="0"/>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sz="1100" b="1" i="0" u="none" strike="noStrike" kern="1200" baseline="0">
                    <a:solidFill>
                      <a:srgbClr val="000000"/>
                    </a:solidFill>
                    <a:latin typeface="Calibri"/>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Lit>
              <c:ptCount val="7"/>
              <c:pt idx="0">
                <c:v>Charleston</c:v>
              </c:pt>
              <c:pt idx="1">
                <c:v>Charlotte</c:v>
              </c:pt>
              <c:pt idx="2">
                <c:v>Houston</c:v>
              </c:pt>
              <c:pt idx="3">
                <c:v>Miami</c:v>
              </c:pt>
              <c:pt idx="4">
                <c:v>New York</c:v>
              </c:pt>
              <c:pt idx="5">
                <c:v>Portland</c:v>
              </c:pt>
              <c:pt idx="6">
                <c:v>San Francisco</c:v>
              </c:pt>
            </c:strLit>
          </c:cat>
          <c:val>
            <c:numLit>
              <c:formatCode>General</c:formatCode>
              <c:ptCount val="7"/>
              <c:pt idx="0">
                <c:v>15607190.110000003</c:v>
              </c:pt>
              <c:pt idx="1">
                <c:v>9756422.8699999992</c:v>
              </c:pt>
              <c:pt idx="2">
                <c:v>9845141.0599999931</c:v>
              </c:pt>
              <c:pt idx="3">
                <c:v>12168619.110000001</c:v>
              </c:pt>
              <c:pt idx="4">
                <c:v>13899973.160000006</c:v>
              </c:pt>
              <c:pt idx="5">
                <c:v>10760799.369999994</c:v>
              </c:pt>
              <c:pt idx="6">
                <c:v>10256249.560000006</c:v>
              </c:pt>
            </c:numLit>
          </c:val>
        </c:ser>
        <c:dLbls>
          <c:showLegendKey val="0"/>
          <c:showVal val="0"/>
          <c:showCatName val="0"/>
          <c:showSerName val="0"/>
          <c:showPercent val="0"/>
          <c:showBubbleSize val="0"/>
        </c:dLbls>
        <c:gapWidth val="182"/>
        <c:axId val="470570704"/>
        <c:axId val="472841888"/>
      </c:barChart>
      <c:valAx>
        <c:axId val="472841888"/>
        <c:scaling>
          <c:orientation val="minMax"/>
        </c:scaling>
        <c:delete val="1"/>
        <c:axPos val="b"/>
        <c:numFmt formatCode="&quot; &quot;[$$-409]#,##0&quot; &quot;;&quot; &quot;[$$-409]&quot;-&quot;#,##0&quot; &quot;;&quot; &quot;[$$-409]&quot;-&quot;00&quot; &quot;;&quot; &quot;" sourceLinked="0"/>
        <c:majorTickMark val="none"/>
        <c:minorTickMark val="none"/>
        <c:tickLblPos val="nextTo"/>
        <c:crossAx val="470570704"/>
        <c:crosses val="autoZero"/>
        <c:crossBetween val="between"/>
      </c:valAx>
      <c:catAx>
        <c:axId val="470570704"/>
        <c:scaling>
          <c:orientation val="minMax"/>
        </c:scaling>
        <c:delete val="0"/>
        <c:axPos val="l"/>
        <c:numFmt formatCode="General" sourceLinked="0"/>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sz="1400" b="1" i="0" u="none" strike="noStrike" kern="1200" baseline="0">
                <a:solidFill>
                  <a:srgbClr val="000000"/>
                </a:solidFill>
                <a:latin typeface="Calibri"/>
              </a:defRPr>
            </a:pPr>
            <a:endParaRPr lang="en-US"/>
          </a:p>
        </c:txPr>
        <c:crossAx val="472841888"/>
        <c:crosses val="autoZero"/>
        <c:auto val="1"/>
        <c:lblAlgn val="ctr"/>
        <c:lblOffset val="100"/>
        <c:noMultiLvlLbl val="0"/>
      </c:catAx>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Calibri"/>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5C87-77AC-443E-969D-CC53D598ECB2}"/>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459E59B8-82D8-471B-AC38-CC844FA2BC4D}"/>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919C85A3-DE86-4850-88AC-1E2C1D188091}"/>
              </a:ext>
            </a:extLst>
          </p:cNvPr>
          <p:cNvSpPr txBox="1">
            <a:spLocks noGrp="1"/>
          </p:cNvSpPr>
          <p:nvPr>
            <p:ph type="dt" sz="half" idx="7"/>
          </p:nvPr>
        </p:nvSpPr>
        <p:spPr/>
        <p:txBody>
          <a:bodyPr/>
          <a:lstStyle>
            <a:lvl1pPr>
              <a:defRPr/>
            </a:lvl1pPr>
          </a:lstStyle>
          <a:p>
            <a:pPr lvl="0"/>
            <a:fld id="{BF4F7E1E-ACAE-4B02-8DEE-83B2EF37E4DA}" type="datetime1">
              <a:rPr lang="en-GB"/>
              <a:pPr lvl="0"/>
              <a:t>16/11/2024</a:t>
            </a:fld>
            <a:endParaRPr lang="en-GB"/>
          </a:p>
        </p:txBody>
      </p:sp>
      <p:sp>
        <p:nvSpPr>
          <p:cNvPr id="5" name="Footer Placeholder 4">
            <a:extLst>
              <a:ext uri="{FF2B5EF4-FFF2-40B4-BE49-F238E27FC236}">
                <a16:creationId xmlns:a16="http://schemas.microsoft.com/office/drawing/2014/main" id="{60435B65-8899-4C1E-A0F5-491C95E1A459}"/>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D4609DA5-5A3D-4BA9-9884-A1DA3B7DF782}"/>
              </a:ext>
            </a:extLst>
          </p:cNvPr>
          <p:cNvSpPr txBox="1">
            <a:spLocks noGrp="1"/>
          </p:cNvSpPr>
          <p:nvPr>
            <p:ph type="sldNum" sz="quarter" idx="8"/>
          </p:nvPr>
        </p:nvSpPr>
        <p:spPr/>
        <p:txBody>
          <a:bodyPr/>
          <a:lstStyle>
            <a:lvl1pPr>
              <a:defRPr/>
            </a:lvl1pPr>
          </a:lstStyle>
          <a:p>
            <a:pPr lvl="0"/>
            <a:fld id="{76ACC5AD-529F-4E30-B1B0-3941E4E6D76D}" type="slidenum">
              <a:t>‹#›</a:t>
            </a:fld>
            <a:endParaRPr lang="en-GB"/>
          </a:p>
        </p:txBody>
      </p:sp>
    </p:spTree>
    <p:extLst>
      <p:ext uri="{BB962C8B-B14F-4D97-AF65-F5344CB8AC3E}">
        <p14:creationId xmlns:p14="http://schemas.microsoft.com/office/powerpoint/2010/main" val="93208878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F598-1F33-403C-BCEB-7F900C7B37ED}"/>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D1D45C82-3D9A-414F-836D-B21E3BA6A651}"/>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1F86B4-818D-46FE-B297-69D051514B1D}"/>
              </a:ext>
            </a:extLst>
          </p:cNvPr>
          <p:cNvSpPr txBox="1">
            <a:spLocks noGrp="1"/>
          </p:cNvSpPr>
          <p:nvPr>
            <p:ph type="dt" sz="half" idx="7"/>
          </p:nvPr>
        </p:nvSpPr>
        <p:spPr/>
        <p:txBody>
          <a:bodyPr/>
          <a:lstStyle>
            <a:lvl1pPr>
              <a:defRPr/>
            </a:lvl1pPr>
          </a:lstStyle>
          <a:p>
            <a:pPr lvl="0"/>
            <a:fld id="{3544F0D4-B8D3-4A3B-A057-F2BB9C7E654B}" type="datetime1">
              <a:rPr lang="en-GB"/>
              <a:pPr lvl="0"/>
              <a:t>16/11/2024</a:t>
            </a:fld>
            <a:endParaRPr lang="en-GB"/>
          </a:p>
        </p:txBody>
      </p:sp>
      <p:sp>
        <p:nvSpPr>
          <p:cNvPr id="5" name="Footer Placeholder 4">
            <a:extLst>
              <a:ext uri="{FF2B5EF4-FFF2-40B4-BE49-F238E27FC236}">
                <a16:creationId xmlns:a16="http://schemas.microsoft.com/office/drawing/2014/main" id="{2B898C31-DF9C-4CA0-BD38-2D7BDEC63283}"/>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4CED93C2-666F-461D-96E8-4C705F5F2AC1}"/>
              </a:ext>
            </a:extLst>
          </p:cNvPr>
          <p:cNvSpPr txBox="1">
            <a:spLocks noGrp="1"/>
          </p:cNvSpPr>
          <p:nvPr>
            <p:ph type="sldNum" sz="quarter" idx="8"/>
          </p:nvPr>
        </p:nvSpPr>
        <p:spPr/>
        <p:txBody>
          <a:bodyPr/>
          <a:lstStyle>
            <a:lvl1pPr>
              <a:defRPr/>
            </a:lvl1pPr>
          </a:lstStyle>
          <a:p>
            <a:pPr lvl="0"/>
            <a:fld id="{60875056-D9D6-42ED-9737-12AB2A6E48B4}" type="slidenum">
              <a:t>‹#›</a:t>
            </a:fld>
            <a:endParaRPr lang="en-GB"/>
          </a:p>
        </p:txBody>
      </p:sp>
    </p:spTree>
    <p:extLst>
      <p:ext uri="{BB962C8B-B14F-4D97-AF65-F5344CB8AC3E}">
        <p14:creationId xmlns:p14="http://schemas.microsoft.com/office/powerpoint/2010/main" val="183600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EDEA8-0914-4F5A-A3F6-B60E1CDC265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2BF53142-C8A9-4E76-AB44-83B90D91EF87}"/>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5B5C9E-4DB9-4825-BC2C-62AB982E5337}"/>
              </a:ext>
            </a:extLst>
          </p:cNvPr>
          <p:cNvSpPr txBox="1">
            <a:spLocks noGrp="1"/>
          </p:cNvSpPr>
          <p:nvPr>
            <p:ph type="dt" sz="half" idx="7"/>
          </p:nvPr>
        </p:nvSpPr>
        <p:spPr/>
        <p:txBody>
          <a:bodyPr/>
          <a:lstStyle>
            <a:lvl1pPr>
              <a:defRPr/>
            </a:lvl1pPr>
          </a:lstStyle>
          <a:p>
            <a:pPr lvl="0"/>
            <a:fld id="{BD3BEF10-48D0-4EE7-907A-4FAA2B5861D8}" type="datetime1">
              <a:rPr lang="en-GB"/>
              <a:pPr lvl="0"/>
              <a:t>16/11/2024</a:t>
            </a:fld>
            <a:endParaRPr lang="en-GB"/>
          </a:p>
        </p:txBody>
      </p:sp>
      <p:sp>
        <p:nvSpPr>
          <p:cNvPr id="5" name="Footer Placeholder 4">
            <a:extLst>
              <a:ext uri="{FF2B5EF4-FFF2-40B4-BE49-F238E27FC236}">
                <a16:creationId xmlns:a16="http://schemas.microsoft.com/office/drawing/2014/main" id="{5892DE5A-0234-416E-84EC-073679C8C47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063EC01A-0130-46E3-A386-FA221E9DDBD0}"/>
              </a:ext>
            </a:extLst>
          </p:cNvPr>
          <p:cNvSpPr txBox="1">
            <a:spLocks noGrp="1"/>
          </p:cNvSpPr>
          <p:nvPr>
            <p:ph type="sldNum" sz="quarter" idx="8"/>
          </p:nvPr>
        </p:nvSpPr>
        <p:spPr/>
        <p:txBody>
          <a:bodyPr/>
          <a:lstStyle>
            <a:lvl1pPr>
              <a:defRPr/>
            </a:lvl1pPr>
          </a:lstStyle>
          <a:p>
            <a:pPr lvl="0"/>
            <a:fld id="{71FB6CFA-B3D9-4D02-87A9-46494A65878F}" type="slidenum">
              <a:t>‹#›</a:t>
            </a:fld>
            <a:endParaRPr lang="en-GB"/>
          </a:p>
        </p:txBody>
      </p:sp>
    </p:spTree>
    <p:extLst>
      <p:ext uri="{BB962C8B-B14F-4D97-AF65-F5344CB8AC3E}">
        <p14:creationId xmlns:p14="http://schemas.microsoft.com/office/powerpoint/2010/main" val="1258625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453D-86DE-41EC-B8D0-F770807E1493}"/>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A410EDD2-0EC7-4C43-B6BC-D69B638CD89B}"/>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423111-5B5B-4B18-8DF9-AF27D053BE93}"/>
              </a:ext>
            </a:extLst>
          </p:cNvPr>
          <p:cNvSpPr txBox="1">
            <a:spLocks noGrp="1"/>
          </p:cNvSpPr>
          <p:nvPr>
            <p:ph type="dt" sz="half" idx="7"/>
          </p:nvPr>
        </p:nvSpPr>
        <p:spPr/>
        <p:txBody>
          <a:bodyPr/>
          <a:lstStyle>
            <a:lvl1pPr>
              <a:defRPr/>
            </a:lvl1pPr>
          </a:lstStyle>
          <a:p>
            <a:pPr lvl="0"/>
            <a:fld id="{A321415E-03A2-4F92-BB08-BF266222DCDD}" type="datetime1">
              <a:rPr lang="en-GB"/>
              <a:pPr lvl="0"/>
              <a:t>16/11/2024</a:t>
            </a:fld>
            <a:endParaRPr lang="en-GB"/>
          </a:p>
        </p:txBody>
      </p:sp>
      <p:sp>
        <p:nvSpPr>
          <p:cNvPr id="5" name="Footer Placeholder 4">
            <a:extLst>
              <a:ext uri="{FF2B5EF4-FFF2-40B4-BE49-F238E27FC236}">
                <a16:creationId xmlns:a16="http://schemas.microsoft.com/office/drawing/2014/main" id="{FF28E129-5110-432E-821F-1C312B67067B}"/>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2BE8745C-B2E7-4EFA-AB43-404C84C83D40}"/>
              </a:ext>
            </a:extLst>
          </p:cNvPr>
          <p:cNvSpPr txBox="1">
            <a:spLocks noGrp="1"/>
          </p:cNvSpPr>
          <p:nvPr>
            <p:ph type="sldNum" sz="quarter" idx="8"/>
          </p:nvPr>
        </p:nvSpPr>
        <p:spPr/>
        <p:txBody>
          <a:bodyPr/>
          <a:lstStyle>
            <a:lvl1pPr>
              <a:defRPr/>
            </a:lvl1pPr>
          </a:lstStyle>
          <a:p>
            <a:pPr lvl="0"/>
            <a:fld id="{7C9F404B-C137-4350-81AA-DB3E27A06509}" type="slidenum">
              <a:t>‹#›</a:t>
            </a:fld>
            <a:endParaRPr lang="en-GB"/>
          </a:p>
        </p:txBody>
      </p:sp>
    </p:spTree>
    <p:extLst>
      <p:ext uri="{BB962C8B-B14F-4D97-AF65-F5344CB8AC3E}">
        <p14:creationId xmlns:p14="http://schemas.microsoft.com/office/powerpoint/2010/main" val="671307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0EAC-47C3-47D6-8465-12EFD1B832E6}"/>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CD386C19-BE1C-43A1-9FEE-E89CA06461B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Edit Master text styles</a:t>
            </a:r>
          </a:p>
        </p:txBody>
      </p:sp>
      <p:sp>
        <p:nvSpPr>
          <p:cNvPr id="4" name="Date Placeholder 3">
            <a:extLst>
              <a:ext uri="{FF2B5EF4-FFF2-40B4-BE49-F238E27FC236}">
                <a16:creationId xmlns:a16="http://schemas.microsoft.com/office/drawing/2014/main" id="{AA2165FA-C12C-4ED7-A470-86CAC6F66E36}"/>
              </a:ext>
            </a:extLst>
          </p:cNvPr>
          <p:cNvSpPr txBox="1">
            <a:spLocks noGrp="1"/>
          </p:cNvSpPr>
          <p:nvPr>
            <p:ph type="dt" sz="half" idx="7"/>
          </p:nvPr>
        </p:nvSpPr>
        <p:spPr/>
        <p:txBody>
          <a:bodyPr/>
          <a:lstStyle>
            <a:lvl1pPr>
              <a:defRPr/>
            </a:lvl1pPr>
          </a:lstStyle>
          <a:p>
            <a:pPr lvl="0"/>
            <a:fld id="{BBF9D446-A02F-476C-8949-5F2D85F89463}" type="datetime1">
              <a:rPr lang="en-GB"/>
              <a:pPr lvl="0"/>
              <a:t>16/11/2024</a:t>
            </a:fld>
            <a:endParaRPr lang="en-GB"/>
          </a:p>
        </p:txBody>
      </p:sp>
      <p:sp>
        <p:nvSpPr>
          <p:cNvPr id="5" name="Footer Placeholder 4">
            <a:extLst>
              <a:ext uri="{FF2B5EF4-FFF2-40B4-BE49-F238E27FC236}">
                <a16:creationId xmlns:a16="http://schemas.microsoft.com/office/drawing/2014/main" id="{3333B234-26DE-4D01-BC04-7AA5D8A0798F}"/>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236456CF-6BBF-4260-ABDD-26ABAF272C48}"/>
              </a:ext>
            </a:extLst>
          </p:cNvPr>
          <p:cNvSpPr txBox="1">
            <a:spLocks noGrp="1"/>
          </p:cNvSpPr>
          <p:nvPr>
            <p:ph type="sldNum" sz="quarter" idx="8"/>
          </p:nvPr>
        </p:nvSpPr>
        <p:spPr/>
        <p:txBody>
          <a:bodyPr/>
          <a:lstStyle>
            <a:lvl1pPr>
              <a:defRPr/>
            </a:lvl1pPr>
          </a:lstStyle>
          <a:p>
            <a:pPr lvl="0"/>
            <a:fld id="{2E914468-25A5-40A8-BA7D-CBAFC404980C}" type="slidenum">
              <a:t>‹#›</a:t>
            </a:fld>
            <a:endParaRPr lang="en-GB"/>
          </a:p>
        </p:txBody>
      </p:sp>
    </p:spTree>
    <p:extLst>
      <p:ext uri="{BB962C8B-B14F-4D97-AF65-F5344CB8AC3E}">
        <p14:creationId xmlns:p14="http://schemas.microsoft.com/office/powerpoint/2010/main" val="62218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9B9B-B52E-4342-B1B2-B37E259DB5D7}"/>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4334EAD8-731D-44E3-BF7D-856C1E8F8A2D}"/>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0AF4D7E-EBF7-4672-8BAD-B3CD5344C396}"/>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B19BCB-B97D-495A-A9A2-59E9F3C03A82}"/>
              </a:ext>
            </a:extLst>
          </p:cNvPr>
          <p:cNvSpPr txBox="1">
            <a:spLocks noGrp="1"/>
          </p:cNvSpPr>
          <p:nvPr>
            <p:ph type="dt" sz="half" idx="7"/>
          </p:nvPr>
        </p:nvSpPr>
        <p:spPr/>
        <p:txBody>
          <a:bodyPr/>
          <a:lstStyle>
            <a:lvl1pPr>
              <a:defRPr/>
            </a:lvl1pPr>
          </a:lstStyle>
          <a:p>
            <a:pPr lvl="0"/>
            <a:fld id="{2AD50BCD-30C2-49B5-9DDF-B66C0949DB46}" type="datetime1">
              <a:rPr lang="en-GB"/>
              <a:pPr lvl="0"/>
              <a:t>16/11/2024</a:t>
            </a:fld>
            <a:endParaRPr lang="en-GB"/>
          </a:p>
        </p:txBody>
      </p:sp>
      <p:sp>
        <p:nvSpPr>
          <p:cNvPr id="6" name="Footer Placeholder 5">
            <a:extLst>
              <a:ext uri="{FF2B5EF4-FFF2-40B4-BE49-F238E27FC236}">
                <a16:creationId xmlns:a16="http://schemas.microsoft.com/office/drawing/2014/main" id="{AF8B49AA-B457-4D35-B730-A5B8049E5BA6}"/>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B95F6613-91E4-4C8A-860F-A8A7BE6203E6}"/>
              </a:ext>
            </a:extLst>
          </p:cNvPr>
          <p:cNvSpPr txBox="1">
            <a:spLocks noGrp="1"/>
          </p:cNvSpPr>
          <p:nvPr>
            <p:ph type="sldNum" sz="quarter" idx="8"/>
          </p:nvPr>
        </p:nvSpPr>
        <p:spPr/>
        <p:txBody>
          <a:bodyPr/>
          <a:lstStyle>
            <a:lvl1pPr>
              <a:defRPr/>
            </a:lvl1pPr>
          </a:lstStyle>
          <a:p>
            <a:pPr lvl="0"/>
            <a:fld id="{7AEC0BDC-3EBF-46EA-9FFE-DED717F37174}" type="slidenum">
              <a:t>‹#›</a:t>
            </a:fld>
            <a:endParaRPr lang="en-GB"/>
          </a:p>
        </p:txBody>
      </p:sp>
    </p:spTree>
    <p:extLst>
      <p:ext uri="{BB962C8B-B14F-4D97-AF65-F5344CB8AC3E}">
        <p14:creationId xmlns:p14="http://schemas.microsoft.com/office/powerpoint/2010/main" val="349472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BBA0-76F6-4AE4-B0BF-0F54B2211C45}"/>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CBD7C5AA-ABF8-4508-AFF4-261B88A9402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Edit Master text styles</a:t>
            </a:r>
          </a:p>
        </p:txBody>
      </p:sp>
      <p:sp>
        <p:nvSpPr>
          <p:cNvPr id="4" name="Content Placeholder 3">
            <a:extLst>
              <a:ext uri="{FF2B5EF4-FFF2-40B4-BE49-F238E27FC236}">
                <a16:creationId xmlns:a16="http://schemas.microsoft.com/office/drawing/2014/main" id="{ABF1EA84-5A82-4D01-8573-05159F3F313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5AD22F1-F363-471E-ACBC-88F3D24A4CD3}"/>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Edit Master text styles</a:t>
            </a:r>
          </a:p>
        </p:txBody>
      </p:sp>
      <p:sp>
        <p:nvSpPr>
          <p:cNvPr id="6" name="Content Placeholder 5">
            <a:extLst>
              <a:ext uri="{FF2B5EF4-FFF2-40B4-BE49-F238E27FC236}">
                <a16:creationId xmlns:a16="http://schemas.microsoft.com/office/drawing/2014/main" id="{896BD5A5-B5B9-4C89-B4F8-BB31A4D680B2}"/>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8F7E3DC-7222-423B-A14C-C332EE3DE96C}"/>
              </a:ext>
            </a:extLst>
          </p:cNvPr>
          <p:cNvSpPr txBox="1">
            <a:spLocks noGrp="1"/>
          </p:cNvSpPr>
          <p:nvPr>
            <p:ph type="dt" sz="half" idx="7"/>
          </p:nvPr>
        </p:nvSpPr>
        <p:spPr/>
        <p:txBody>
          <a:bodyPr/>
          <a:lstStyle>
            <a:lvl1pPr>
              <a:defRPr/>
            </a:lvl1pPr>
          </a:lstStyle>
          <a:p>
            <a:pPr lvl="0"/>
            <a:fld id="{5AF7E054-D326-4996-A8BC-A6FB95FFC99C}" type="datetime1">
              <a:rPr lang="en-GB"/>
              <a:pPr lvl="0"/>
              <a:t>16/11/2024</a:t>
            </a:fld>
            <a:endParaRPr lang="en-GB"/>
          </a:p>
        </p:txBody>
      </p:sp>
      <p:sp>
        <p:nvSpPr>
          <p:cNvPr id="8" name="Footer Placeholder 7">
            <a:extLst>
              <a:ext uri="{FF2B5EF4-FFF2-40B4-BE49-F238E27FC236}">
                <a16:creationId xmlns:a16="http://schemas.microsoft.com/office/drawing/2014/main" id="{1128F589-4FE3-4E63-8B75-8426AFC31B2A}"/>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668DB515-BC27-4852-B9B4-FE8FD1CDAC40}"/>
              </a:ext>
            </a:extLst>
          </p:cNvPr>
          <p:cNvSpPr txBox="1">
            <a:spLocks noGrp="1"/>
          </p:cNvSpPr>
          <p:nvPr>
            <p:ph type="sldNum" sz="quarter" idx="8"/>
          </p:nvPr>
        </p:nvSpPr>
        <p:spPr/>
        <p:txBody>
          <a:bodyPr/>
          <a:lstStyle>
            <a:lvl1pPr>
              <a:defRPr/>
            </a:lvl1pPr>
          </a:lstStyle>
          <a:p>
            <a:pPr lvl="0"/>
            <a:fld id="{4362C589-1CDF-4A98-89FF-325FF2DCBE97}" type="slidenum">
              <a:t>‹#›</a:t>
            </a:fld>
            <a:endParaRPr lang="en-GB"/>
          </a:p>
        </p:txBody>
      </p:sp>
    </p:spTree>
    <p:extLst>
      <p:ext uri="{BB962C8B-B14F-4D97-AF65-F5344CB8AC3E}">
        <p14:creationId xmlns:p14="http://schemas.microsoft.com/office/powerpoint/2010/main" val="48722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48A3-BD36-4EEF-8857-7D09F6F17CE0}"/>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64540935-DCEA-4A45-95DF-4EF9B1371462}"/>
              </a:ext>
            </a:extLst>
          </p:cNvPr>
          <p:cNvSpPr txBox="1">
            <a:spLocks noGrp="1"/>
          </p:cNvSpPr>
          <p:nvPr>
            <p:ph type="dt" sz="half" idx="7"/>
          </p:nvPr>
        </p:nvSpPr>
        <p:spPr/>
        <p:txBody>
          <a:bodyPr/>
          <a:lstStyle>
            <a:lvl1pPr>
              <a:defRPr/>
            </a:lvl1pPr>
          </a:lstStyle>
          <a:p>
            <a:pPr lvl="0"/>
            <a:fld id="{82BA2BA6-C4E4-4157-96D7-9A15606C274C}" type="datetime1">
              <a:rPr lang="en-GB"/>
              <a:pPr lvl="0"/>
              <a:t>16/11/2024</a:t>
            </a:fld>
            <a:endParaRPr lang="en-GB"/>
          </a:p>
        </p:txBody>
      </p:sp>
      <p:sp>
        <p:nvSpPr>
          <p:cNvPr id="4" name="Footer Placeholder 3">
            <a:extLst>
              <a:ext uri="{FF2B5EF4-FFF2-40B4-BE49-F238E27FC236}">
                <a16:creationId xmlns:a16="http://schemas.microsoft.com/office/drawing/2014/main" id="{CA356E4C-62A4-4940-A1A6-506E904BFD57}"/>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ABFF5367-DA74-487E-BA34-84456469698F}"/>
              </a:ext>
            </a:extLst>
          </p:cNvPr>
          <p:cNvSpPr txBox="1">
            <a:spLocks noGrp="1"/>
          </p:cNvSpPr>
          <p:nvPr>
            <p:ph type="sldNum" sz="quarter" idx="8"/>
          </p:nvPr>
        </p:nvSpPr>
        <p:spPr/>
        <p:txBody>
          <a:bodyPr/>
          <a:lstStyle>
            <a:lvl1pPr>
              <a:defRPr/>
            </a:lvl1pPr>
          </a:lstStyle>
          <a:p>
            <a:pPr lvl="0"/>
            <a:fld id="{05F64410-EAAB-44ED-B0E6-7178BFF22CDE}" type="slidenum">
              <a:t>‹#›</a:t>
            </a:fld>
            <a:endParaRPr lang="en-GB"/>
          </a:p>
        </p:txBody>
      </p:sp>
    </p:spTree>
    <p:extLst>
      <p:ext uri="{BB962C8B-B14F-4D97-AF65-F5344CB8AC3E}">
        <p14:creationId xmlns:p14="http://schemas.microsoft.com/office/powerpoint/2010/main" val="97102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2C3A8-AC37-4FC9-BEA6-1638CC512630}"/>
              </a:ext>
            </a:extLst>
          </p:cNvPr>
          <p:cNvSpPr txBox="1">
            <a:spLocks noGrp="1"/>
          </p:cNvSpPr>
          <p:nvPr>
            <p:ph type="dt" sz="half" idx="7"/>
          </p:nvPr>
        </p:nvSpPr>
        <p:spPr/>
        <p:txBody>
          <a:bodyPr/>
          <a:lstStyle>
            <a:lvl1pPr>
              <a:defRPr/>
            </a:lvl1pPr>
          </a:lstStyle>
          <a:p>
            <a:pPr lvl="0"/>
            <a:fld id="{3F2ED97E-55E6-4BB6-8945-EFB630869855}" type="datetime1">
              <a:rPr lang="en-GB"/>
              <a:pPr lvl="0"/>
              <a:t>16/11/2024</a:t>
            </a:fld>
            <a:endParaRPr lang="en-GB"/>
          </a:p>
        </p:txBody>
      </p:sp>
      <p:sp>
        <p:nvSpPr>
          <p:cNvPr id="3" name="Footer Placeholder 2">
            <a:extLst>
              <a:ext uri="{FF2B5EF4-FFF2-40B4-BE49-F238E27FC236}">
                <a16:creationId xmlns:a16="http://schemas.microsoft.com/office/drawing/2014/main" id="{B2785E20-9EEC-44C6-9427-31E70CDD9833}"/>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DE7339FD-0D60-4FCB-8C59-6DF72CE0DE63}"/>
              </a:ext>
            </a:extLst>
          </p:cNvPr>
          <p:cNvSpPr txBox="1">
            <a:spLocks noGrp="1"/>
          </p:cNvSpPr>
          <p:nvPr>
            <p:ph type="sldNum" sz="quarter" idx="8"/>
          </p:nvPr>
        </p:nvSpPr>
        <p:spPr/>
        <p:txBody>
          <a:bodyPr/>
          <a:lstStyle>
            <a:lvl1pPr>
              <a:defRPr/>
            </a:lvl1pPr>
          </a:lstStyle>
          <a:p>
            <a:pPr lvl="0"/>
            <a:fld id="{E09BFDCA-F5A2-47B5-9A96-FBD8594DD3FB}" type="slidenum">
              <a:t>‹#›</a:t>
            </a:fld>
            <a:endParaRPr lang="en-GB"/>
          </a:p>
        </p:txBody>
      </p:sp>
    </p:spTree>
    <p:extLst>
      <p:ext uri="{BB962C8B-B14F-4D97-AF65-F5344CB8AC3E}">
        <p14:creationId xmlns:p14="http://schemas.microsoft.com/office/powerpoint/2010/main" val="5022500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9A6C-761E-4DB3-A01F-2F8339739A2B}"/>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3F3D3E5E-5166-4FAA-A7B4-5EB639C56416}"/>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0350545-DFFA-47AB-BC01-0A1886192794}"/>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a:extLst>
              <a:ext uri="{FF2B5EF4-FFF2-40B4-BE49-F238E27FC236}">
                <a16:creationId xmlns:a16="http://schemas.microsoft.com/office/drawing/2014/main" id="{67BB1F2F-9411-472B-8377-C5CF47196B23}"/>
              </a:ext>
            </a:extLst>
          </p:cNvPr>
          <p:cNvSpPr txBox="1">
            <a:spLocks noGrp="1"/>
          </p:cNvSpPr>
          <p:nvPr>
            <p:ph type="dt" sz="half" idx="7"/>
          </p:nvPr>
        </p:nvSpPr>
        <p:spPr/>
        <p:txBody>
          <a:bodyPr/>
          <a:lstStyle>
            <a:lvl1pPr>
              <a:defRPr/>
            </a:lvl1pPr>
          </a:lstStyle>
          <a:p>
            <a:pPr lvl="0"/>
            <a:fld id="{FBB72EF0-7F1F-4D84-82B0-4EB7587F1230}" type="datetime1">
              <a:rPr lang="en-GB"/>
              <a:pPr lvl="0"/>
              <a:t>16/11/2024</a:t>
            </a:fld>
            <a:endParaRPr lang="en-GB"/>
          </a:p>
        </p:txBody>
      </p:sp>
      <p:sp>
        <p:nvSpPr>
          <p:cNvPr id="6" name="Footer Placeholder 5">
            <a:extLst>
              <a:ext uri="{FF2B5EF4-FFF2-40B4-BE49-F238E27FC236}">
                <a16:creationId xmlns:a16="http://schemas.microsoft.com/office/drawing/2014/main" id="{BFAA577F-3B86-4CDE-831C-ECE352842BE7}"/>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7C09F8AF-E2DB-4E4E-A637-0657B8C3E69D}"/>
              </a:ext>
            </a:extLst>
          </p:cNvPr>
          <p:cNvSpPr txBox="1">
            <a:spLocks noGrp="1"/>
          </p:cNvSpPr>
          <p:nvPr>
            <p:ph type="sldNum" sz="quarter" idx="8"/>
          </p:nvPr>
        </p:nvSpPr>
        <p:spPr/>
        <p:txBody>
          <a:bodyPr/>
          <a:lstStyle>
            <a:lvl1pPr>
              <a:defRPr/>
            </a:lvl1pPr>
          </a:lstStyle>
          <a:p>
            <a:pPr lvl="0"/>
            <a:fld id="{344792EC-3DD6-4511-B9A2-7357C9E55378}" type="slidenum">
              <a:t>‹#›</a:t>
            </a:fld>
            <a:endParaRPr lang="en-GB"/>
          </a:p>
        </p:txBody>
      </p:sp>
    </p:spTree>
    <p:extLst>
      <p:ext uri="{BB962C8B-B14F-4D97-AF65-F5344CB8AC3E}">
        <p14:creationId xmlns:p14="http://schemas.microsoft.com/office/powerpoint/2010/main" val="207165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6340-FD07-4F03-97B9-2639D9F13FC7}"/>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652F5A0E-75F5-4449-8905-6CEA8EE2ED1C}"/>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A9823C10-8E6C-4135-A859-3F686C2CC6CB}"/>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Edit Master text styles</a:t>
            </a:r>
          </a:p>
        </p:txBody>
      </p:sp>
      <p:sp>
        <p:nvSpPr>
          <p:cNvPr id="5" name="Date Placeholder 4">
            <a:extLst>
              <a:ext uri="{FF2B5EF4-FFF2-40B4-BE49-F238E27FC236}">
                <a16:creationId xmlns:a16="http://schemas.microsoft.com/office/drawing/2014/main" id="{6DF15334-CDE1-4B7D-8AAF-CEE9C39745BE}"/>
              </a:ext>
            </a:extLst>
          </p:cNvPr>
          <p:cNvSpPr txBox="1">
            <a:spLocks noGrp="1"/>
          </p:cNvSpPr>
          <p:nvPr>
            <p:ph type="dt" sz="half" idx="7"/>
          </p:nvPr>
        </p:nvSpPr>
        <p:spPr/>
        <p:txBody>
          <a:bodyPr/>
          <a:lstStyle>
            <a:lvl1pPr>
              <a:defRPr/>
            </a:lvl1pPr>
          </a:lstStyle>
          <a:p>
            <a:pPr lvl="0"/>
            <a:fld id="{902C5A5F-DDCB-4DA0-B493-24E223E91F9F}" type="datetime1">
              <a:rPr lang="en-GB"/>
              <a:pPr lvl="0"/>
              <a:t>16/11/2024</a:t>
            </a:fld>
            <a:endParaRPr lang="en-GB"/>
          </a:p>
        </p:txBody>
      </p:sp>
      <p:sp>
        <p:nvSpPr>
          <p:cNvPr id="6" name="Footer Placeholder 5">
            <a:extLst>
              <a:ext uri="{FF2B5EF4-FFF2-40B4-BE49-F238E27FC236}">
                <a16:creationId xmlns:a16="http://schemas.microsoft.com/office/drawing/2014/main" id="{A3E3DE7D-51DC-455F-B305-B06D11CC3562}"/>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BFAB5880-6118-4DF0-8929-D7D6293A690A}"/>
              </a:ext>
            </a:extLst>
          </p:cNvPr>
          <p:cNvSpPr txBox="1">
            <a:spLocks noGrp="1"/>
          </p:cNvSpPr>
          <p:nvPr>
            <p:ph type="sldNum" sz="quarter" idx="8"/>
          </p:nvPr>
        </p:nvSpPr>
        <p:spPr/>
        <p:txBody>
          <a:bodyPr/>
          <a:lstStyle>
            <a:lvl1pPr>
              <a:defRPr/>
            </a:lvl1pPr>
          </a:lstStyle>
          <a:p>
            <a:pPr lvl="0"/>
            <a:fld id="{52DA3D5B-C42D-4333-81F9-FF164846C194}" type="slidenum">
              <a:t>‹#›</a:t>
            </a:fld>
            <a:endParaRPr lang="en-GB"/>
          </a:p>
        </p:txBody>
      </p:sp>
    </p:spTree>
    <p:extLst>
      <p:ext uri="{BB962C8B-B14F-4D97-AF65-F5344CB8AC3E}">
        <p14:creationId xmlns:p14="http://schemas.microsoft.com/office/powerpoint/2010/main" val="298903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28F76-7A1D-4F99-9AD5-C1E9279352D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D4C76EAF-1364-4B86-811A-368985ABBBC1}"/>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5503D9-9649-4262-8C4B-87631471D967}"/>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E89132EA-34D1-413F-84BE-23D59D1DD2E5}" type="datetime1">
              <a:rPr lang="en-GB"/>
              <a:pPr lvl="0"/>
              <a:t>16/11/2024</a:t>
            </a:fld>
            <a:endParaRPr lang="en-GB"/>
          </a:p>
        </p:txBody>
      </p:sp>
      <p:sp>
        <p:nvSpPr>
          <p:cNvPr id="5" name="Footer Placeholder 4">
            <a:extLst>
              <a:ext uri="{FF2B5EF4-FFF2-40B4-BE49-F238E27FC236}">
                <a16:creationId xmlns:a16="http://schemas.microsoft.com/office/drawing/2014/main" id="{C8978E64-E87F-4ECC-BBFB-B6276B4C8F7D}"/>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F63D02B2-4B86-45A9-A40E-595224071613}"/>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B546D4FB-84BD-4D82-8C30-69CBEE4C232C}"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7739A9EE-46F9-4C22-B320-E15B99B1D1BC}"/>
              </a:ext>
            </a:extLst>
          </p:cNvPr>
          <p:cNvSpPr/>
          <p:nvPr/>
        </p:nvSpPr>
        <p:spPr>
          <a:xfrm>
            <a:off x="516837" y="662610"/>
            <a:ext cx="1681993" cy="2862465"/>
          </a:xfrm>
          <a:prstGeom prst="rect">
            <a:avLst/>
          </a:prstGeom>
          <a:solidFill>
            <a:srgbClr val="404040"/>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ectangle 16">
            <a:extLst>
              <a:ext uri="{FF2B5EF4-FFF2-40B4-BE49-F238E27FC236}">
                <a16:creationId xmlns:a16="http://schemas.microsoft.com/office/drawing/2014/main" id="{00FA798A-FF58-409B-8B12-E4CD2B8A1186}"/>
              </a:ext>
            </a:extLst>
          </p:cNvPr>
          <p:cNvSpPr/>
          <p:nvPr/>
        </p:nvSpPr>
        <p:spPr>
          <a:xfrm>
            <a:off x="516837" y="3525076"/>
            <a:ext cx="1681993" cy="2862465"/>
          </a:xfrm>
          <a:prstGeom prst="rect">
            <a:avLst/>
          </a:prstGeom>
          <a:solidFill>
            <a:srgbClr val="7F7F7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pic>
        <p:nvPicPr>
          <p:cNvPr id="4" name="Picture 18">
            <a:extLst>
              <a:ext uri="{FF2B5EF4-FFF2-40B4-BE49-F238E27FC236}">
                <a16:creationId xmlns:a16="http://schemas.microsoft.com/office/drawing/2014/main" id="{30D59404-8E93-44E0-9B4A-9ED1FFDDF6A5}"/>
              </a:ext>
            </a:extLst>
          </p:cNvPr>
          <p:cNvPicPr>
            <a:picLocks noChangeAspect="1"/>
          </p:cNvPicPr>
          <p:nvPr/>
        </p:nvPicPr>
        <p:blipFill>
          <a:blip r:embed="rId2"/>
          <a:stretch>
            <a:fillRect/>
          </a:stretch>
        </p:blipFill>
        <p:spPr>
          <a:xfrm>
            <a:off x="2198830" y="2093838"/>
            <a:ext cx="8932993" cy="4293702"/>
          </a:xfrm>
          <a:prstGeom prst="rect">
            <a:avLst/>
          </a:prstGeom>
          <a:noFill/>
          <a:ln cap="flat">
            <a:noFill/>
          </a:ln>
        </p:spPr>
      </p:pic>
      <p:sp>
        <p:nvSpPr>
          <p:cNvPr id="5" name="Rectangle 31">
            <a:extLst>
              <a:ext uri="{FF2B5EF4-FFF2-40B4-BE49-F238E27FC236}">
                <a16:creationId xmlns:a16="http://schemas.microsoft.com/office/drawing/2014/main" id="{A8E84269-F440-4687-9221-0CFD47F63A2E}"/>
              </a:ext>
            </a:extLst>
          </p:cNvPr>
          <p:cNvSpPr/>
          <p:nvPr/>
        </p:nvSpPr>
        <p:spPr>
          <a:xfrm>
            <a:off x="2198830" y="662610"/>
            <a:ext cx="8932993" cy="1431237"/>
          </a:xfrm>
          <a:prstGeom prst="rect">
            <a:avLst/>
          </a:prstGeom>
          <a:solidFill>
            <a:srgbClr val="D0CEC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181717"/>
              </a:solidFill>
              <a:uFillTx/>
              <a:latin typeface="Calibri"/>
            </a:endParaRPr>
          </a:p>
        </p:txBody>
      </p:sp>
      <p:sp>
        <p:nvSpPr>
          <p:cNvPr id="6" name="TextBox 14">
            <a:extLst>
              <a:ext uri="{FF2B5EF4-FFF2-40B4-BE49-F238E27FC236}">
                <a16:creationId xmlns:a16="http://schemas.microsoft.com/office/drawing/2014/main" id="{986C413D-0DE7-46FD-A8F1-E821B577280C}"/>
              </a:ext>
            </a:extLst>
          </p:cNvPr>
          <p:cNvSpPr txBox="1"/>
          <p:nvPr/>
        </p:nvSpPr>
        <p:spPr>
          <a:xfrm>
            <a:off x="2530135" y="967407"/>
            <a:ext cx="8601687" cy="1126431"/>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4800" b="1" i="0" u="none" strike="noStrike" kern="1200" cap="none" spc="0" baseline="0">
                <a:solidFill>
                  <a:srgbClr val="000000"/>
                </a:solidFill>
                <a:uFillTx/>
                <a:latin typeface="Broadway" pitchFamily="82"/>
              </a:rPr>
              <a:t>Adidas US Sales Report</a:t>
            </a:r>
          </a:p>
        </p:txBody>
      </p:sp>
      <p:sp>
        <p:nvSpPr>
          <p:cNvPr id="7" name="TextBox 32">
            <a:extLst>
              <a:ext uri="{FF2B5EF4-FFF2-40B4-BE49-F238E27FC236}">
                <a16:creationId xmlns:a16="http://schemas.microsoft.com/office/drawing/2014/main" id="{8D423FDC-8DA3-4DE2-8714-8067A854EEEB}"/>
              </a:ext>
            </a:extLst>
          </p:cNvPr>
          <p:cNvSpPr txBox="1"/>
          <p:nvPr/>
        </p:nvSpPr>
        <p:spPr>
          <a:xfrm>
            <a:off x="516837" y="5679658"/>
            <a:ext cx="1681993" cy="70788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D0D0D"/>
                </a:solidFill>
                <a:uFillTx/>
                <a:latin typeface="Calibri"/>
              </a:rPr>
              <a:t>Presented By:</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D0D0D"/>
                </a:solidFill>
                <a:uFillTx/>
                <a:latin typeface="Calibri"/>
              </a:rPr>
              <a:t>Praise Victor</a:t>
            </a:r>
            <a:r>
              <a:rPr lang="en-GB" sz="1800" b="1" i="0" u="none" strike="noStrike" kern="1200" cap="none" spc="0" baseline="0">
                <a:solidFill>
                  <a:srgbClr val="0D0D0D"/>
                </a:solidFill>
                <a:uFillTx/>
                <a:latin typeface="Calibri"/>
              </a:rPr>
              <a:t>.</a:t>
            </a:r>
          </a:p>
        </p:txBody>
      </p:sp>
      <p:pic>
        <p:nvPicPr>
          <p:cNvPr id="8" name="Picture 7">
            <a:extLst>
              <a:ext uri="{FF2B5EF4-FFF2-40B4-BE49-F238E27FC236}">
                <a16:creationId xmlns:a16="http://schemas.microsoft.com/office/drawing/2014/main" id="{CC2BE003-DA58-4AC0-A2F0-552D65E6BA69}"/>
              </a:ext>
            </a:extLst>
          </p:cNvPr>
          <p:cNvPicPr>
            <a:picLocks noChangeAspect="1"/>
          </p:cNvPicPr>
          <p:nvPr/>
        </p:nvPicPr>
        <p:blipFill>
          <a:blip r:embed="rId3"/>
          <a:stretch>
            <a:fillRect/>
          </a:stretch>
        </p:blipFill>
        <p:spPr>
          <a:xfrm>
            <a:off x="520951" y="2872121"/>
            <a:ext cx="1677878" cy="1431237"/>
          </a:xfrm>
          <a:prstGeom prst="rect">
            <a:avLst/>
          </a:prstGeom>
          <a:noFill/>
          <a:ln cap="flat">
            <a:noFill/>
          </a:ln>
        </p:spPr>
      </p:pic>
      <p:sp>
        <p:nvSpPr>
          <p:cNvPr id="9" name="Rectangle 15">
            <a:extLst>
              <a:ext uri="{FF2B5EF4-FFF2-40B4-BE49-F238E27FC236}">
                <a16:creationId xmlns:a16="http://schemas.microsoft.com/office/drawing/2014/main" id="{57238F53-F55E-423D-88EC-91FC132299DB}"/>
              </a:ext>
            </a:extLst>
          </p:cNvPr>
          <p:cNvSpPr/>
          <p:nvPr/>
        </p:nvSpPr>
        <p:spPr>
          <a:xfrm>
            <a:off x="516837" y="689393"/>
            <a:ext cx="1681993" cy="2862465"/>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pic>
        <p:nvPicPr>
          <p:cNvPr id="10" name="Picture 9">
            <a:extLst>
              <a:ext uri="{FF2B5EF4-FFF2-40B4-BE49-F238E27FC236}">
                <a16:creationId xmlns:a16="http://schemas.microsoft.com/office/drawing/2014/main" id="{5DD0B7A1-61FD-43E3-95A4-75D696AC7EBF}"/>
              </a:ext>
            </a:extLst>
          </p:cNvPr>
          <p:cNvPicPr>
            <a:picLocks noChangeAspect="1"/>
          </p:cNvPicPr>
          <p:nvPr/>
        </p:nvPicPr>
        <p:blipFill>
          <a:blip r:embed="rId3"/>
          <a:stretch>
            <a:fillRect/>
          </a:stretch>
        </p:blipFill>
        <p:spPr>
          <a:xfrm>
            <a:off x="520951" y="2898904"/>
            <a:ext cx="1677878" cy="1431237"/>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658B469E-C2BA-4281-9141-50F65616B412}"/>
              </a:ext>
            </a:extLst>
          </p:cNvPr>
          <p:cNvGrpSpPr/>
          <p:nvPr/>
        </p:nvGrpSpPr>
        <p:grpSpPr>
          <a:xfrm>
            <a:off x="788505" y="566534"/>
            <a:ext cx="10614986" cy="5724931"/>
            <a:chOff x="788505" y="566534"/>
            <a:chExt cx="10614986" cy="5724931"/>
          </a:xfrm>
        </p:grpSpPr>
        <p:sp>
          <p:nvSpPr>
            <p:cNvPr id="3" name="Rectangle 31">
              <a:extLst>
                <a:ext uri="{FF2B5EF4-FFF2-40B4-BE49-F238E27FC236}">
                  <a16:creationId xmlns:a16="http://schemas.microsoft.com/office/drawing/2014/main" id="{C6FC0445-A967-4FF7-BE42-51D57E45869C}"/>
                </a:ext>
              </a:extLst>
            </p:cNvPr>
            <p:cNvSpPr/>
            <p:nvPr/>
          </p:nvSpPr>
          <p:spPr>
            <a:xfrm>
              <a:off x="788505" y="566534"/>
              <a:ext cx="10614986" cy="5724930"/>
            </a:xfrm>
            <a:prstGeom prst="rect">
              <a:avLst/>
            </a:prstGeom>
            <a:solidFill>
              <a:srgbClr val="D0CEC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181717"/>
                </a:solidFill>
                <a:uFillTx/>
                <a:latin typeface="Calibri"/>
              </a:endParaRPr>
            </a:p>
          </p:txBody>
        </p:sp>
        <p:sp>
          <p:nvSpPr>
            <p:cNvPr id="4" name="Rectangle 15">
              <a:extLst>
                <a:ext uri="{FF2B5EF4-FFF2-40B4-BE49-F238E27FC236}">
                  <a16:creationId xmlns:a16="http://schemas.microsoft.com/office/drawing/2014/main" id="{5534F91E-26FC-4563-86A8-0D1B87CA870F}"/>
                </a:ext>
              </a:extLst>
            </p:cNvPr>
            <p:cNvSpPr/>
            <p:nvPr/>
          </p:nvSpPr>
          <p:spPr>
            <a:xfrm>
              <a:off x="788505" y="566534"/>
              <a:ext cx="2409242" cy="2862465"/>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 name="Rectangle 16">
              <a:extLst>
                <a:ext uri="{FF2B5EF4-FFF2-40B4-BE49-F238E27FC236}">
                  <a16:creationId xmlns:a16="http://schemas.microsoft.com/office/drawing/2014/main" id="{65A2CFD1-8E53-4D11-867D-D6F80F926810}"/>
                </a:ext>
              </a:extLst>
            </p:cNvPr>
            <p:cNvSpPr/>
            <p:nvPr/>
          </p:nvSpPr>
          <p:spPr>
            <a:xfrm>
              <a:off x="788505" y="3429000"/>
              <a:ext cx="2409242" cy="2862465"/>
            </a:xfrm>
            <a:prstGeom prst="rect">
              <a:avLst/>
            </a:prstGeom>
            <a:solidFill>
              <a:srgbClr val="7F7F7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6" name="TextBox 6">
            <a:extLst>
              <a:ext uri="{FF2B5EF4-FFF2-40B4-BE49-F238E27FC236}">
                <a16:creationId xmlns:a16="http://schemas.microsoft.com/office/drawing/2014/main" id="{750237AF-6EA4-489D-94E5-3DD108CA1164}"/>
              </a:ext>
            </a:extLst>
          </p:cNvPr>
          <p:cNvSpPr txBox="1"/>
          <p:nvPr/>
        </p:nvSpPr>
        <p:spPr>
          <a:xfrm>
            <a:off x="811850" y="1659279"/>
            <a:ext cx="2409242" cy="353943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L</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Y</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S</a:t>
            </a:r>
          </a:p>
        </p:txBody>
      </p:sp>
      <p:sp>
        <p:nvSpPr>
          <p:cNvPr id="7" name="Google Shape;103;p2">
            <a:extLst>
              <a:ext uri="{FF2B5EF4-FFF2-40B4-BE49-F238E27FC236}">
                <a16:creationId xmlns:a16="http://schemas.microsoft.com/office/drawing/2014/main" id="{61DD2C34-FC48-461E-8F40-4AD9040DD034}"/>
              </a:ext>
            </a:extLst>
          </p:cNvPr>
          <p:cNvSpPr txBox="1"/>
          <p:nvPr/>
        </p:nvSpPr>
        <p:spPr>
          <a:xfrm>
            <a:off x="3373340" y="5157938"/>
            <a:ext cx="8030151" cy="830961"/>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Calibri"/>
                <a:ea typeface="Calibri"/>
                <a:cs typeface="Calibri"/>
              </a:rPr>
              <a:t>This data shows the best selling product which is the Men’s Street Footwear making sales worth $208,826,244.</a:t>
            </a:r>
          </a:p>
        </p:txBody>
      </p:sp>
      <p:graphicFrame>
        <p:nvGraphicFramePr>
          <p:cNvPr id="8" name="Chart 9">
            <a:extLst>
              <a:ext uri="{FF2B5EF4-FFF2-40B4-BE49-F238E27FC236}">
                <a16:creationId xmlns:a16="http://schemas.microsoft.com/office/drawing/2014/main" id="{10E38596-C130-4CB9-A0EC-DBB198825F50}"/>
              </a:ext>
            </a:extLst>
          </p:cNvPr>
          <p:cNvGraphicFramePr/>
          <p:nvPr/>
        </p:nvGraphicFramePr>
        <p:xfrm>
          <a:off x="3373340" y="1315940"/>
          <a:ext cx="7385535" cy="353943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A28A911A-F705-4B9B-947B-387F9129139C}"/>
              </a:ext>
            </a:extLst>
          </p:cNvPr>
          <p:cNvGrpSpPr/>
          <p:nvPr/>
        </p:nvGrpSpPr>
        <p:grpSpPr>
          <a:xfrm>
            <a:off x="788505" y="566534"/>
            <a:ext cx="10614986" cy="5724931"/>
            <a:chOff x="788505" y="566534"/>
            <a:chExt cx="10614986" cy="5724931"/>
          </a:xfrm>
        </p:grpSpPr>
        <p:sp>
          <p:nvSpPr>
            <p:cNvPr id="3" name="Rectangle 31">
              <a:extLst>
                <a:ext uri="{FF2B5EF4-FFF2-40B4-BE49-F238E27FC236}">
                  <a16:creationId xmlns:a16="http://schemas.microsoft.com/office/drawing/2014/main" id="{20CF8755-B664-450F-BDEA-B01EA16B4C05}"/>
                </a:ext>
              </a:extLst>
            </p:cNvPr>
            <p:cNvSpPr/>
            <p:nvPr/>
          </p:nvSpPr>
          <p:spPr>
            <a:xfrm>
              <a:off x="788505" y="566534"/>
              <a:ext cx="10614986" cy="5724930"/>
            </a:xfrm>
            <a:prstGeom prst="rect">
              <a:avLst/>
            </a:prstGeom>
            <a:solidFill>
              <a:srgbClr val="D0CEC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181717"/>
                </a:solidFill>
                <a:uFillTx/>
                <a:latin typeface="Calibri"/>
              </a:endParaRPr>
            </a:p>
          </p:txBody>
        </p:sp>
        <p:sp>
          <p:nvSpPr>
            <p:cNvPr id="4" name="Rectangle 15">
              <a:extLst>
                <a:ext uri="{FF2B5EF4-FFF2-40B4-BE49-F238E27FC236}">
                  <a16:creationId xmlns:a16="http://schemas.microsoft.com/office/drawing/2014/main" id="{11B4B2C1-5EFD-4495-A064-35F4C1554E6A}"/>
                </a:ext>
              </a:extLst>
            </p:cNvPr>
            <p:cNvSpPr/>
            <p:nvPr/>
          </p:nvSpPr>
          <p:spPr>
            <a:xfrm>
              <a:off x="788505" y="566534"/>
              <a:ext cx="2409242" cy="2862465"/>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 name="Rectangle 16">
              <a:extLst>
                <a:ext uri="{FF2B5EF4-FFF2-40B4-BE49-F238E27FC236}">
                  <a16:creationId xmlns:a16="http://schemas.microsoft.com/office/drawing/2014/main" id="{EDDC7BAB-A88C-4CCA-A67B-5DDE55F19700}"/>
                </a:ext>
              </a:extLst>
            </p:cNvPr>
            <p:cNvSpPr/>
            <p:nvPr/>
          </p:nvSpPr>
          <p:spPr>
            <a:xfrm>
              <a:off x="788505" y="3429000"/>
              <a:ext cx="2409242" cy="2862465"/>
            </a:xfrm>
            <a:prstGeom prst="rect">
              <a:avLst/>
            </a:prstGeom>
            <a:solidFill>
              <a:srgbClr val="7F7F7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6" name="TextBox 6">
            <a:extLst>
              <a:ext uri="{FF2B5EF4-FFF2-40B4-BE49-F238E27FC236}">
                <a16:creationId xmlns:a16="http://schemas.microsoft.com/office/drawing/2014/main" id="{C7AA11A6-0F9A-458A-A9D7-DF1C8175D4FE}"/>
              </a:ext>
            </a:extLst>
          </p:cNvPr>
          <p:cNvSpPr txBox="1"/>
          <p:nvPr/>
        </p:nvSpPr>
        <p:spPr>
          <a:xfrm>
            <a:off x="811850" y="1659279"/>
            <a:ext cx="2409242" cy="353943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L</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Y</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S</a:t>
            </a:r>
          </a:p>
        </p:txBody>
      </p:sp>
      <p:sp>
        <p:nvSpPr>
          <p:cNvPr id="7" name="Google Shape;103;p2">
            <a:extLst>
              <a:ext uri="{FF2B5EF4-FFF2-40B4-BE49-F238E27FC236}">
                <a16:creationId xmlns:a16="http://schemas.microsoft.com/office/drawing/2014/main" id="{BF379EF7-C34A-4405-855A-0B854DC3EEEE}"/>
              </a:ext>
            </a:extLst>
          </p:cNvPr>
          <p:cNvSpPr txBox="1"/>
          <p:nvPr/>
        </p:nvSpPr>
        <p:spPr>
          <a:xfrm>
            <a:off x="3378918" y="4945889"/>
            <a:ext cx="7866747" cy="1200287"/>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Calibri"/>
                <a:ea typeface="Calibri"/>
                <a:cs typeface="Calibri"/>
              </a:rPr>
              <a:t>This data shows the top performing cities in terms of profit, with Charleston making the most profit and New York following behind.</a:t>
            </a:r>
          </a:p>
        </p:txBody>
      </p:sp>
      <p:graphicFrame>
        <p:nvGraphicFramePr>
          <p:cNvPr id="8" name="Chart 8">
            <a:extLst>
              <a:ext uri="{FF2B5EF4-FFF2-40B4-BE49-F238E27FC236}">
                <a16:creationId xmlns:a16="http://schemas.microsoft.com/office/drawing/2014/main" id="{4A3478F4-32D1-4218-A068-BD9CF9DFAD95}"/>
              </a:ext>
            </a:extLst>
          </p:cNvPr>
          <p:cNvGraphicFramePr/>
          <p:nvPr/>
        </p:nvGraphicFramePr>
        <p:xfrm>
          <a:off x="3373340" y="1139479"/>
          <a:ext cx="7416579" cy="36611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20EF29FF-27E4-4477-AB24-84948B5362B4}"/>
              </a:ext>
            </a:extLst>
          </p:cNvPr>
          <p:cNvGrpSpPr/>
          <p:nvPr/>
        </p:nvGrpSpPr>
        <p:grpSpPr>
          <a:xfrm>
            <a:off x="788505" y="566534"/>
            <a:ext cx="10614986" cy="5724931"/>
            <a:chOff x="788505" y="566534"/>
            <a:chExt cx="10614986" cy="5724931"/>
          </a:xfrm>
        </p:grpSpPr>
        <p:sp>
          <p:nvSpPr>
            <p:cNvPr id="3" name="Rectangle 31">
              <a:extLst>
                <a:ext uri="{FF2B5EF4-FFF2-40B4-BE49-F238E27FC236}">
                  <a16:creationId xmlns:a16="http://schemas.microsoft.com/office/drawing/2014/main" id="{09D96A96-C252-45DD-A45D-D0B7AD818A7E}"/>
                </a:ext>
              </a:extLst>
            </p:cNvPr>
            <p:cNvSpPr/>
            <p:nvPr/>
          </p:nvSpPr>
          <p:spPr>
            <a:xfrm>
              <a:off x="788505" y="566534"/>
              <a:ext cx="10614986" cy="5724930"/>
            </a:xfrm>
            <a:prstGeom prst="rect">
              <a:avLst/>
            </a:prstGeom>
            <a:solidFill>
              <a:srgbClr val="D0CEC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181717"/>
                </a:solidFill>
                <a:uFillTx/>
                <a:latin typeface="Calibri"/>
              </a:endParaRPr>
            </a:p>
          </p:txBody>
        </p:sp>
        <p:sp>
          <p:nvSpPr>
            <p:cNvPr id="4" name="Rectangle 15">
              <a:extLst>
                <a:ext uri="{FF2B5EF4-FFF2-40B4-BE49-F238E27FC236}">
                  <a16:creationId xmlns:a16="http://schemas.microsoft.com/office/drawing/2014/main" id="{C74B6670-4F94-46DB-9FE4-FC9617AF8AAF}"/>
                </a:ext>
              </a:extLst>
            </p:cNvPr>
            <p:cNvSpPr/>
            <p:nvPr/>
          </p:nvSpPr>
          <p:spPr>
            <a:xfrm>
              <a:off x="788505" y="566534"/>
              <a:ext cx="2409242" cy="2862465"/>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 name="Rectangle 16">
              <a:extLst>
                <a:ext uri="{FF2B5EF4-FFF2-40B4-BE49-F238E27FC236}">
                  <a16:creationId xmlns:a16="http://schemas.microsoft.com/office/drawing/2014/main" id="{133FC0AD-48DC-40FC-90A4-F9906EC1AD41}"/>
                </a:ext>
              </a:extLst>
            </p:cNvPr>
            <p:cNvSpPr/>
            <p:nvPr/>
          </p:nvSpPr>
          <p:spPr>
            <a:xfrm>
              <a:off x="788505" y="3429000"/>
              <a:ext cx="2409242" cy="2862465"/>
            </a:xfrm>
            <a:prstGeom prst="rect">
              <a:avLst/>
            </a:prstGeom>
            <a:solidFill>
              <a:srgbClr val="7F7F7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6" name="TextBox 6">
            <a:extLst>
              <a:ext uri="{FF2B5EF4-FFF2-40B4-BE49-F238E27FC236}">
                <a16:creationId xmlns:a16="http://schemas.microsoft.com/office/drawing/2014/main" id="{0B351084-6D93-4C88-B4F3-6BEC38D8ACCC}"/>
              </a:ext>
            </a:extLst>
          </p:cNvPr>
          <p:cNvSpPr txBox="1"/>
          <p:nvPr/>
        </p:nvSpPr>
        <p:spPr>
          <a:xfrm>
            <a:off x="811850" y="1874730"/>
            <a:ext cx="2385898" cy="310853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G</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H</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T</a:t>
            </a:r>
          </a:p>
        </p:txBody>
      </p:sp>
      <p:pic>
        <p:nvPicPr>
          <p:cNvPr id="7" name="Picture 13">
            <a:extLst>
              <a:ext uri="{FF2B5EF4-FFF2-40B4-BE49-F238E27FC236}">
                <a16:creationId xmlns:a16="http://schemas.microsoft.com/office/drawing/2014/main" id="{C735AEE8-EBBB-4CEC-9956-CEC7EF629F29}"/>
              </a:ext>
            </a:extLst>
          </p:cNvPr>
          <p:cNvPicPr>
            <a:picLocks noChangeAspect="1"/>
          </p:cNvPicPr>
          <p:nvPr/>
        </p:nvPicPr>
        <p:blipFill>
          <a:blip r:embed="rId2"/>
          <a:stretch>
            <a:fillRect/>
          </a:stretch>
        </p:blipFill>
        <p:spPr>
          <a:xfrm>
            <a:off x="3284085" y="685800"/>
            <a:ext cx="8033058" cy="5486400"/>
          </a:xfrm>
          <a:prstGeom prst="rect">
            <a:avLst/>
          </a:prstGeom>
          <a:noFill/>
          <a:ln w="9528" cap="flat">
            <a:solidFill>
              <a:srgbClr val="000000"/>
            </a:solidFill>
            <a:prstDash val="solid"/>
            <a:miter/>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FD7DF82C-0AD4-4C80-B817-6C8B4FF1E16D}"/>
              </a:ext>
            </a:extLst>
          </p:cNvPr>
          <p:cNvGrpSpPr/>
          <p:nvPr/>
        </p:nvGrpSpPr>
        <p:grpSpPr>
          <a:xfrm>
            <a:off x="788505" y="566534"/>
            <a:ext cx="10614986" cy="5724931"/>
            <a:chOff x="788505" y="566534"/>
            <a:chExt cx="10614986" cy="5724931"/>
          </a:xfrm>
        </p:grpSpPr>
        <p:sp>
          <p:nvSpPr>
            <p:cNvPr id="3" name="Rectangle 31">
              <a:extLst>
                <a:ext uri="{FF2B5EF4-FFF2-40B4-BE49-F238E27FC236}">
                  <a16:creationId xmlns:a16="http://schemas.microsoft.com/office/drawing/2014/main" id="{522789E7-9754-40E3-8061-B867F6D6EE9F}"/>
                </a:ext>
              </a:extLst>
            </p:cNvPr>
            <p:cNvSpPr/>
            <p:nvPr/>
          </p:nvSpPr>
          <p:spPr>
            <a:xfrm>
              <a:off x="788505" y="566534"/>
              <a:ext cx="10614986" cy="5724930"/>
            </a:xfrm>
            <a:prstGeom prst="rect">
              <a:avLst/>
            </a:prstGeom>
            <a:solidFill>
              <a:srgbClr val="D0CEC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181717"/>
                </a:solidFill>
                <a:uFillTx/>
                <a:latin typeface="Calibri"/>
              </a:endParaRPr>
            </a:p>
          </p:txBody>
        </p:sp>
        <p:sp>
          <p:nvSpPr>
            <p:cNvPr id="4" name="Rectangle 15">
              <a:extLst>
                <a:ext uri="{FF2B5EF4-FFF2-40B4-BE49-F238E27FC236}">
                  <a16:creationId xmlns:a16="http://schemas.microsoft.com/office/drawing/2014/main" id="{422C652A-0729-4D35-AE58-FDB86B845F77}"/>
                </a:ext>
              </a:extLst>
            </p:cNvPr>
            <p:cNvSpPr/>
            <p:nvPr/>
          </p:nvSpPr>
          <p:spPr>
            <a:xfrm>
              <a:off x="788505" y="566534"/>
              <a:ext cx="2409242" cy="2862465"/>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 name="Rectangle 16">
              <a:extLst>
                <a:ext uri="{FF2B5EF4-FFF2-40B4-BE49-F238E27FC236}">
                  <a16:creationId xmlns:a16="http://schemas.microsoft.com/office/drawing/2014/main" id="{17651869-698C-4093-A1EA-61C4537410AE}"/>
                </a:ext>
              </a:extLst>
            </p:cNvPr>
            <p:cNvSpPr/>
            <p:nvPr/>
          </p:nvSpPr>
          <p:spPr>
            <a:xfrm>
              <a:off x="788505" y="3429000"/>
              <a:ext cx="2409242" cy="2862465"/>
            </a:xfrm>
            <a:prstGeom prst="rect">
              <a:avLst/>
            </a:prstGeom>
            <a:solidFill>
              <a:srgbClr val="7F7F7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6" name="TextBox 6">
            <a:extLst>
              <a:ext uri="{FF2B5EF4-FFF2-40B4-BE49-F238E27FC236}">
                <a16:creationId xmlns:a16="http://schemas.microsoft.com/office/drawing/2014/main" id="{C96F90F9-AE7D-4E71-8933-C00B0E400BA1}"/>
              </a:ext>
            </a:extLst>
          </p:cNvPr>
          <p:cNvSpPr txBox="1"/>
          <p:nvPr/>
        </p:nvSpPr>
        <p:spPr>
          <a:xfrm>
            <a:off x="887964" y="582070"/>
            <a:ext cx="2210315" cy="5693868"/>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R</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C</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M</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M</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D</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N</a:t>
            </a:r>
            <a:endParaRPr lang="en-GB" sz="2800" b="1" i="0" u="none" strike="noStrike" kern="1200" cap="none" spc="0" baseline="0">
              <a:solidFill>
                <a:srgbClr val="FFFFFF"/>
              </a:solidFill>
              <a:uFillTx/>
              <a:latin typeface="Calibri"/>
            </a:endParaRPr>
          </a:p>
        </p:txBody>
      </p:sp>
      <p:sp>
        <p:nvSpPr>
          <p:cNvPr id="7" name="Google Shape;103;p2">
            <a:extLst>
              <a:ext uri="{FF2B5EF4-FFF2-40B4-BE49-F238E27FC236}">
                <a16:creationId xmlns:a16="http://schemas.microsoft.com/office/drawing/2014/main" id="{1793AB2F-BBE9-45C0-AC69-E7D34256DAE4}"/>
              </a:ext>
            </a:extLst>
          </p:cNvPr>
          <p:cNvSpPr txBox="1"/>
          <p:nvPr/>
        </p:nvSpPr>
        <p:spPr>
          <a:xfrm>
            <a:off x="3297207" y="889857"/>
            <a:ext cx="7900672" cy="5078275"/>
          </a:xfrm>
          <a:prstGeom prst="rect">
            <a:avLst/>
          </a:prstGeom>
          <a:noFill/>
          <a:ln cap="flat">
            <a:noFill/>
          </a:ln>
        </p:spPr>
        <p:txBody>
          <a:bodyPr vert="horz" wrap="square" lIns="91421" tIns="45701" rIns="91421" bIns="45701"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ea typeface="Calibri"/>
                <a:cs typeface="Calibri"/>
              </a:rPr>
              <a:t>With Friday being the day most sales are made in a week, each store should ensure there’s no shortage of any product that particular day. The staff members should also be readily on site to attend to every customer.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000000"/>
              </a:solidFill>
              <a:uFillTx/>
              <a:latin typeface="Calibri"/>
              <a:ea typeface="Calibri"/>
              <a:cs typeface="Calibri"/>
            </a:endParaRPr>
          </a:p>
          <a:p>
            <a:pPr marL="342900" marR="0" lvl="0" indent="-34290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ea typeface="Calibri"/>
                <a:cs typeface="Calibri"/>
              </a:rPr>
              <a:t>Knowing most customers purchase products online, the store’s website should be well-functioning 24/7. Ads can also be created for more publicity and sales promotion.</a:t>
            </a:r>
          </a:p>
          <a:p>
            <a:pPr marL="342900" marR="0" lvl="0" indent="-34290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a typeface="Calibri"/>
              <a:cs typeface="Calibri"/>
            </a:endParaRPr>
          </a:p>
          <a:p>
            <a:pPr marL="342900" marR="0" lvl="0" indent="-34290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ea typeface="Calibri"/>
                <a:cs typeface="Calibri"/>
              </a:rPr>
              <a:t>The best selling product till date remains the Men’s Street footwear, therefore, each store branch in the US should </a:t>
            </a:r>
            <a:r>
              <a:rPr lang="en-GB" sz="1800" b="0" i="0" u="none" strike="noStrike" kern="0" cap="none" spc="0" baseline="0">
                <a:solidFill>
                  <a:srgbClr val="000000"/>
                </a:solidFill>
                <a:uFillTx/>
                <a:latin typeface="Calibri"/>
                <a:ea typeface="Calibri"/>
                <a:cs typeface="Calibri"/>
              </a:rPr>
              <a:t>always have this product in stock.</a:t>
            </a:r>
          </a:p>
          <a:p>
            <a:pPr marL="342900" marR="0" lvl="0" indent="-34290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GB" sz="1800" b="0" i="0" u="none" strike="noStrike" kern="0" cap="none" spc="0" baseline="0">
              <a:solidFill>
                <a:srgbClr val="000000"/>
              </a:solidFill>
              <a:uFillTx/>
              <a:latin typeface="Calibri"/>
              <a:ea typeface="Calibri"/>
              <a:cs typeface="Calibri"/>
            </a:endParaRPr>
          </a:p>
          <a:p>
            <a:pPr marL="342900" marR="0" lvl="0" indent="-34290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GB" sz="1800" b="0" i="0" u="none" strike="noStrike" kern="0" cap="none" spc="0" baseline="0">
                <a:solidFill>
                  <a:srgbClr val="000000"/>
                </a:solidFill>
                <a:uFillTx/>
                <a:latin typeface="Calibri"/>
                <a:ea typeface="Calibri"/>
                <a:cs typeface="Calibri"/>
              </a:rPr>
              <a:t>Since Charleston is the most performing city in terms of profit, the sales strategy used should be shared with the store branches in cities that are not as profitable.</a:t>
            </a:r>
          </a:p>
          <a:p>
            <a:pPr marL="342900" marR="0" lvl="0" indent="-34290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a typeface="Calibri"/>
              <a:cs typeface="Calibri"/>
            </a:endParaRPr>
          </a:p>
          <a:p>
            <a:pPr marL="342900" marR="0" lvl="0" indent="-34290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ea typeface="Calibri"/>
                <a:cs typeface="Calibri"/>
              </a:rPr>
              <a:t>Further analysis should be made on the stores in the Western region to determine what the best sales strategy is and how it can be implemented in less profitable regions.</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B0CCEB45-5A45-4970-8EE3-5DC7A5AC11C0}"/>
              </a:ext>
            </a:extLst>
          </p:cNvPr>
          <p:cNvGrpSpPr/>
          <p:nvPr/>
        </p:nvGrpSpPr>
        <p:grpSpPr>
          <a:xfrm>
            <a:off x="788505" y="566534"/>
            <a:ext cx="10614986" cy="5724931"/>
            <a:chOff x="788505" y="566534"/>
            <a:chExt cx="10614986" cy="5724931"/>
          </a:xfrm>
        </p:grpSpPr>
        <p:sp>
          <p:nvSpPr>
            <p:cNvPr id="3" name="Rectangle 31">
              <a:extLst>
                <a:ext uri="{FF2B5EF4-FFF2-40B4-BE49-F238E27FC236}">
                  <a16:creationId xmlns:a16="http://schemas.microsoft.com/office/drawing/2014/main" id="{9F33A04C-3714-429B-B4EF-AED501130044}"/>
                </a:ext>
              </a:extLst>
            </p:cNvPr>
            <p:cNvSpPr/>
            <p:nvPr/>
          </p:nvSpPr>
          <p:spPr>
            <a:xfrm>
              <a:off x="788505" y="566534"/>
              <a:ext cx="10614986" cy="5724930"/>
            </a:xfrm>
            <a:prstGeom prst="rect">
              <a:avLst/>
            </a:prstGeom>
            <a:solidFill>
              <a:srgbClr val="D0CEC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181717"/>
                </a:solidFill>
                <a:uFillTx/>
                <a:latin typeface="Calibri"/>
              </a:endParaRPr>
            </a:p>
          </p:txBody>
        </p:sp>
        <p:sp>
          <p:nvSpPr>
            <p:cNvPr id="4" name="Rectangle 15">
              <a:extLst>
                <a:ext uri="{FF2B5EF4-FFF2-40B4-BE49-F238E27FC236}">
                  <a16:creationId xmlns:a16="http://schemas.microsoft.com/office/drawing/2014/main" id="{B6A4DF3A-B5CD-4A82-ABF9-13236D2F4D24}"/>
                </a:ext>
              </a:extLst>
            </p:cNvPr>
            <p:cNvSpPr/>
            <p:nvPr/>
          </p:nvSpPr>
          <p:spPr>
            <a:xfrm>
              <a:off x="788505" y="566534"/>
              <a:ext cx="2409242" cy="2862465"/>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 name="Rectangle 16">
              <a:extLst>
                <a:ext uri="{FF2B5EF4-FFF2-40B4-BE49-F238E27FC236}">
                  <a16:creationId xmlns:a16="http://schemas.microsoft.com/office/drawing/2014/main" id="{96003FF3-6618-43DC-BA63-D39E3FED5757}"/>
                </a:ext>
              </a:extLst>
            </p:cNvPr>
            <p:cNvSpPr/>
            <p:nvPr/>
          </p:nvSpPr>
          <p:spPr>
            <a:xfrm>
              <a:off x="788505" y="3429000"/>
              <a:ext cx="2409242" cy="2862465"/>
            </a:xfrm>
            <a:prstGeom prst="rect">
              <a:avLst/>
            </a:prstGeom>
            <a:solidFill>
              <a:srgbClr val="7F7F7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6" name="TextBox 6">
            <a:extLst>
              <a:ext uri="{FF2B5EF4-FFF2-40B4-BE49-F238E27FC236}">
                <a16:creationId xmlns:a16="http://schemas.microsoft.com/office/drawing/2014/main" id="{C90D6AAC-941D-4F68-8484-A04F2AEF4B8B}"/>
              </a:ext>
            </a:extLst>
          </p:cNvPr>
          <p:cNvSpPr txBox="1"/>
          <p:nvPr/>
        </p:nvSpPr>
        <p:spPr>
          <a:xfrm>
            <a:off x="788505" y="3028885"/>
            <a:ext cx="2360011"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FFFFFF"/>
                </a:solidFill>
                <a:uFillTx/>
                <a:latin typeface="Calibri"/>
              </a:rPr>
              <a:t>TABLE OF CONTENT</a:t>
            </a:r>
          </a:p>
        </p:txBody>
      </p:sp>
      <p:sp>
        <p:nvSpPr>
          <p:cNvPr id="7" name="Google Shape;103;p2">
            <a:extLst>
              <a:ext uri="{FF2B5EF4-FFF2-40B4-BE49-F238E27FC236}">
                <a16:creationId xmlns:a16="http://schemas.microsoft.com/office/drawing/2014/main" id="{536519FF-A78B-4823-AF70-2B5295878B68}"/>
              </a:ext>
            </a:extLst>
          </p:cNvPr>
          <p:cNvSpPr txBox="1"/>
          <p:nvPr/>
        </p:nvSpPr>
        <p:spPr>
          <a:xfrm>
            <a:off x="4107768" y="2197824"/>
            <a:ext cx="6175208" cy="1938957"/>
          </a:xfrm>
          <a:prstGeom prst="rect">
            <a:avLst/>
          </a:prstGeom>
          <a:noFill/>
          <a:ln cap="flat">
            <a:noFill/>
          </a:ln>
        </p:spPr>
        <p:txBody>
          <a:bodyPr vert="horz" wrap="square" lIns="91421" tIns="45701" rIns="91421" bIns="45701" anchor="t" anchorCtr="0" compatLnSpc="1">
            <a:spAutoFit/>
          </a:bodyPr>
          <a:lstStyle/>
          <a:p>
            <a:pPr marL="514350" marR="0" lvl="0" indent="-514350" algn="l" defTabSz="914400" rtl="0" fontAlgn="auto" hangingPunct="1">
              <a:lnSpc>
                <a:spcPct val="100000"/>
              </a:lnSpc>
              <a:spcBef>
                <a:spcPts val="0"/>
              </a:spcBef>
              <a:spcAft>
                <a:spcPts val="0"/>
              </a:spcAft>
              <a:buClr>
                <a:srgbClr val="000000"/>
              </a:buClr>
              <a:buSzPts val="1800"/>
              <a:buFont typeface="Calibri Light"/>
              <a:buAutoNum type="romanUcPeriod"/>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Calibri"/>
                <a:ea typeface="Calibri"/>
                <a:cs typeface="Calibri"/>
              </a:rPr>
              <a:t>Background</a:t>
            </a:r>
            <a:endParaRPr lang="en-GB" sz="2400" b="0" i="0" u="none" strike="noStrike" kern="1200" cap="none" spc="0" baseline="0">
              <a:solidFill>
                <a:srgbClr val="000000"/>
              </a:solidFill>
              <a:uFillTx/>
              <a:latin typeface="Calibri"/>
            </a:endParaRPr>
          </a:p>
          <a:p>
            <a:pPr marL="514350" marR="0" lvl="0" indent="-514350" algn="l" defTabSz="914400" rtl="0" fontAlgn="auto" hangingPunct="1">
              <a:lnSpc>
                <a:spcPct val="100000"/>
              </a:lnSpc>
              <a:spcBef>
                <a:spcPts val="0"/>
              </a:spcBef>
              <a:spcAft>
                <a:spcPts val="0"/>
              </a:spcAft>
              <a:buClr>
                <a:srgbClr val="000000"/>
              </a:buClr>
              <a:buSzPts val="1800"/>
              <a:buFont typeface="Calibri Light"/>
              <a:buAutoNum type="romanUcPeriod"/>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Calibri"/>
                <a:ea typeface="Calibri"/>
                <a:cs typeface="Calibri"/>
              </a:rPr>
              <a:t>Methodology</a:t>
            </a:r>
            <a:endParaRPr lang="en-GB" sz="2400" b="0" i="0" u="none" strike="noStrike" kern="1200" cap="none" spc="0" baseline="0">
              <a:solidFill>
                <a:srgbClr val="000000"/>
              </a:solidFill>
              <a:uFillTx/>
              <a:latin typeface="Calibri"/>
            </a:endParaRPr>
          </a:p>
          <a:p>
            <a:pPr marL="514350" marR="0" lvl="0" indent="-514350" algn="l" defTabSz="914400" rtl="0" fontAlgn="auto" hangingPunct="1">
              <a:lnSpc>
                <a:spcPct val="100000"/>
              </a:lnSpc>
              <a:spcBef>
                <a:spcPts val="0"/>
              </a:spcBef>
              <a:spcAft>
                <a:spcPts val="0"/>
              </a:spcAft>
              <a:buClr>
                <a:srgbClr val="000000"/>
              </a:buClr>
              <a:buSzPts val="1800"/>
              <a:buFont typeface="Calibri Light"/>
              <a:buAutoNum type="romanUcPeriod"/>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Calibri"/>
                <a:ea typeface="Calibri"/>
                <a:cs typeface="Calibri"/>
              </a:rPr>
              <a:t>Analysis</a:t>
            </a:r>
            <a:endParaRPr lang="en-GB" sz="2400" b="0" i="0" u="none" strike="noStrike" kern="1200" cap="none" spc="0" baseline="0">
              <a:solidFill>
                <a:srgbClr val="000000"/>
              </a:solidFill>
              <a:uFillTx/>
              <a:latin typeface="Calibri"/>
            </a:endParaRPr>
          </a:p>
          <a:p>
            <a:pPr marL="514350" marR="0" lvl="0" indent="-514350" algn="l" defTabSz="914400" rtl="0" fontAlgn="auto" hangingPunct="1">
              <a:lnSpc>
                <a:spcPct val="100000"/>
              </a:lnSpc>
              <a:spcBef>
                <a:spcPts val="0"/>
              </a:spcBef>
              <a:spcAft>
                <a:spcPts val="0"/>
              </a:spcAft>
              <a:buClr>
                <a:srgbClr val="000000"/>
              </a:buClr>
              <a:buSzPts val="1800"/>
              <a:buFont typeface="Calibri Light"/>
              <a:buAutoNum type="romanUcPeriod"/>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Calibri"/>
                <a:ea typeface="Calibri"/>
                <a:cs typeface="Calibri"/>
              </a:rPr>
              <a:t>Insight</a:t>
            </a:r>
            <a:endParaRPr lang="en-GB" sz="2400" b="0" i="0" u="none" strike="noStrike" kern="1200" cap="none" spc="0" baseline="0">
              <a:solidFill>
                <a:srgbClr val="000000"/>
              </a:solidFill>
              <a:uFillTx/>
              <a:latin typeface="Calibri"/>
            </a:endParaRPr>
          </a:p>
          <a:p>
            <a:pPr marL="514350" marR="0" lvl="0" indent="-514350" algn="l" defTabSz="914400" rtl="0" fontAlgn="auto" hangingPunct="1">
              <a:lnSpc>
                <a:spcPct val="100000"/>
              </a:lnSpc>
              <a:spcBef>
                <a:spcPts val="0"/>
              </a:spcBef>
              <a:spcAft>
                <a:spcPts val="0"/>
              </a:spcAft>
              <a:buClr>
                <a:srgbClr val="000000"/>
              </a:buClr>
              <a:buSzPts val="1800"/>
              <a:buFont typeface="Calibri Light"/>
              <a:buAutoNum type="romanUcPeriod"/>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Calibri"/>
                <a:ea typeface="Calibri"/>
                <a:cs typeface="Calibri"/>
              </a:rPr>
              <a:t>Conclusion and Recommendation</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0073BE97-8497-4F2B-B0D2-1EFB3D859732}"/>
              </a:ext>
            </a:extLst>
          </p:cNvPr>
          <p:cNvGrpSpPr/>
          <p:nvPr/>
        </p:nvGrpSpPr>
        <p:grpSpPr>
          <a:xfrm>
            <a:off x="788505" y="566534"/>
            <a:ext cx="10614986" cy="5724931"/>
            <a:chOff x="788505" y="566534"/>
            <a:chExt cx="10614986" cy="5724931"/>
          </a:xfrm>
        </p:grpSpPr>
        <p:sp>
          <p:nvSpPr>
            <p:cNvPr id="3" name="Rectangle 31">
              <a:extLst>
                <a:ext uri="{FF2B5EF4-FFF2-40B4-BE49-F238E27FC236}">
                  <a16:creationId xmlns:a16="http://schemas.microsoft.com/office/drawing/2014/main" id="{A03EC0A0-C7B0-4902-BD3C-2CDECFEB0DA0}"/>
                </a:ext>
              </a:extLst>
            </p:cNvPr>
            <p:cNvSpPr/>
            <p:nvPr/>
          </p:nvSpPr>
          <p:spPr>
            <a:xfrm>
              <a:off x="788505" y="566534"/>
              <a:ext cx="10614986" cy="5724930"/>
            </a:xfrm>
            <a:prstGeom prst="rect">
              <a:avLst/>
            </a:prstGeom>
            <a:solidFill>
              <a:srgbClr val="D0CEC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181717"/>
                </a:solidFill>
                <a:uFillTx/>
                <a:latin typeface="Calibri"/>
              </a:endParaRPr>
            </a:p>
          </p:txBody>
        </p:sp>
        <p:sp>
          <p:nvSpPr>
            <p:cNvPr id="4" name="Rectangle 15">
              <a:extLst>
                <a:ext uri="{FF2B5EF4-FFF2-40B4-BE49-F238E27FC236}">
                  <a16:creationId xmlns:a16="http://schemas.microsoft.com/office/drawing/2014/main" id="{0772A6B0-4D08-41C7-9CEE-DD044D6D6AF6}"/>
                </a:ext>
              </a:extLst>
            </p:cNvPr>
            <p:cNvSpPr/>
            <p:nvPr/>
          </p:nvSpPr>
          <p:spPr>
            <a:xfrm>
              <a:off x="788505" y="566534"/>
              <a:ext cx="2409242" cy="2862465"/>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 name="Rectangle 16">
              <a:extLst>
                <a:ext uri="{FF2B5EF4-FFF2-40B4-BE49-F238E27FC236}">
                  <a16:creationId xmlns:a16="http://schemas.microsoft.com/office/drawing/2014/main" id="{2DC9A878-CF44-4848-A101-DF53F0898461}"/>
                </a:ext>
              </a:extLst>
            </p:cNvPr>
            <p:cNvSpPr/>
            <p:nvPr/>
          </p:nvSpPr>
          <p:spPr>
            <a:xfrm>
              <a:off x="788505" y="3429000"/>
              <a:ext cx="2409242" cy="2862465"/>
            </a:xfrm>
            <a:prstGeom prst="rect">
              <a:avLst/>
            </a:prstGeom>
            <a:solidFill>
              <a:srgbClr val="7F7F7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6" name="TextBox 6">
            <a:extLst>
              <a:ext uri="{FF2B5EF4-FFF2-40B4-BE49-F238E27FC236}">
                <a16:creationId xmlns:a16="http://schemas.microsoft.com/office/drawing/2014/main" id="{F468099B-CB56-4CA0-A7A1-25FC6D470CDC}"/>
              </a:ext>
            </a:extLst>
          </p:cNvPr>
          <p:cNvSpPr txBox="1"/>
          <p:nvPr/>
        </p:nvSpPr>
        <p:spPr>
          <a:xfrm>
            <a:off x="788505" y="1228395"/>
            <a:ext cx="2409242" cy="4401208"/>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B</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C</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K</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G</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R</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U</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D</a:t>
            </a:r>
          </a:p>
        </p:txBody>
      </p:sp>
      <p:sp>
        <p:nvSpPr>
          <p:cNvPr id="7" name="Google Shape;103;p2">
            <a:extLst>
              <a:ext uri="{FF2B5EF4-FFF2-40B4-BE49-F238E27FC236}">
                <a16:creationId xmlns:a16="http://schemas.microsoft.com/office/drawing/2014/main" id="{18D427D0-E12E-43A0-BF6E-A268BD90FBD7}"/>
              </a:ext>
            </a:extLst>
          </p:cNvPr>
          <p:cNvSpPr txBox="1"/>
          <p:nvPr/>
        </p:nvSpPr>
        <p:spPr>
          <a:xfrm>
            <a:off x="3432008" y="1351528"/>
            <a:ext cx="7737232" cy="3785615"/>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Calibri"/>
                <a:ea typeface="Calibri"/>
                <a:cs typeface="Calibri"/>
              </a:rPr>
              <a:t>The Adidas US Store, a subsidiary of the Adidas Group, specializes in the sales of men’s apparel, women’s apparel, men’s athletic footwear, women’s athletic footwear and the likes.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Calibri"/>
                <a:ea typeface="Calibri"/>
                <a:cs typeface="Calibri"/>
              </a:rPr>
              <a:t>Data has been gathered on the sales of these products including the number of units sold, total sales revenue, the location of the sales, the type of product sold, and any other relevant information.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400" b="0" i="0" u="none" strike="noStrike" kern="1200" cap="none" spc="0" baseline="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Calibri"/>
                <a:ea typeface="Calibri"/>
                <a:cs typeface="Calibri"/>
              </a:rPr>
              <a:t>However, this data has not been evaluated by the company.</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C35783CD-8D6E-45E0-A9A1-75F4364CE949}"/>
              </a:ext>
            </a:extLst>
          </p:cNvPr>
          <p:cNvGrpSpPr/>
          <p:nvPr/>
        </p:nvGrpSpPr>
        <p:grpSpPr>
          <a:xfrm>
            <a:off x="812618" y="566534"/>
            <a:ext cx="10614986" cy="5724931"/>
            <a:chOff x="812618" y="566534"/>
            <a:chExt cx="10614986" cy="5724931"/>
          </a:xfrm>
        </p:grpSpPr>
        <p:sp>
          <p:nvSpPr>
            <p:cNvPr id="3" name="Rectangle 31">
              <a:extLst>
                <a:ext uri="{FF2B5EF4-FFF2-40B4-BE49-F238E27FC236}">
                  <a16:creationId xmlns:a16="http://schemas.microsoft.com/office/drawing/2014/main" id="{642F215F-58C4-4E7F-9FF9-422CA6F43BC1}"/>
                </a:ext>
              </a:extLst>
            </p:cNvPr>
            <p:cNvSpPr/>
            <p:nvPr/>
          </p:nvSpPr>
          <p:spPr>
            <a:xfrm>
              <a:off x="812618" y="566534"/>
              <a:ext cx="10614986" cy="5724930"/>
            </a:xfrm>
            <a:prstGeom prst="rect">
              <a:avLst/>
            </a:prstGeom>
            <a:solidFill>
              <a:srgbClr val="D0CEC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181717"/>
                </a:solidFill>
                <a:uFillTx/>
                <a:latin typeface="Calibri"/>
              </a:endParaRPr>
            </a:p>
          </p:txBody>
        </p:sp>
        <p:sp>
          <p:nvSpPr>
            <p:cNvPr id="4" name="Rectangle 15">
              <a:extLst>
                <a:ext uri="{FF2B5EF4-FFF2-40B4-BE49-F238E27FC236}">
                  <a16:creationId xmlns:a16="http://schemas.microsoft.com/office/drawing/2014/main" id="{37AFA85D-9A72-4AAF-B094-C1E38FC6C112}"/>
                </a:ext>
              </a:extLst>
            </p:cNvPr>
            <p:cNvSpPr/>
            <p:nvPr/>
          </p:nvSpPr>
          <p:spPr>
            <a:xfrm>
              <a:off x="812618" y="566534"/>
              <a:ext cx="2409242" cy="2862465"/>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 name="Rectangle 16">
              <a:extLst>
                <a:ext uri="{FF2B5EF4-FFF2-40B4-BE49-F238E27FC236}">
                  <a16:creationId xmlns:a16="http://schemas.microsoft.com/office/drawing/2014/main" id="{F53CCF17-94E5-4436-A49D-469E712DA072}"/>
                </a:ext>
              </a:extLst>
            </p:cNvPr>
            <p:cNvSpPr/>
            <p:nvPr/>
          </p:nvSpPr>
          <p:spPr>
            <a:xfrm>
              <a:off x="812618" y="3429000"/>
              <a:ext cx="2409242" cy="2862465"/>
            </a:xfrm>
            <a:prstGeom prst="rect">
              <a:avLst/>
            </a:prstGeom>
            <a:solidFill>
              <a:srgbClr val="7F7F7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6" name="TextBox 6">
            <a:extLst>
              <a:ext uri="{FF2B5EF4-FFF2-40B4-BE49-F238E27FC236}">
                <a16:creationId xmlns:a16="http://schemas.microsoft.com/office/drawing/2014/main" id="{2829F36A-16E5-45F9-BF74-96764E2F8E6C}"/>
              </a:ext>
            </a:extLst>
          </p:cNvPr>
          <p:cNvSpPr txBox="1"/>
          <p:nvPr/>
        </p:nvSpPr>
        <p:spPr>
          <a:xfrm>
            <a:off x="774432" y="1051239"/>
            <a:ext cx="2409242" cy="483209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M</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H</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D</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L</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G</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Y</a:t>
            </a:r>
          </a:p>
        </p:txBody>
      </p:sp>
      <p:grpSp>
        <p:nvGrpSpPr>
          <p:cNvPr id="7" name="Group 102">
            <a:extLst>
              <a:ext uri="{FF2B5EF4-FFF2-40B4-BE49-F238E27FC236}">
                <a16:creationId xmlns:a16="http://schemas.microsoft.com/office/drawing/2014/main" id="{0E5F9D41-096F-4120-ADCC-C84E78AA4E7B}"/>
              </a:ext>
            </a:extLst>
          </p:cNvPr>
          <p:cNvGrpSpPr/>
          <p:nvPr/>
        </p:nvGrpSpPr>
        <p:grpSpPr>
          <a:xfrm>
            <a:off x="3269446" y="1945788"/>
            <a:ext cx="8109932" cy="2966423"/>
            <a:chOff x="3269446" y="1945788"/>
            <a:chExt cx="8109932" cy="2966423"/>
          </a:xfrm>
        </p:grpSpPr>
        <p:sp>
          <p:nvSpPr>
            <p:cNvPr id="8" name="Google Shape;103;p2">
              <a:extLst>
                <a:ext uri="{FF2B5EF4-FFF2-40B4-BE49-F238E27FC236}">
                  <a16:creationId xmlns:a16="http://schemas.microsoft.com/office/drawing/2014/main" id="{8A3A9EEB-5D29-45C7-86F9-ADA58B328D37}"/>
                </a:ext>
              </a:extLst>
            </p:cNvPr>
            <p:cNvSpPr txBox="1"/>
            <p:nvPr/>
          </p:nvSpPr>
          <p:spPr>
            <a:xfrm>
              <a:off x="3411041" y="1956303"/>
              <a:ext cx="1968959" cy="338510"/>
            </a:xfrm>
            <a:prstGeom prst="rect">
              <a:avLst/>
            </a:prstGeom>
            <a:noFill/>
            <a:ln cap="flat">
              <a:noFill/>
            </a:ln>
          </p:spPr>
          <p:txBody>
            <a:bodyPr vert="horz" wrap="square" lIns="91421" tIns="45701" rIns="91421" bIns="45701"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1" u="none" strike="noStrike" kern="1200" cap="none" spc="0" baseline="0">
                  <a:solidFill>
                    <a:srgbClr val="000000"/>
                  </a:solidFill>
                  <a:uFillTx/>
                  <a:latin typeface="Calibri"/>
                  <a:ea typeface="Calibri"/>
                  <a:cs typeface="Calibri"/>
                </a:rPr>
                <a:t>September 09, 2024</a:t>
              </a:r>
            </a:p>
          </p:txBody>
        </p:sp>
        <p:grpSp>
          <p:nvGrpSpPr>
            <p:cNvPr id="9" name="Group 62">
              <a:extLst>
                <a:ext uri="{FF2B5EF4-FFF2-40B4-BE49-F238E27FC236}">
                  <a16:creationId xmlns:a16="http://schemas.microsoft.com/office/drawing/2014/main" id="{B74D4A12-B21F-4E6A-86CA-5AA2DA907F0D}"/>
                </a:ext>
              </a:extLst>
            </p:cNvPr>
            <p:cNvGrpSpPr/>
            <p:nvPr/>
          </p:nvGrpSpPr>
          <p:grpSpPr>
            <a:xfrm>
              <a:off x="3269446" y="2292163"/>
              <a:ext cx="7991142" cy="461625"/>
              <a:chOff x="3269446" y="2292163"/>
              <a:chExt cx="7991142" cy="461625"/>
            </a:xfrm>
          </p:grpSpPr>
          <p:grpSp>
            <p:nvGrpSpPr>
              <p:cNvPr id="10" name="Group 41">
                <a:extLst>
                  <a:ext uri="{FF2B5EF4-FFF2-40B4-BE49-F238E27FC236}">
                    <a16:creationId xmlns:a16="http://schemas.microsoft.com/office/drawing/2014/main" id="{6B70D01F-6536-44A1-A288-6ADDF52327F6}"/>
                  </a:ext>
                </a:extLst>
              </p:cNvPr>
              <p:cNvGrpSpPr/>
              <p:nvPr/>
            </p:nvGrpSpPr>
            <p:grpSpPr>
              <a:xfrm>
                <a:off x="3269446" y="2292163"/>
                <a:ext cx="7269059" cy="461625"/>
                <a:chOff x="3269446" y="2292163"/>
                <a:chExt cx="7269059" cy="461625"/>
              </a:xfrm>
            </p:grpSpPr>
            <p:grpSp>
              <p:nvGrpSpPr>
                <p:cNvPr id="11" name="Group 33">
                  <a:extLst>
                    <a:ext uri="{FF2B5EF4-FFF2-40B4-BE49-F238E27FC236}">
                      <a16:creationId xmlns:a16="http://schemas.microsoft.com/office/drawing/2014/main" id="{FE0402E1-43DD-41D0-B853-7E05C3E72E03}"/>
                    </a:ext>
                  </a:extLst>
                </p:cNvPr>
                <p:cNvGrpSpPr/>
                <p:nvPr/>
              </p:nvGrpSpPr>
              <p:grpSpPr>
                <a:xfrm>
                  <a:off x="3269446" y="2292163"/>
                  <a:ext cx="3634529" cy="461625"/>
                  <a:chOff x="3269446" y="2292163"/>
                  <a:chExt cx="3634529" cy="461625"/>
                </a:xfrm>
              </p:grpSpPr>
              <p:grpSp>
                <p:nvGrpSpPr>
                  <p:cNvPr id="12" name="Group 20">
                    <a:extLst>
                      <a:ext uri="{FF2B5EF4-FFF2-40B4-BE49-F238E27FC236}">
                        <a16:creationId xmlns:a16="http://schemas.microsoft.com/office/drawing/2014/main" id="{A7F08222-15A5-4629-8F6C-9E84EC086BD8}"/>
                      </a:ext>
                    </a:extLst>
                  </p:cNvPr>
                  <p:cNvGrpSpPr/>
                  <p:nvPr/>
                </p:nvGrpSpPr>
                <p:grpSpPr>
                  <a:xfrm>
                    <a:off x="3269446" y="2292163"/>
                    <a:ext cx="1809222" cy="461625"/>
                    <a:chOff x="3269446" y="2292163"/>
                    <a:chExt cx="1809222" cy="461625"/>
                  </a:xfrm>
                </p:grpSpPr>
                <p:sp>
                  <p:nvSpPr>
                    <p:cNvPr id="13" name="Rectangle 18">
                      <a:extLst>
                        <a:ext uri="{FF2B5EF4-FFF2-40B4-BE49-F238E27FC236}">
                          <a16:creationId xmlns:a16="http://schemas.microsoft.com/office/drawing/2014/main" id="{E215F24A-C6A2-4B5C-969A-35777C4CEF67}"/>
                        </a:ext>
                      </a:extLst>
                    </p:cNvPr>
                    <p:cNvSpPr/>
                    <p:nvPr/>
                  </p:nvSpPr>
                  <p:spPr>
                    <a:xfrm>
                      <a:off x="3975454" y="2292163"/>
                      <a:ext cx="1103214" cy="461625"/>
                    </a:xfrm>
                    <a:prstGeom prst="rect">
                      <a:avLst/>
                    </a:prstGeom>
                    <a:gradFill>
                      <a:gsLst>
                        <a:gs pos="0">
                          <a:srgbClr val="AFAFAF"/>
                        </a:gs>
                        <a:gs pos="100000">
                          <a:srgbClr val="A5A5A5"/>
                        </a:gs>
                      </a:gsLst>
                      <a:lin ang="5400000"/>
                    </a:gradFill>
                    <a:ln cap="flat">
                      <a:noFill/>
                      <a:prstDash val="solid"/>
                    </a:ln>
                    <a:effectLst>
                      <a:outerShdw dist="19046" dir="5400000" algn="tl">
                        <a:srgbClr val="000000">
                          <a:alpha val="63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4" name="Rectangle 19">
                      <a:extLst>
                        <a:ext uri="{FF2B5EF4-FFF2-40B4-BE49-F238E27FC236}">
                          <a16:creationId xmlns:a16="http://schemas.microsoft.com/office/drawing/2014/main" id="{23337F51-00BF-4688-9B6D-DEE562704E7C}"/>
                        </a:ext>
                      </a:extLst>
                    </p:cNvPr>
                    <p:cNvSpPr/>
                    <p:nvPr/>
                  </p:nvSpPr>
                  <p:spPr>
                    <a:xfrm flipV="1">
                      <a:off x="3269446" y="2522975"/>
                      <a:ext cx="706008" cy="23134"/>
                    </a:xfrm>
                    <a:prstGeom prst="rect">
                      <a:avLst/>
                    </a:prstGeom>
                    <a:solidFill>
                      <a:srgbClr val="0D0D0D"/>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grpSp>
                <p:nvGrpSpPr>
                  <p:cNvPr id="15" name="Group 21">
                    <a:extLst>
                      <a:ext uri="{FF2B5EF4-FFF2-40B4-BE49-F238E27FC236}">
                        <a16:creationId xmlns:a16="http://schemas.microsoft.com/office/drawing/2014/main" id="{8BF7A9B4-9B2E-48D1-AE35-D82951971855}"/>
                      </a:ext>
                    </a:extLst>
                  </p:cNvPr>
                  <p:cNvGrpSpPr/>
                  <p:nvPr/>
                </p:nvGrpSpPr>
                <p:grpSpPr>
                  <a:xfrm>
                    <a:off x="5094744" y="2292163"/>
                    <a:ext cx="1809231" cy="461625"/>
                    <a:chOff x="5094744" y="2292163"/>
                    <a:chExt cx="1809231" cy="461625"/>
                  </a:xfrm>
                </p:grpSpPr>
                <p:sp>
                  <p:nvSpPr>
                    <p:cNvPr id="16" name="Rectangle 22">
                      <a:extLst>
                        <a:ext uri="{FF2B5EF4-FFF2-40B4-BE49-F238E27FC236}">
                          <a16:creationId xmlns:a16="http://schemas.microsoft.com/office/drawing/2014/main" id="{4E095381-AD4E-4835-837F-063779AA3369}"/>
                        </a:ext>
                      </a:extLst>
                    </p:cNvPr>
                    <p:cNvSpPr/>
                    <p:nvPr/>
                  </p:nvSpPr>
                  <p:spPr>
                    <a:xfrm>
                      <a:off x="5800761" y="2292163"/>
                      <a:ext cx="1103214" cy="461625"/>
                    </a:xfrm>
                    <a:prstGeom prst="rect">
                      <a:avLst/>
                    </a:prstGeom>
                    <a:gradFill>
                      <a:gsLst>
                        <a:gs pos="0">
                          <a:srgbClr val="AFAFAF"/>
                        </a:gs>
                        <a:gs pos="100000">
                          <a:srgbClr val="A5A5A5"/>
                        </a:gs>
                      </a:gsLst>
                      <a:lin ang="5400000"/>
                    </a:gradFill>
                    <a:ln cap="flat">
                      <a:noFill/>
                      <a:prstDash val="solid"/>
                    </a:ln>
                    <a:effectLst>
                      <a:outerShdw dist="19046" dir="5400000" algn="tl">
                        <a:srgbClr val="000000">
                          <a:alpha val="63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7" name="Rectangle 23">
                      <a:extLst>
                        <a:ext uri="{FF2B5EF4-FFF2-40B4-BE49-F238E27FC236}">
                          <a16:creationId xmlns:a16="http://schemas.microsoft.com/office/drawing/2014/main" id="{FF2F68CD-73F7-42B9-9D17-0C1A2FEA44B7}"/>
                        </a:ext>
                      </a:extLst>
                    </p:cNvPr>
                    <p:cNvSpPr/>
                    <p:nvPr/>
                  </p:nvSpPr>
                  <p:spPr>
                    <a:xfrm flipV="1">
                      <a:off x="5094744" y="2522975"/>
                      <a:ext cx="706008" cy="23134"/>
                    </a:xfrm>
                    <a:prstGeom prst="rect">
                      <a:avLst/>
                    </a:prstGeom>
                    <a:solidFill>
                      <a:srgbClr val="0D0D0D"/>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grpSp>
            <p:grpSp>
              <p:nvGrpSpPr>
                <p:cNvPr id="18" name="Group 34">
                  <a:extLst>
                    <a:ext uri="{FF2B5EF4-FFF2-40B4-BE49-F238E27FC236}">
                      <a16:creationId xmlns:a16="http://schemas.microsoft.com/office/drawing/2014/main" id="{5AA05E80-B7BB-4F18-A748-EA95C6CAC6B7}"/>
                    </a:ext>
                  </a:extLst>
                </p:cNvPr>
                <p:cNvGrpSpPr/>
                <p:nvPr/>
              </p:nvGrpSpPr>
              <p:grpSpPr>
                <a:xfrm>
                  <a:off x="6903976" y="2292163"/>
                  <a:ext cx="3634529" cy="461625"/>
                  <a:chOff x="6903976" y="2292163"/>
                  <a:chExt cx="3634529" cy="461625"/>
                </a:xfrm>
              </p:grpSpPr>
              <p:grpSp>
                <p:nvGrpSpPr>
                  <p:cNvPr id="19" name="Group 35">
                    <a:extLst>
                      <a:ext uri="{FF2B5EF4-FFF2-40B4-BE49-F238E27FC236}">
                        <a16:creationId xmlns:a16="http://schemas.microsoft.com/office/drawing/2014/main" id="{2DF12361-88D9-4A29-9FEB-CD846207583D}"/>
                      </a:ext>
                    </a:extLst>
                  </p:cNvPr>
                  <p:cNvGrpSpPr/>
                  <p:nvPr/>
                </p:nvGrpSpPr>
                <p:grpSpPr>
                  <a:xfrm>
                    <a:off x="6903976" y="2292163"/>
                    <a:ext cx="1809231" cy="461625"/>
                    <a:chOff x="6903976" y="2292163"/>
                    <a:chExt cx="1809231" cy="461625"/>
                  </a:xfrm>
                </p:grpSpPr>
                <p:sp>
                  <p:nvSpPr>
                    <p:cNvPr id="20" name="Rectangle 39">
                      <a:extLst>
                        <a:ext uri="{FF2B5EF4-FFF2-40B4-BE49-F238E27FC236}">
                          <a16:creationId xmlns:a16="http://schemas.microsoft.com/office/drawing/2014/main" id="{4F52D7CD-3710-4807-99DF-52710DAA9D25}"/>
                        </a:ext>
                      </a:extLst>
                    </p:cNvPr>
                    <p:cNvSpPr/>
                    <p:nvPr/>
                  </p:nvSpPr>
                  <p:spPr>
                    <a:xfrm>
                      <a:off x="7609993" y="2292163"/>
                      <a:ext cx="1103214" cy="461625"/>
                    </a:xfrm>
                    <a:prstGeom prst="rect">
                      <a:avLst/>
                    </a:prstGeom>
                    <a:gradFill>
                      <a:gsLst>
                        <a:gs pos="0">
                          <a:srgbClr val="AFAFAF"/>
                        </a:gs>
                        <a:gs pos="100000">
                          <a:srgbClr val="A5A5A5"/>
                        </a:gs>
                      </a:gsLst>
                      <a:lin ang="5400000"/>
                    </a:gradFill>
                    <a:ln cap="flat">
                      <a:noFill/>
                      <a:prstDash val="solid"/>
                    </a:ln>
                    <a:effectLst>
                      <a:outerShdw dist="19046" dir="5400000" algn="tl">
                        <a:srgbClr val="000000">
                          <a:alpha val="63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21" name="Rectangle 40">
                      <a:extLst>
                        <a:ext uri="{FF2B5EF4-FFF2-40B4-BE49-F238E27FC236}">
                          <a16:creationId xmlns:a16="http://schemas.microsoft.com/office/drawing/2014/main" id="{37431B9D-F7D9-4599-9C51-FA0D434B0284}"/>
                        </a:ext>
                      </a:extLst>
                    </p:cNvPr>
                    <p:cNvSpPr/>
                    <p:nvPr/>
                  </p:nvSpPr>
                  <p:spPr>
                    <a:xfrm flipV="1">
                      <a:off x="6903976" y="2522975"/>
                      <a:ext cx="706008" cy="23134"/>
                    </a:xfrm>
                    <a:prstGeom prst="rect">
                      <a:avLst/>
                    </a:prstGeom>
                    <a:solidFill>
                      <a:srgbClr val="0D0D0D"/>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grpSp>
                <p:nvGrpSpPr>
                  <p:cNvPr id="22" name="Group 36">
                    <a:extLst>
                      <a:ext uri="{FF2B5EF4-FFF2-40B4-BE49-F238E27FC236}">
                        <a16:creationId xmlns:a16="http://schemas.microsoft.com/office/drawing/2014/main" id="{83F4AAFC-CA12-492D-A221-2A51C36EE7A2}"/>
                      </a:ext>
                    </a:extLst>
                  </p:cNvPr>
                  <p:cNvGrpSpPr/>
                  <p:nvPr/>
                </p:nvGrpSpPr>
                <p:grpSpPr>
                  <a:xfrm>
                    <a:off x="8729283" y="2292163"/>
                    <a:ext cx="1809222" cy="461625"/>
                    <a:chOff x="8729283" y="2292163"/>
                    <a:chExt cx="1809222" cy="461625"/>
                  </a:xfrm>
                </p:grpSpPr>
                <p:sp>
                  <p:nvSpPr>
                    <p:cNvPr id="23" name="Rectangle 37">
                      <a:extLst>
                        <a:ext uri="{FF2B5EF4-FFF2-40B4-BE49-F238E27FC236}">
                          <a16:creationId xmlns:a16="http://schemas.microsoft.com/office/drawing/2014/main" id="{2A43FFD8-8CF8-4654-B402-A6C7A22844D1}"/>
                        </a:ext>
                      </a:extLst>
                    </p:cNvPr>
                    <p:cNvSpPr/>
                    <p:nvPr/>
                  </p:nvSpPr>
                  <p:spPr>
                    <a:xfrm>
                      <a:off x="9435291" y="2292163"/>
                      <a:ext cx="1103214" cy="461625"/>
                    </a:xfrm>
                    <a:prstGeom prst="rect">
                      <a:avLst/>
                    </a:prstGeom>
                    <a:gradFill>
                      <a:gsLst>
                        <a:gs pos="0">
                          <a:srgbClr val="AFAFAF"/>
                        </a:gs>
                        <a:gs pos="100000">
                          <a:srgbClr val="A5A5A5"/>
                        </a:gs>
                      </a:gsLst>
                      <a:lin ang="5400000"/>
                    </a:gradFill>
                    <a:ln cap="flat">
                      <a:noFill/>
                      <a:prstDash val="solid"/>
                    </a:ln>
                    <a:effectLst>
                      <a:outerShdw dist="19046" dir="5400000" algn="tl">
                        <a:srgbClr val="000000">
                          <a:alpha val="63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24" name="Rectangle 38">
                      <a:extLst>
                        <a:ext uri="{FF2B5EF4-FFF2-40B4-BE49-F238E27FC236}">
                          <a16:creationId xmlns:a16="http://schemas.microsoft.com/office/drawing/2014/main" id="{18B86C63-F5D6-4352-94CD-E1B0589CEADC}"/>
                        </a:ext>
                      </a:extLst>
                    </p:cNvPr>
                    <p:cNvSpPr/>
                    <p:nvPr/>
                  </p:nvSpPr>
                  <p:spPr>
                    <a:xfrm flipV="1">
                      <a:off x="8729283" y="2522975"/>
                      <a:ext cx="706008" cy="23134"/>
                    </a:xfrm>
                    <a:prstGeom prst="rect">
                      <a:avLst/>
                    </a:prstGeom>
                    <a:solidFill>
                      <a:srgbClr val="0D0D0D"/>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grpSp>
          </p:grpSp>
          <p:sp>
            <p:nvSpPr>
              <p:cNvPr id="25" name="Rectangle 42">
                <a:extLst>
                  <a:ext uri="{FF2B5EF4-FFF2-40B4-BE49-F238E27FC236}">
                    <a16:creationId xmlns:a16="http://schemas.microsoft.com/office/drawing/2014/main" id="{08D82D2D-CB95-44AF-8385-413E86C0E1DD}"/>
                  </a:ext>
                </a:extLst>
              </p:cNvPr>
              <p:cNvSpPr/>
              <p:nvPr/>
            </p:nvSpPr>
            <p:spPr>
              <a:xfrm flipV="1">
                <a:off x="10554580" y="2522975"/>
                <a:ext cx="706008" cy="23134"/>
              </a:xfrm>
              <a:prstGeom prst="rect">
                <a:avLst/>
              </a:prstGeom>
              <a:solidFill>
                <a:srgbClr val="0D0D0D"/>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26" name="TextBox 64">
              <a:extLst>
                <a:ext uri="{FF2B5EF4-FFF2-40B4-BE49-F238E27FC236}">
                  <a16:creationId xmlns:a16="http://schemas.microsoft.com/office/drawing/2014/main" id="{654D4C05-850D-4ACE-99CF-94BADF746E41}"/>
                </a:ext>
              </a:extLst>
            </p:cNvPr>
            <p:cNvSpPr txBox="1"/>
            <p:nvPr/>
          </p:nvSpPr>
          <p:spPr>
            <a:xfrm>
              <a:off x="3884846" y="2370188"/>
              <a:ext cx="1103214"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a:solidFill>
                    <a:srgbClr val="000000"/>
                  </a:solidFill>
                  <a:uFillTx/>
                  <a:latin typeface="Arial Black" pitchFamily="34"/>
                </a:rPr>
                <a:t>1</a:t>
              </a:r>
            </a:p>
          </p:txBody>
        </p:sp>
        <p:sp>
          <p:nvSpPr>
            <p:cNvPr id="27" name="TextBox 65">
              <a:extLst>
                <a:ext uri="{FF2B5EF4-FFF2-40B4-BE49-F238E27FC236}">
                  <a16:creationId xmlns:a16="http://schemas.microsoft.com/office/drawing/2014/main" id="{92731663-8C92-4B56-B332-39EFFA13F764}"/>
                </a:ext>
              </a:extLst>
            </p:cNvPr>
            <p:cNvSpPr txBox="1"/>
            <p:nvPr/>
          </p:nvSpPr>
          <p:spPr>
            <a:xfrm>
              <a:off x="5779620" y="2372886"/>
              <a:ext cx="1103214"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a:solidFill>
                    <a:srgbClr val="000000"/>
                  </a:solidFill>
                  <a:uFillTx/>
                  <a:latin typeface="Arial Black" pitchFamily="34"/>
                </a:rPr>
                <a:t>2</a:t>
              </a:r>
            </a:p>
          </p:txBody>
        </p:sp>
        <p:sp>
          <p:nvSpPr>
            <p:cNvPr id="28" name="TextBox 66">
              <a:extLst>
                <a:ext uri="{FF2B5EF4-FFF2-40B4-BE49-F238E27FC236}">
                  <a16:creationId xmlns:a16="http://schemas.microsoft.com/office/drawing/2014/main" id="{A00362AB-7E99-4717-83D9-128125E9C907}"/>
                </a:ext>
              </a:extLst>
            </p:cNvPr>
            <p:cNvSpPr txBox="1"/>
            <p:nvPr/>
          </p:nvSpPr>
          <p:spPr>
            <a:xfrm>
              <a:off x="7582625" y="2384453"/>
              <a:ext cx="1103214"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a:solidFill>
                    <a:srgbClr val="000000"/>
                  </a:solidFill>
                  <a:uFillTx/>
                  <a:latin typeface="Arial Black" pitchFamily="34"/>
                </a:rPr>
                <a:t>3</a:t>
              </a:r>
            </a:p>
          </p:txBody>
        </p:sp>
        <p:sp>
          <p:nvSpPr>
            <p:cNvPr id="29" name="TextBox 67">
              <a:extLst>
                <a:ext uri="{FF2B5EF4-FFF2-40B4-BE49-F238E27FC236}">
                  <a16:creationId xmlns:a16="http://schemas.microsoft.com/office/drawing/2014/main" id="{9137E57A-E17A-47CD-BFF1-5F006411ACC1}"/>
                </a:ext>
              </a:extLst>
            </p:cNvPr>
            <p:cNvSpPr txBox="1"/>
            <p:nvPr/>
          </p:nvSpPr>
          <p:spPr>
            <a:xfrm>
              <a:off x="9407932" y="2370188"/>
              <a:ext cx="1103214"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a:solidFill>
                    <a:srgbClr val="000000"/>
                  </a:solidFill>
                  <a:uFillTx/>
                  <a:latin typeface="Arial Black" pitchFamily="34"/>
                </a:rPr>
                <a:t>4</a:t>
              </a:r>
            </a:p>
          </p:txBody>
        </p:sp>
        <p:sp>
          <p:nvSpPr>
            <p:cNvPr id="30" name="Google Shape;103;p2">
              <a:extLst>
                <a:ext uri="{FF2B5EF4-FFF2-40B4-BE49-F238E27FC236}">
                  <a16:creationId xmlns:a16="http://schemas.microsoft.com/office/drawing/2014/main" id="{B4FF09B9-4057-4C56-9CDC-E44B240F3B14}"/>
                </a:ext>
              </a:extLst>
            </p:cNvPr>
            <p:cNvSpPr txBox="1"/>
            <p:nvPr/>
          </p:nvSpPr>
          <p:spPr>
            <a:xfrm>
              <a:off x="5305623" y="1953076"/>
              <a:ext cx="1968959" cy="338510"/>
            </a:xfrm>
            <a:prstGeom prst="rect">
              <a:avLst/>
            </a:prstGeom>
            <a:noFill/>
            <a:ln cap="flat">
              <a:noFill/>
            </a:ln>
          </p:spPr>
          <p:txBody>
            <a:bodyPr vert="horz" wrap="square" lIns="91421" tIns="45701" rIns="91421" bIns="45701"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1" u="none" strike="noStrike" kern="1200" cap="none" spc="0" baseline="0">
                  <a:solidFill>
                    <a:srgbClr val="000000"/>
                  </a:solidFill>
                  <a:uFillTx/>
                  <a:latin typeface="Calibri"/>
                  <a:ea typeface="Calibri"/>
                  <a:cs typeface="Calibri"/>
                </a:rPr>
                <a:t>September 11, 2024</a:t>
              </a:r>
            </a:p>
          </p:txBody>
        </p:sp>
        <p:sp>
          <p:nvSpPr>
            <p:cNvPr id="31" name="Google Shape;103;p2">
              <a:extLst>
                <a:ext uri="{FF2B5EF4-FFF2-40B4-BE49-F238E27FC236}">
                  <a16:creationId xmlns:a16="http://schemas.microsoft.com/office/drawing/2014/main" id="{770B7A34-1327-4B20-9B60-7CC9F3947B7F}"/>
                </a:ext>
              </a:extLst>
            </p:cNvPr>
            <p:cNvSpPr txBox="1"/>
            <p:nvPr/>
          </p:nvSpPr>
          <p:spPr>
            <a:xfrm>
              <a:off x="7169161" y="1953652"/>
              <a:ext cx="1968959" cy="338510"/>
            </a:xfrm>
            <a:prstGeom prst="rect">
              <a:avLst/>
            </a:prstGeom>
            <a:noFill/>
            <a:ln cap="flat">
              <a:noFill/>
            </a:ln>
          </p:spPr>
          <p:txBody>
            <a:bodyPr vert="horz" wrap="square" lIns="91421" tIns="45701" rIns="91421" bIns="45701"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1" u="none" strike="noStrike" kern="1200" cap="none" spc="0" baseline="0">
                  <a:solidFill>
                    <a:srgbClr val="000000"/>
                  </a:solidFill>
                  <a:uFillTx/>
                  <a:latin typeface="Calibri"/>
                  <a:ea typeface="Calibri"/>
                  <a:cs typeface="Calibri"/>
                </a:rPr>
                <a:t>September 13, 2024</a:t>
              </a:r>
            </a:p>
          </p:txBody>
        </p:sp>
        <p:sp>
          <p:nvSpPr>
            <p:cNvPr id="32" name="Google Shape;103;p2">
              <a:extLst>
                <a:ext uri="{FF2B5EF4-FFF2-40B4-BE49-F238E27FC236}">
                  <a16:creationId xmlns:a16="http://schemas.microsoft.com/office/drawing/2014/main" id="{1CE96CFF-A6C2-4FE4-9ED2-59806B6F2C9D}"/>
                </a:ext>
              </a:extLst>
            </p:cNvPr>
            <p:cNvSpPr txBox="1"/>
            <p:nvPr/>
          </p:nvSpPr>
          <p:spPr>
            <a:xfrm>
              <a:off x="9066257" y="1945788"/>
              <a:ext cx="1968959" cy="338510"/>
            </a:xfrm>
            <a:prstGeom prst="rect">
              <a:avLst/>
            </a:prstGeom>
            <a:noFill/>
            <a:ln cap="flat">
              <a:noFill/>
            </a:ln>
          </p:spPr>
          <p:txBody>
            <a:bodyPr vert="horz" wrap="square" lIns="91421" tIns="45701" rIns="91421" bIns="45701"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1" u="none" strike="noStrike" kern="1200" cap="none" spc="0" baseline="0">
                  <a:solidFill>
                    <a:srgbClr val="000000"/>
                  </a:solidFill>
                  <a:uFillTx/>
                  <a:latin typeface="Calibri"/>
                  <a:ea typeface="Calibri"/>
                  <a:cs typeface="Calibri"/>
                </a:rPr>
                <a:t>September 14, 2024</a:t>
              </a:r>
            </a:p>
          </p:txBody>
        </p:sp>
        <p:grpSp>
          <p:nvGrpSpPr>
            <p:cNvPr id="33" name="Group 72">
              <a:extLst>
                <a:ext uri="{FF2B5EF4-FFF2-40B4-BE49-F238E27FC236}">
                  <a16:creationId xmlns:a16="http://schemas.microsoft.com/office/drawing/2014/main" id="{E5A30358-2013-4237-82E9-AE8AC336E0B7}"/>
                </a:ext>
              </a:extLst>
            </p:cNvPr>
            <p:cNvGrpSpPr/>
            <p:nvPr/>
          </p:nvGrpSpPr>
          <p:grpSpPr>
            <a:xfrm>
              <a:off x="3447918" y="2795430"/>
              <a:ext cx="7931460" cy="2116781"/>
              <a:chOff x="3447918" y="2795430"/>
              <a:chExt cx="7931460" cy="2116781"/>
            </a:xfrm>
          </p:grpSpPr>
          <p:sp>
            <p:nvSpPr>
              <p:cNvPr id="34" name="Google Shape;152;p5">
                <a:extLst>
                  <a:ext uri="{FF2B5EF4-FFF2-40B4-BE49-F238E27FC236}">
                    <a16:creationId xmlns:a16="http://schemas.microsoft.com/office/drawing/2014/main" id="{50748C60-35D3-43B7-90BB-7A761F9DA581}"/>
                  </a:ext>
                </a:extLst>
              </p:cNvPr>
              <p:cNvSpPr txBox="1"/>
              <p:nvPr/>
            </p:nvSpPr>
            <p:spPr>
              <a:xfrm>
                <a:off x="3646554" y="2805946"/>
                <a:ext cx="1474405" cy="923287"/>
              </a:xfrm>
              <a:prstGeom prst="rect">
                <a:avLst/>
              </a:prstGeom>
              <a:noFill/>
              <a:ln cap="flat">
                <a:noFill/>
              </a:ln>
            </p:spPr>
            <p:txBody>
              <a:bodyPr vert="horz" wrap="square" lIns="91421" tIns="45701" rIns="91421" bIns="45701"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ea typeface="Calibri"/>
                    <a:cs typeface="Calibri"/>
                  </a:rPr>
                  <a:t>Data and Requirement gathering</a:t>
                </a:r>
                <a:endParaRPr lang="en-US" sz="1800" b="1" i="0" u="none" strike="noStrike" kern="1200" cap="none" spc="0" baseline="0">
                  <a:solidFill>
                    <a:srgbClr val="000000"/>
                  </a:solidFill>
                  <a:uFillTx/>
                  <a:latin typeface="Calibri"/>
                </a:endParaRPr>
              </a:p>
            </p:txBody>
          </p:sp>
          <p:sp>
            <p:nvSpPr>
              <p:cNvPr id="35" name="Google Shape;153;p5">
                <a:extLst>
                  <a:ext uri="{FF2B5EF4-FFF2-40B4-BE49-F238E27FC236}">
                    <a16:creationId xmlns:a16="http://schemas.microsoft.com/office/drawing/2014/main" id="{C63DD4A5-7788-4908-86D8-CDB7A31061DD}"/>
                  </a:ext>
                </a:extLst>
              </p:cNvPr>
              <p:cNvSpPr txBox="1"/>
              <p:nvPr/>
            </p:nvSpPr>
            <p:spPr>
              <a:xfrm>
                <a:off x="3447918" y="3709400"/>
                <a:ext cx="1977069" cy="1202810"/>
              </a:xfrm>
              <a:prstGeom prst="rect">
                <a:avLst/>
              </a:prstGeom>
              <a:noFill/>
              <a:ln cap="flat">
                <a:noFill/>
              </a:ln>
            </p:spPr>
            <p:txBody>
              <a:bodyPr vert="horz" wrap="square" lIns="91421" tIns="45701" rIns="91421" bIns="45701" anchor="t" anchorCtr="0" compatLnSpc="1">
                <a:spAutoFit/>
              </a:bodyPr>
              <a:lstStyle/>
              <a:p>
                <a:pPr marL="285750" marR="0" lvl="0" indent="-285750" algn="l" defTabSz="914400" rtl="0" fontAlgn="auto" hangingPunct="1">
                  <a:lnSpc>
                    <a:spcPct val="100000"/>
                  </a:lnSpc>
                  <a:spcBef>
                    <a:spcPts val="0"/>
                  </a:spcBef>
                  <a:spcAft>
                    <a:spcPts val="0"/>
                  </a:spcAft>
                  <a:buClr>
                    <a:srgbClr val="000000"/>
                  </a:buClr>
                  <a:buSzPts val="1800"/>
                  <a:buFont typeface="Calibri"/>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ea typeface="Calibri"/>
                    <a:cs typeface="Calibri"/>
                  </a:rPr>
                  <a:t>Data collection</a:t>
                </a:r>
                <a:endParaRPr lang="en-GB"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Clr>
                    <a:srgbClr val="000000"/>
                  </a:buClr>
                  <a:buSzPts val="1800"/>
                  <a:buFont typeface="Calibri"/>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ea typeface="Calibri"/>
                    <a:cs typeface="Calibri"/>
                  </a:rPr>
                  <a:t>Understanding the business problem</a:t>
                </a:r>
              </a:p>
            </p:txBody>
          </p:sp>
          <p:sp>
            <p:nvSpPr>
              <p:cNvPr id="36" name="Google Shape;154;p5">
                <a:extLst>
                  <a:ext uri="{FF2B5EF4-FFF2-40B4-BE49-F238E27FC236}">
                    <a16:creationId xmlns:a16="http://schemas.microsoft.com/office/drawing/2014/main" id="{BF1C7E28-9C34-4C76-B412-623F65AF3ED4}"/>
                  </a:ext>
                </a:extLst>
              </p:cNvPr>
              <p:cNvSpPr txBox="1"/>
              <p:nvPr/>
            </p:nvSpPr>
            <p:spPr>
              <a:xfrm>
                <a:off x="5657923" y="2799673"/>
                <a:ext cx="1387419" cy="646288"/>
              </a:xfrm>
              <a:prstGeom prst="rect">
                <a:avLst/>
              </a:prstGeom>
              <a:noFill/>
              <a:ln cap="flat">
                <a:noFill/>
              </a:ln>
            </p:spPr>
            <p:txBody>
              <a:bodyPr vert="horz" wrap="square" lIns="91421" tIns="45701" rIns="91421" bIns="45701"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ea typeface="Calibri"/>
                    <a:cs typeface="Calibri"/>
                  </a:rPr>
                  <a:t>Data cleaning</a:t>
                </a:r>
              </a:p>
            </p:txBody>
          </p:sp>
          <p:sp>
            <p:nvSpPr>
              <p:cNvPr id="37" name="Google Shape;155;p5">
                <a:extLst>
                  <a:ext uri="{FF2B5EF4-FFF2-40B4-BE49-F238E27FC236}">
                    <a16:creationId xmlns:a16="http://schemas.microsoft.com/office/drawing/2014/main" id="{D9E60512-F5E2-4737-B9C0-B38F972C17AA}"/>
                  </a:ext>
                </a:extLst>
              </p:cNvPr>
              <p:cNvSpPr txBox="1"/>
              <p:nvPr/>
            </p:nvSpPr>
            <p:spPr>
              <a:xfrm>
                <a:off x="5447757" y="3711924"/>
                <a:ext cx="1711153" cy="1200287"/>
              </a:xfrm>
              <a:prstGeom prst="rect">
                <a:avLst/>
              </a:prstGeom>
              <a:noFill/>
              <a:ln cap="flat">
                <a:noFill/>
              </a:ln>
            </p:spPr>
            <p:txBody>
              <a:bodyPr vert="horz" wrap="square" lIns="91421" tIns="45701" rIns="91421" bIns="45701" anchor="t" anchorCtr="0" compatLnSpc="1">
                <a:spAutoFit/>
              </a:bodyPr>
              <a:lstStyle/>
              <a:p>
                <a:pPr marL="285750" marR="0" lvl="0" indent="-285750" algn="l" defTabSz="914400" rtl="0" fontAlgn="auto" hangingPunct="1">
                  <a:lnSpc>
                    <a:spcPct val="100000"/>
                  </a:lnSpc>
                  <a:spcBef>
                    <a:spcPts val="0"/>
                  </a:spcBef>
                  <a:spcAft>
                    <a:spcPts val="0"/>
                  </a:spcAft>
                  <a:buClr>
                    <a:srgbClr val="000000"/>
                  </a:buClr>
                  <a:buSzPts val="1800"/>
                  <a:buFont typeface="Calibri"/>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ea typeface="Calibri"/>
                    <a:cs typeface="Calibri"/>
                  </a:rPr>
                  <a:t>Exploratory data analysis</a:t>
                </a:r>
                <a:endParaRPr lang="en-GB"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Clr>
                    <a:srgbClr val="000000"/>
                  </a:buClr>
                  <a:buSzPts val="1800"/>
                  <a:buFont typeface="Calibri"/>
                  <a:buChar char="-"/>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ea typeface="Calibri"/>
                    <a:cs typeface="Calibri"/>
                  </a:rPr>
                  <a:t>Data quality issues</a:t>
                </a:r>
              </a:p>
            </p:txBody>
          </p:sp>
          <p:sp>
            <p:nvSpPr>
              <p:cNvPr id="38" name="Google Shape;156;p5">
                <a:extLst>
                  <a:ext uri="{FF2B5EF4-FFF2-40B4-BE49-F238E27FC236}">
                    <a16:creationId xmlns:a16="http://schemas.microsoft.com/office/drawing/2014/main" id="{AFA51215-5C79-42C3-94B9-0F6C82B82B2A}"/>
                  </a:ext>
                </a:extLst>
              </p:cNvPr>
              <p:cNvSpPr txBox="1"/>
              <p:nvPr/>
            </p:nvSpPr>
            <p:spPr>
              <a:xfrm>
                <a:off x="7514850" y="2795430"/>
                <a:ext cx="1277581" cy="646288"/>
              </a:xfrm>
              <a:prstGeom prst="rect">
                <a:avLst/>
              </a:prstGeom>
              <a:noFill/>
              <a:ln cap="flat">
                <a:noFill/>
              </a:ln>
            </p:spPr>
            <p:txBody>
              <a:bodyPr vert="horz" wrap="square" lIns="91421" tIns="45701" rIns="91421" bIns="45701"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ea typeface="Calibri"/>
                    <a:cs typeface="Calibri"/>
                  </a:rPr>
                  <a:t>Data Analysis</a:t>
                </a:r>
              </a:p>
            </p:txBody>
          </p:sp>
          <p:sp>
            <p:nvSpPr>
              <p:cNvPr id="39" name="Google Shape;157;p5">
                <a:extLst>
                  <a:ext uri="{FF2B5EF4-FFF2-40B4-BE49-F238E27FC236}">
                    <a16:creationId xmlns:a16="http://schemas.microsoft.com/office/drawing/2014/main" id="{D4D12548-B3A2-46E8-BACC-F2186FDB043D}"/>
                  </a:ext>
                </a:extLst>
              </p:cNvPr>
              <p:cNvSpPr txBox="1"/>
              <p:nvPr/>
            </p:nvSpPr>
            <p:spPr>
              <a:xfrm>
                <a:off x="7405817" y="3729234"/>
                <a:ext cx="1676470" cy="646288"/>
              </a:xfrm>
              <a:prstGeom prst="rect">
                <a:avLst/>
              </a:prstGeom>
              <a:noFill/>
              <a:ln cap="flat">
                <a:noFill/>
              </a:ln>
            </p:spPr>
            <p:txBody>
              <a:bodyPr vert="horz" wrap="square" lIns="91421" tIns="45701" rIns="91421" bIns="45701" anchor="t" anchorCtr="0" compatLnSpc="1">
                <a:spAutoFit/>
              </a:bodyPr>
              <a:lstStyle/>
              <a:p>
                <a:pPr marL="285750" marR="0" lvl="0" indent="-285750" algn="l" defTabSz="914400" rtl="0" fontAlgn="auto" hangingPunct="1">
                  <a:lnSpc>
                    <a:spcPct val="100000"/>
                  </a:lnSpc>
                  <a:spcBef>
                    <a:spcPts val="0"/>
                  </a:spcBef>
                  <a:spcAft>
                    <a:spcPts val="0"/>
                  </a:spcAft>
                  <a:buClr>
                    <a:srgbClr val="000000"/>
                  </a:buClr>
                  <a:buSzPts val="1800"/>
                  <a:buFont typeface="Calibri"/>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Calibri"/>
                    <a:cs typeface="Calibri"/>
                  </a:rPr>
                  <a:t>Visualization</a:t>
                </a:r>
                <a:endParaRPr lang="en-US"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Clr>
                    <a:srgbClr val="000000"/>
                  </a:buClr>
                  <a:buSzPts val="1800"/>
                  <a:buFont typeface="Calibri"/>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Calibri"/>
                    <a:cs typeface="Calibri"/>
                  </a:rPr>
                  <a:t>Analysis</a:t>
                </a:r>
              </a:p>
            </p:txBody>
          </p:sp>
          <p:sp>
            <p:nvSpPr>
              <p:cNvPr id="40" name="Google Shape;158;p5">
                <a:extLst>
                  <a:ext uri="{FF2B5EF4-FFF2-40B4-BE49-F238E27FC236}">
                    <a16:creationId xmlns:a16="http://schemas.microsoft.com/office/drawing/2014/main" id="{56EA63DD-4098-4EF7-A282-EA8F4DFF69F8}"/>
                  </a:ext>
                </a:extLst>
              </p:cNvPr>
              <p:cNvSpPr txBox="1"/>
              <p:nvPr/>
            </p:nvSpPr>
            <p:spPr>
              <a:xfrm>
                <a:off x="9193002" y="2811615"/>
                <a:ext cx="1583969" cy="369289"/>
              </a:xfrm>
              <a:prstGeom prst="rect">
                <a:avLst/>
              </a:prstGeom>
              <a:noFill/>
              <a:ln cap="flat">
                <a:noFill/>
              </a:ln>
            </p:spPr>
            <p:txBody>
              <a:bodyPr vert="horz" wrap="square" lIns="91421" tIns="45701" rIns="91421" bIns="45701"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ea typeface="Calibri"/>
                    <a:cs typeface="Calibri"/>
                  </a:rPr>
                  <a:t>Report</a:t>
                </a:r>
              </a:p>
            </p:txBody>
          </p:sp>
          <p:sp>
            <p:nvSpPr>
              <p:cNvPr id="41" name="Google Shape;159;p5">
                <a:extLst>
                  <a:ext uri="{FF2B5EF4-FFF2-40B4-BE49-F238E27FC236}">
                    <a16:creationId xmlns:a16="http://schemas.microsoft.com/office/drawing/2014/main" id="{0D6EF7F7-F814-4272-A43A-345D34808DFC}"/>
                  </a:ext>
                </a:extLst>
              </p:cNvPr>
              <p:cNvSpPr txBox="1"/>
              <p:nvPr/>
            </p:nvSpPr>
            <p:spPr>
              <a:xfrm>
                <a:off x="9201067" y="3729234"/>
                <a:ext cx="2178311" cy="646288"/>
              </a:xfrm>
              <a:prstGeom prst="rect">
                <a:avLst/>
              </a:prstGeom>
              <a:noFill/>
              <a:ln cap="flat">
                <a:noFill/>
              </a:ln>
            </p:spPr>
            <p:txBody>
              <a:bodyPr vert="horz" wrap="square" lIns="91421" tIns="45701" rIns="91421" bIns="45701" anchor="t" anchorCtr="0" compatLnSpc="1">
                <a:spAutoFit/>
              </a:bodyPr>
              <a:lstStyle/>
              <a:p>
                <a:pPr marL="285750" marR="0" lvl="0" indent="-285750" algn="l" defTabSz="914400" rtl="0" fontAlgn="auto" hangingPunct="1">
                  <a:lnSpc>
                    <a:spcPct val="100000"/>
                  </a:lnSpc>
                  <a:spcBef>
                    <a:spcPts val="0"/>
                  </a:spcBef>
                  <a:spcAft>
                    <a:spcPts val="0"/>
                  </a:spcAft>
                  <a:buClr>
                    <a:srgbClr val="000000"/>
                  </a:buClr>
                  <a:buSzPts val="1800"/>
                  <a:buFont typeface="Calibri"/>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Calibri"/>
                    <a:cs typeface="Calibri"/>
                  </a:rPr>
                  <a:t>Insight</a:t>
                </a:r>
                <a:endParaRPr lang="en-US"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Clr>
                    <a:srgbClr val="000000"/>
                  </a:buClr>
                  <a:buSzPts val="1800"/>
                  <a:buFont typeface="Calibri"/>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Calibri"/>
                    <a:cs typeface="Calibri"/>
                  </a:rPr>
                  <a:t>Recommendation</a:t>
                </a:r>
              </a:p>
            </p:txBody>
          </p:sp>
        </p:grpSp>
      </p:gr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B18DB0B2-9159-4951-B889-856B593E0DAB}"/>
              </a:ext>
            </a:extLst>
          </p:cNvPr>
          <p:cNvGrpSpPr/>
          <p:nvPr/>
        </p:nvGrpSpPr>
        <p:grpSpPr>
          <a:xfrm>
            <a:off x="788505" y="566534"/>
            <a:ext cx="10614986" cy="5724931"/>
            <a:chOff x="788505" y="566534"/>
            <a:chExt cx="10614986" cy="5724931"/>
          </a:xfrm>
        </p:grpSpPr>
        <p:sp>
          <p:nvSpPr>
            <p:cNvPr id="3" name="Rectangle 31">
              <a:extLst>
                <a:ext uri="{FF2B5EF4-FFF2-40B4-BE49-F238E27FC236}">
                  <a16:creationId xmlns:a16="http://schemas.microsoft.com/office/drawing/2014/main" id="{1378C0D5-0104-420D-9DF7-E2500E99CFA7}"/>
                </a:ext>
              </a:extLst>
            </p:cNvPr>
            <p:cNvSpPr/>
            <p:nvPr/>
          </p:nvSpPr>
          <p:spPr>
            <a:xfrm>
              <a:off x="788505" y="566534"/>
              <a:ext cx="10614986" cy="5724930"/>
            </a:xfrm>
            <a:prstGeom prst="rect">
              <a:avLst/>
            </a:prstGeom>
            <a:solidFill>
              <a:srgbClr val="D0CEC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181717"/>
                </a:solidFill>
                <a:uFillTx/>
                <a:latin typeface="Calibri"/>
              </a:endParaRPr>
            </a:p>
          </p:txBody>
        </p:sp>
        <p:sp>
          <p:nvSpPr>
            <p:cNvPr id="4" name="Rectangle 15">
              <a:extLst>
                <a:ext uri="{FF2B5EF4-FFF2-40B4-BE49-F238E27FC236}">
                  <a16:creationId xmlns:a16="http://schemas.microsoft.com/office/drawing/2014/main" id="{1445D0C8-E760-419E-8A3D-7983D769FF51}"/>
                </a:ext>
              </a:extLst>
            </p:cNvPr>
            <p:cNvSpPr/>
            <p:nvPr/>
          </p:nvSpPr>
          <p:spPr>
            <a:xfrm>
              <a:off x="788505" y="566534"/>
              <a:ext cx="2409242" cy="2862465"/>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 name="Rectangle 16">
              <a:extLst>
                <a:ext uri="{FF2B5EF4-FFF2-40B4-BE49-F238E27FC236}">
                  <a16:creationId xmlns:a16="http://schemas.microsoft.com/office/drawing/2014/main" id="{C22AB29A-2C79-4371-B64C-952D1A0EA3DD}"/>
                </a:ext>
              </a:extLst>
            </p:cNvPr>
            <p:cNvSpPr/>
            <p:nvPr/>
          </p:nvSpPr>
          <p:spPr>
            <a:xfrm>
              <a:off x="788505" y="3429000"/>
              <a:ext cx="2409242" cy="2862465"/>
            </a:xfrm>
            <a:prstGeom prst="rect">
              <a:avLst/>
            </a:prstGeom>
            <a:solidFill>
              <a:srgbClr val="7F7F7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6" name="TextBox 6">
            <a:extLst>
              <a:ext uri="{FF2B5EF4-FFF2-40B4-BE49-F238E27FC236}">
                <a16:creationId xmlns:a16="http://schemas.microsoft.com/office/drawing/2014/main" id="{05CBB288-EEB3-450E-BB03-1396099CB051}"/>
              </a:ext>
            </a:extLst>
          </p:cNvPr>
          <p:cNvSpPr txBox="1"/>
          <p:nvPr/>
        </p:nvSpPr>
        <p:spPr>
          <a:xfrm>
            <a:off x="765169" y="1012954"/>
            <a:ext cx="2409242" cy="483209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M</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E</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T</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H</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D</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L</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O</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0" cap="none" spc="0" baseline="0">
                <a:solidFill>
                  <a:srgbClr val="FFFFFF"/>
                </a:solidFill>
                <a:uFillTx/>
                <a:latin typeface="Calibri"/>
              </a:rPr>
              <a:t>G</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Y</a:t>
            </a:r>
          </a:p>
        </p:txBody>
      </p:sp>
      <p:sp>
        <p:nvSpPr>
          <p:cNvPr id="7" name="Google Shape;103;p2">
            <a:extLst>
              <a:ext uri="{FF2B5EF4-FFF2-40B4-BE49-F238E27FC236}">
                <a16:creationId xmlns:a16="http://schemas.microsoft.com/office/drawing/2014/main" id="{5E22ED49-BEE9-4049-A529-72FD498990A6}"/>
              </a:ext>
            </a:extLst>
          </p:cNvPr>
          <p:cNvSpPr txBox="1"/>
          <p:nvPr/>
        </p:nvSpPr>
        <p:spPr>
          <a:xfrm>
            <a:off x="3349995" y="797530"/>
            <a:ext cx="7877912" cy="5262938"/>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a:solidFill>
                  <a:srgbClr val="000000"/>
                </a:solidFill>
                <a:uFillTx/>
                <a:latin typeface="Calibri"/>
                <a:ea typeface="Calibri"/>
                <a:cs typeface="Calibri"/>
              </a:rPr>
              <a:t>Data Collection: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Calibri"/>
                <a:ea typeface="Calibri"/>
                <a:cs typeface="Calibri"/>
              </a:rPr>
              <a:t>The data used in this analysis was collected on September 09, 2024.</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400" b="0" i="0" u="none" strike="noStrike" kern="1200" cap="none" spc="0" baseline="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a:solidFill>
                  <a:srgbClr val="000000"/>
                </a:solidFill>
                <a:uFillTx/>
                <a:latin typeface="Calibri"/>
                <a:ea typeface="Calibri"/>
                <a:cs typeface="Calibri"/>
              </a:rPr>
              <a:t>Data Cleaning: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Calibri"/>
                <a:ea typeface="Calibri"/>
                <a:cs typeface="Calibri"/>
              </a:rPr>
              <a:t>No null or duplicate values were found in this data, however, additional columns were added to gain more insights into the data and provide answers to the analytical questions. The added columns are Day and Month.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400" b="0" i="0" u="none" strike="noStrike" kern="1200" cap="none" spc="0" baseline="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a:solidFill>
                  <a:srgbClr val="000000"/>
                </a:solidFill>
                <a:uFillTx/>
                <a:latin typeface="Calibri"/>
                <a:ea typeface="Calibri"/>
                <a:cs typeface="Calibri"/>
              </a:rPr>
              <a:t>Data Visualization: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Calibri"/>
                <a:ea typeface="Calibri"/>
                <a:cs typeface="Calibri"/>
              </a:rPr>
              <a:t>After the process of data cleaning, Microsoft Excel’s Pivot Table and Chart were used to visualize the data. Below are some of the charts: </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D4C590A8-B4CB-4CDD-BA0F-FD4DD2C6B54E}"/>
              </a:ext>
            </a:extLst>
          </p:cNvPr>
          <p:cNvGrpSpPr/>
          <p:nvPr/>
        </p:nvGrpSpPr>
        <p:grpSpPr>
          <a:xfrm>
            <a:off x="788505" y="566534"/>
            <a:ext cx="10614986" cy="5724931"/>
            <a:chOff x="788505" y="566534"/>
            <a:chExt cx="10614986" cy="5724931"/>
          </a:xfrm>
        </p:grpSpPr>
        <p:sp>
          <p:nvSpPr>
            <p:cNvPr id="3" name="Rectangle 31">
              <a:extLst>
                <a:ext uri="{FF2B5EF4-FFF2-40B4-BE49-F238E27FC236}">
                  <a16:creationId xmlns:a16="http://schemas.microsoft.com/office/drawing/2014/main" id="{3522DAF7-D9B3-4F80-96BF-FCE38AD52B7F}"/>
                </a:ext>
              </a:extLst>
            </p:cNvPr>
            <p:cNvSpPr/>
            <p:nvPr/>
          </p:nvSpPr>
          <p:spPr>
            <a:xfrm>
              <a:off x="788505" y="566534"/>
              <a:ext cx="10614986" cy="5724930"/>
            </a:xfrm>
            <a:prstGeom prst="rect">
              <a:avLst/>
            </a:prstGeom>
            <a:solidFill>
              <a:srgbClr val="D0CEC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181717"/>
                </a:solidFill>
                <a:uFillTx/>
                <a:latin typeface="Calibri"/>
              </a:endParaRPr>
            </a:p>
          </p:txBody>
        </p:sp>
        <p:sp>
          <p:nvSpPr>
            <p:cNvPr id="4" name="Rectangle 15">
              <a:extLst>
                <a:ext uri="{FF2B5EF4-FFF2-40B4-BE49-F238E27FC236}">
                  <a16:creationId xmlns:a16="http://schemas.microsoft.com/office/drawing/2014/main" id="{58B089E0-FCF7-4788-B724-03CC2B1F7E7B}"/>
                </a:ext>
              </a:extLst>
            </p:cNvPr>
            <p:cNvSpPr/>
            <p:nvPr/>
          </p:nvSpPr>
          <p:spPr>
            <a:xfrm>
              <a:off x="788505" y="566534"/>
              <a:ext cx="2409242" cy="2862465"/>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 name="Rectangle 16">
              <a:extLst>
                <a:ext uri="{FF2B5EF4-FFF2-40B4-BE49-F238E27FC236}">
                  <a16:creationId xmlns:a16="http://schemas.microsoft.com/office/drawing/2014/main" id="{6B11FF5D-1BB7-4C52-8A73-F4D154A8624A}"/>
                </a:ext>
              </a:extLst>
            </p:cNvPr>
            <p:cNvSpPr/>
            <p:nvPr/>
          </p:nvSpPr>
          <p:spPr>
            <a:xfrm>
              <a:off x="788505" y="3429000"/>
              <a:ext cx="2409242" cy="2862465"/>
            </a:xfrm>
            <a:prstGeom prst="rect">
              <a:avLst/>
            </a:prstGeom>
            <a:solidFill>
              <a:srgbClr val="7F7F7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6" name="TextBox 6">
            <a:extLst>
              <a:ext uri="{FF2B5EF4-FFF2-40B4-BE49-F238E27FC236}">
                <a16:creationId xmlns:a16="http://schemas.microsoft.com/office/drawing/2014/main" id="{3AEEDAEF-6AA2-4E32-83C9-045151F61183}"/>
              </a:ext>
            </a:extLst>
          </p:cNvPr>
          <p:cNvSpPr txBox="1"/>
          <p:nvPr/>
        </p:nvSpPr>
        <p:spPr>
          <a:xfrm>
            <a:off x="811850" y="1659279"/>
            <a:ext cx="2409242" cy="353943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L</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Y</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S</a:t>
            </a:r>
          </a:p>
        </p:txBody>
      </p:sp>
      <p:sp>
        <p:nvSpPr>
          <p:cNvPr id="7" name="Google Shape;103;p2">
            <a:extLst>
              <a:ext uri="{FF2B5EF4-FFF2-40B4-BE49-F238E27FC236}">
                <a16:creationId xmlns:a16="http://schemas.microsoft.com/office/drawing/2014/main" id="{704FE7FF-270D-4922-B09A-D4B39DA6EA2B}"/>
              </a:ext>
            </a:extLst>
          </p:cNvPr>
          <p:cNvSpPr txBox="1"/>
          <p:nvPr/>
        </p:nvSpPr>
        <p:spPr>
          <a:xfrm>
            <a:off x="3373331" y="2598038"/>
            <a:ext cx="7877912" cy="1569622"/>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0" cap="none" spc="0" baseline="0">
                <a:solidFill>
                  <a:srgbClr val="000000"/>
                </a:solidFill>
                <a:uFillTx/>
                <a:latin typeface="Calibri"/>
                <a:ea typeface="Calibri"/>
                <a:cs typeface="Calibri"/>
              </a:rPr>
              <a:t>The purpose of the analysis is to evaluate the sales performance in the Adidas US stores in each city and region of the country. This was also done to understand the behavioural pattern and purchasing habits of their customers. </a:t>
            </a:r>
            <a:endParaRPr lang="en-GB" sz="2400" b="0" i="0" u="none" strike="noStrike" kern="1200" cap="none" spc="0" baseline="0">
              <a:solidFill>
                <a:srgbClr val="000000"/>
              </a:solidFill>
              <a:uFillTx/>
              <a:latin typeface="Calibri"/>
              <a:ea typeface="Calibri"/>
              <a:cs typeface="Calibri"/>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AA51A190-B2EB-4BF9-939D-D3BC709C3AC2}"/>
              </a:ext>
            </a:extLst>
          </p:cNvPr>
          <p:cNvGrpSpPr/>
          <p:nvPr/>
        </p:nvGrpSpPr>
        <p:grpSpPr>
          <a:xfrm>
            <a:off x="788505" y="566534"/>
            <a:ext cx="10614986" cy="5724931"/>
            <a:chOff x="788505" y="566534"/>
            <a:chExt cx="10614986" cy="5724931"/>
          </a:xfrm>
        </p:grpSpPr>
        <p:sp>
          <p:nvSpPr>
            <p:cNvPr id="3" name="Rectangle 31">
              <a:extLst>
                <a:ext uri="{FF2B5EF4-FFF2-40B4-BE49-F238E27FC236}">
                  <a16:creationId xmlns:a16="http://schemas.microsoft.com/office/drawing/2014/main" id="{BDCB3D64-B804-4B70-A171-975736E7688E}"/>
                </a:ext>
              </a:extLst>
            </p:cNvPr>
            <p:cNvSpPr/>
            <p:nvPr/>
          </p:nvSpPr>
          <p:spPr>
            <a:xfrm>
              <a:off x="788505" y="566534"/>
              <a:ext cx="10614986" cy="5724930"/>
            </a:xfrm>
            <a:prstGeom prst="rect">
              <a:avLst/>
            </a:prstGeom>
            <a:solidFill>
              <a:srgbClr val="D0CEC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181717"/>
                </a:solidFill>
                <a:uFillTx/>
                <a:latin typeface="Calibri"/>
              </a:endParaRPr>
            </a:p>
          </p:txBody>
        </p:sp>
        <p:sp>
          <p:nvSpPr>
            <p:cNvPr id="4" name="Rectangle 15">
              <a:extLst>
                <a:ext uri="{FF2B5EF4-FFF2-40B4-BE49-F238E27FC236}">
                  <a16:creationId xmlns:a16="http://schemas.microsoft.com/office/drawing/2014/main" id="{7983794D-C3A8-433B-911F-99DA422A8282}"/>
                </a:ext>
              </a:extLst>
            </p:cNvPr>
            <p:cNvSpPr/>
            <p:nvPr/>
          </p:nvSpPr>
          <p:spPr>
            <a:xfrm>
              <a:off x="788505" y="566534"/>
              <a:ext cx="2409242" cy="2862465"/>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 name="Rectangle 16">
              <a:extLst>
                <a:ext uri="{FF2B5EF4-FFF2-40B4-BE49-F238E27FC236}">
                  <a16:creationId xmlns:a16="http://schemas.microsoft.com/office/drawing/2014/main" id="{CFB9F6A2-9786-41A3-AE3B-47054D2DC0C3}"/>
                </a:ext>
              </a:extLst>
            </p:cNvPr>
            <p:cNvSpPr/>
            <p:nvPr/>
          </p:nvSpPr>
          <p:spPr>
            <a:xfrm>
              <a:off x="788505" y="3429000"/>
              <a:ext cx="2409242" cy="2862465"/>
            </a:xfrm>
            <a:prstGeom prst="rect">
              <a:avLst/>
            </a:prstGeom>
            <a:solidFill>
              <a:srgbClr val="7F7F7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6" name="TextBox 6">
            <a:extLst>
              <a:ext uri="{FF2B5EF4-FFF2-40B4-BE49-F238E27FC236}">
                <a16:creationId xmlns:a16="http://schemas.microsoft.com/office/drawing/2014/main" id="{5D88A1A8-39B4-43F9-82B6-F18D2323E6D8}"/>
              </a:ext>
            </a:extLst>
          </p:cNvPr>
          <p:cNvSpPr txBox="1"/>
          <p:nvPr/>
        </p:nvSpPr>
        <p:spPr>
          <a:xfrm>
            <a:off x="811850" y="1659279"/>
            <a:ext cx="2409242" cy="353943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L</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Y</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S</a:t>
            </a:r>
          </a:p>
        </p:txBody>
      </p:sp>
      <p:sp>
        <p:nvSpPr>
          <p:cNvPr id="7" name="Google Shape;103;p2">
            <a:extLst>
              <a:ext uri="{FF2B5EF4-FFF2-40B4-BE49-F238E27FC236}">
                <a16:creationId xmlns:a16="http://schemas.microsoft.com/office/drawing/2014/main" id="{8C8A4634-1EEE-4F3B-B933-0B9343D926B6}"/>
              </a:ext>
            </a:extLst>
          </p:cNvPr>
          <p:cNvSpPr txBox="1"/>
          <p:nvPr/>
        </p:nvSpPr>
        <p:spPr>
          <a:xfrm>
            <a:off x="3373340" y="5160370"/>
            <a:ext cx="7385535" cy="830951"/>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Calibri"/>
                <a:ea typeface="Calibri"/>
                <a:cs typeface="Calibri"/>
              </a:rPr>
              <a:t>This data shows the regional sales pattern in the US Stores with the Western region making the most sales.</a:t>
            </a:r>
          </a:p>
        </p:txBody>
      </p:sp>
      <p:graphicFrame>
        <p:nvGraphicFramePr>
          <p:cNvPr id="8" name="Chart 8">
            <a:extLst>
              <a:ext uri="{FF2B5EF4-FFF2-40B4-BE49-F238E27FC236}">
                <a16:creationId xmlns:a16="http://schemas.microsoft.com/office/drawing/2014/main" id="{B63D41FA-81A3-48DF-BE68-0881F4632D3A}"/>
              </a:ext>
            </a:extLst>
          </p:cNvPr>
          <p:cNvGraphicFramePr/>
          <p:nvPr/>
        </p:nvGraphicFramePr>
        <p:xfrm>
          <a:off x="3373340" y="1189405"/>
          <a:ext cx="7385535" cy="367082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E9442313-41BB-4444-876A-D7829913A152}"/>
              </a:ext>
            </a:extLst>
          </p:cNvPr>
          <p:cNvGrpSpPr/>
          <p:nvPr/>
        </p:nvGrpSpPr>
        <p:grpSpPr>
          <a:xfrm>
            <a:off x="788505" y="566534"/>
            <a:ext cx="10614986" cy="5724931"/>
            <a:chOff x="788505" y="566534"/>
            <a:chExt cx="10614986" cy="5724931"/>
          </a:xfrm>
        </p:grpSpPr>
        <p:sp>
          <p:nvSpPr>
            <p:cNvPr id="3" name="Rectangle 31">
              <a:extLst>
                <a:ext uri="{FF2B5EF4-FFF2-40B4-BE49-F238E27FC236}">
                  <a16:creationId xmlns:a16="http://schemas.microsoft.com/office/drawing/2014/main" id="{F1CA9206-5939-4633-B371-113F3B5D916A}"/>
                </a:ext>
              </a:extLst>
            </p:cNvPr>
            <p:cNvSpPr/>
            <p:nvPr/>
          </p:nvSpPr>
          <p:spPr>
            <a:xfrm>
              <a:off x="788505" y="566534"/>
              <a:ext cx="10614986" cy="5724930"/>
            </a:xfrm>
            <a:prstGeom prst="rect">
              <a:avLst/>
            </a:prstGeom>
            <a:solidFill>
              <a:srgbClr val="D0CEC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181717"/>
                </a:solidFill>
                <a:uFillTx/>
                <a:latin typeface="Calibri"/>
              </a:endParaRPr>
            </a:p>
          </p:txBody>
        </p:sp>
        <p:sp>
          <p:nvSpPr>
            <p:cNvPr id="4" name="Rectangle 15">
              <a:extLst>
                <a:ext uri="{FF2B5EF4-FFF2-40B4-BE49-F238E27FC236}">
                  <a16:creationId xmlns:a16="http://schemas.microsoft.com/office/drawing/2014/main" id="{CA9BA697-09E6-434D-BBCE-70C7E9070C7A}"/>
                </a:ext>
              </a:extLst>
            </p:cNvPr>
            <p:cNvSpPr/>
            <p:nvPr/>
          </p:nvSpPr>
          <p:spPr>
            <a:xfrm>
              <a:off x="788505" y="566534"/>
              <a:ext cx="2409242" cy="2862465"/>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 name="Rectangle 16">
              <a:extLst>
                <a:ext uri="{FF2B5EF4-FFF2-40B4-BE49-F238E27FC236}">
                  <a16:creationId xmlns:a16="http://schemas.microsoft.com/office/drawing/2014/main" id="{8D2F46AC-7D45-44DA-9A83-C96F36592CE2}"/>
                </a:ext>
              </a:extLst>
            </p:cNvPr>
            <p:cNvSpPr/>
            <p:nvPr/>
          </p:nvSpPr>
          <p:spPr>
            <a:xfrm>
              <a:off x="788505" y="3429000"/>
              <a:ext cx="2409242" cy="2862465"/>
            </a:xfrm>
            <a:prstGeom prst="rect">
              <a:avLst/>
            </a:prstGeom>
            <a:solidFill>
              <a:srgbClr val="7F7F7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6" name="TextBox 6">
            <a:extLst>
              <a:ext uri="{FF2B5EF4-FFF2-40B4-BE49-F238E27FC236}">
                <a16:creationId xmlns:a16="http://schemas.microsoft.com/office/drawing/2014/main" id="{60E26D10-30A4-4803-96B5-6EBB562E49E8}"/>
              </a:ext>
            </a:extLst>
          </p:cNvPr>
          <p:cNvSpPr txBox="1"/>
          <p:nvPr/>
        </p:nvSpPr>
        <p:spPr>
          <a:xfrm>
            <a:off x="811850" y="1659279"/>
            <a:ext cx="2409242" cy="353943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L</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Y</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S</a:t>
            </a:r>
          </a:p>
        </p:txBody>
      </p:sp>
      <p:sp>
        <p:nvSpPr>
          <p:cNvPr id="7" name="Google Shape;103;p2">
            <a:extLst>
              <a:ext uri="{FF2B5EF4-FFF2-40B4-BE49-F238E27FC236}">
                <a16:creationId xmlns:a16="http://schemas.microsoft.com/office/drawing/2014/main" id="{5FE4F22C-7C0E-4AD8-987B-FECC0D174526}"/>
              </a:ext>
            </a:extLst>
          </p:cNvPr>
          <p:cNvSpPr txBox="1"/>
          <p:nvPr/>
        </p:nvSpPr>
        <p:spPr>
          <a:xfrm>
            <a:off x="3373340" y="5160370"/>
            <a:ext cx="7385535" cy="830951"/>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Calibri"/>
                <a:ea typeface="Calibri"/>
                <a:cs typeface="Calibri"/>
              </a:rPr>
              <a:t>This data shows the daily sales pattern in the US Stores with the most sales being made every Friday.</a:t>
            </a:r>
          </a:p>
        </p:txBody>
      </p:sp>
      <p:graphicFrame>
        <p:nvGraphicFramePr>
          <p:cNvPr id="8" name="Chart 9">
            <a:extLst>
              <a:ext uri="{FF2B5EF4-FFF2-40B4-BE49-F238E27FC236}">
                <a16:creationId xmlns:a16="http://schemas.microsoft.com/office/drawing/2014/main" id="{63E2477B-92D3-4AFF-BF9D-A66F975D8F67}"/>
              </a:ext>
            </a:extLst>
          </p:cNvPr>
          <p:cNvGraphicFramePr/>
          <p:nvPr/>
        </p:nvGraphicFramePr>
        <p:xfrm>
          <a:off x="3373340" y="1097280"/>
          <a:ext cx="7385535" cy="366760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7F9CDF3A-BC29-4004-870C-E97B21C448E5}"/>
              </a:ext>
            </a:extLst>
          </p:cNvPr>
          <p:cNvGrpSpPr/>
          <p:nvPr/>
        </p:nvGrpSpPr>
        <p:grpSpPr>
          <a:xfrm>
            <a:off x="788505" y="566534"/>
            <a:ext cx="10614986" cy="5724931"/>
            <a:chOff x="788505" y="566534"/>
            <a:chExt cx="10614986" cy="5724931"/>
          </a:xfrm>
        </p:grpSpPr>
        <p:sp>
          <p:nvSpPr>
            <p:cNvPr id="3" name="Rectangle 31">
              <a:extLst>
                <a:ext uri="{FF2B5EF4-FFF2-40B4-BE49-F238E27FC236}">
                  <a16:creationId xmlns:a16="http://schemas.microsoft.com/office/drawing/2014/main" id="{DDE611D7-601B-41BE-80DB-437135F831FF}"/>
                </a:ext>
              </a:extLst>
            </p:cNvPr>
            <p:cNvSpPr/>
            <p:nvPr/>
          </p:nvSpPr>
          <p:spPr>
            <a:xfrm>
              <a:off x="788505" y="566534"/>
              <a:ext cx="10614986" cy="5724930"/>
            </a:xfrm>
            <a:prstGeom prst="rect">
              <a:avLst/>
            </a:prstGeom>
            <a:solidFill>
              <a:srgbClr val="D0CEC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181717"/>
                </a:solidFill>
                <a:uFillTx/>
                <a:latin typeface="Calibri"/>
              </a:endParaRPr>
            </a:p>
          </p:txBody>
        </p:sp>
        <p:sp>
          <p:nvSpPr>
            <p:cNvPr id="4" name="Rectangle 15">
              <a:extLst>
                <a:ext uri="{FF2B5EF4-FFF2-40B4-BE49-F238E27FC236}">
                  <a16:creationId xmlns:a16="http://schemas.microsoft.com/office/drawing/2014/main" id="{DEA340AE-15F6-43D3-90D8-2E83F382D0CD}"/>
                </a:ext>
              </a:extLst>
            </p:cNvPr>
            <p:cNvSpPr/>
            <p:nvPr/>
          </p:nvSpPr>
          <p:spPr>
            <a:xfrm>
              <a:off x="788505" y="566534"/>
              <a:ext cx="2409242" cy="2862465"/>
            </a:xfrm>
            <a:prstGeom prst="rect">
              <a:avLst/>
            </a:prstGeom>
            <a:solidFill>
              <a:srgbClr val="40404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5" name="Rectangle 16">
              <a:extLst>
                <a:ext uri="{FF2B5EF4-FFF2-40B4-BE49-F238E27FC236}">
                  <a16:creationId xmlns:a16="http://schemas.microsoft.com/office/drawing/2014/main" id="{D76B048F-E2A3-4D21-A60B-D060AD044783}"/>
                </a:ext>
              </a:extLst>
            </p:cNvPr>
            <p:cNvSpPr/>
            <p:nvPr/>
          </p:nvSpPr>
          <p:spPr>
            <a:xfrm>
              <a:off x="788505" y="3429000"/>
              <a:ext cx="2409242" cy="2862465"/>
            </a:xfrm>
            <a:prstGeom prst="rect">
              <a:avLst/>
            </a:prstGeom>
            <a:solidFill>
              <a:srgbClr val="7F7F7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6" name="TextBox 6">
            <a:extLst>
              <a:ext uri="{FF2B5EF4-FFF2-40B4-BE49-F238E27FC236}">
                <a16:creationId xmlns:a16="http://schemas.microsoft.com/office/drawing/2014/main" id="{846D1A1D-6CAF-4A4B-9EEE-7A9EF1578856}"/>
              </a:ext>
            </a:extLst>
          </p:cNvPr>
          <p:cNvSpPr txBox="1"/>
          <p:nvPr/>
        </p:nvSpPr>
        <p:spPr>
          <a:xfrm>
            <a:off x="811850" y="1659279"/>
            <a:ext cx="2409242" cy="353943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A</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L</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Y</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I</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800" b="1" i="0" u="none" strike="noStrike" kern="1200" cap="none" spc="0" baseline="0">
                <a:solidFill>
                  <a:srgbClr val="FFFFFF"/>
                </a:solidFill>
                <a:uFillTx/>
                <a:latin typeface="Calibri"/>
              </a:rPr>
              <a:t>S</a:t>
            </a:r>
          </a:p>
        </p:txBody>
      </p:sp>
      <p:sp>
        <p:nvSpPr>
          <p:cNvPr id="7" name="Google Shape;103;p2">
            <a:extLst>
              <a:ext uri="{FF2B5EF4-FFF2-40B4-BE49-F238E27FC236}">
                <a16:creationId xmlns:a16="http://schemas.microsoft.com/office/drawing/2014/main" id="{291171AC-D557-4EFF-A98A-0116236A3D03}"/>
              </a:ext>
            </a:extLst>
          </p:cNvPr>
          <p:cNvSpPr txBox="1"/>
          <p:nvPr/>
        </p:nvSpPr>
        <p:spPr>
          <a:xfrm>
            <a:off x="3457739" y="4895084"/>
            <a:ext cx="7945751" cy="1200287"/>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Calibri"/>
                <a:ea typeface="Calibri"/>
                <a:cs typeface="Calibri"/>
              </a:rPr>
              <a:t>This data shows the method most customers utilize to purchase products from the stores. In this chart, we can deduce that most customers prefer to shop online.</a:t>
            </a:r>
          </a:p>
        </p:txBody>
      </p:sp>
      <p:graphicFrame>
        <p:nvGraphicFramePr>
          <p:cNvPr id="8" name="Chart 8">
            <a:extLst>
              <a:ext uri="{FF2B5EF4-FFF2-40B4-BE49-F238E27FC236}">
                <a16:creationId xmlns:a16="http://schemas.microsoft.com/office/drawing/2014/main" id="{4AD3095F-3B75-4578-A602-506933681F65}"/>
              </a:ext>
            </a:extLst>
          </p:cNvPr>
          <p:cNvGraphicFramePr/>
          <p:nvPr/>
        </p:nvGraphicFramePr>
        <p:xfrm>
          <a:off x="3457739" y="1355652"/>
          <a:ext cx="7385535" cy="353943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2947</TotalTime>
  <Words>679</Words>
  <Application>Microsoft Office PowerPoint</Application>
  <PresentationFormat>Widescreen</PresentationFormat>
  <Paragraphs>170</Paragraphs>
  <Slides>13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13</vt:i4>
      </vt:variant>
      <vt:variant>
        <vt:lpstr>Custom Shows</vt:lpstr>
      </vt:variant>
      <vt:variant>
        <vt:i4>1</vt:i4>
      </vt:variant>
    </vt:vector>
  </HeadingPairs>
  <TitlesOfParts>
    <vt:vector size="21" baseType="lpstr">
      <vt:lpstr>Arial</vt:lpstr>
      <vt:lpstr>Arial Black</vt:lpstr>
      <vt:lpstr>Broadway</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PRAISE VICTOR</dc:creator>
  <cp:lastModifiedBy>PRAISE VICTOR</cp:lastModifiedBy>
  <cp:revision>32</cp:revision>
  <dcterms:created xsi:type="dcterms:W3CDTF">2024-09-13T00:25:31Z</dcterms:created>
  <dcterms:modified xsi:type="dcterms:W3CDTF">2024-11-16T10:26:02Z</dcterms:modified>
</cp:coreProperties>
</file>