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822E-3DEB-4608-BA7D-F8320CC20CF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83EA7D25-E1C6-44E1-B402-5F4180A0967C}"/>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C3D001F0-37BE-43DF-B872-D89B30984507}"/>
              </a:ext>
            </a:extLst>
          </p:cNvPr>
          <p:cNvSpPr txBox="1">
            <a:spLocks noGrp="1"/>
          </p:cNvSpPr>
          <p:nvPr>
            <p:ph type="dt" sz="half" idx="7"/>
          </p:nvPr>
        </p:nvSpPr>
        <p:spPr/>
        <p:txBody>
          <a:bodyPr/>
          <a:lstStyle>
            <a:lvl1pPr>
              <a:defRPr/>
            </a:lvl1pPr>
          </a:lstStyle>
          <a:p>
            <a:pPr lvl="0"/>
            <a:fld id="{0E4947BC-FF05-4A71-A903-3B543028FDDF}" type="datetime1">
              <a:rPr lang="en-GB"/>
              <a:pPr lvl="0"/>
              <a:t>07/11/2024</a:t>
            </a:fld>
            <a:endParaRPr lang="en-GB"/>
          </a:p>
        </p:txBody>
      </p:sp>
      <p:sp>
        <p:nvSpPr>
          <p:cNvPr id="5" name="Footer Placeholder 4">
            <a:extLst>
              <a:ext uri="{FF2B5EF4-FFF2-40B4-BE49-F238E27FC236}">
                <a16:creationId xmlns:a16="http://schemas.microsoft.com/office/drawing/2014/main" id="{0ABC4D64-D332-4F46-B602-12CE399FBDA0}"/>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FC1D956-2C17-4047-BFDC-F7B1B0AA9F41}"/>
              </a:ext>
            </a:extLst>
          </p:cNvPr>
          <p:cNvSpPr txBox="1">
            <a:spLocks noGrp="1"/>
          </p:cNvSpPr>
          <p:nvPr>
            <p:ph type="sldNum" sz="quarter" idx="8"/>
          </p:nvPr>
        </p:nvSpPr>
        <p:spPr/>
        <p:txBody>
          <a:bodyPr/>
          <a:lstStyle>
            <a:lvl1pPr>
              <a:defRPr/>
            </a:lvl1pPr>
          </a:lstStyle>
          <a:p>
            <a:pPr lvl="0"/>
            <a:fld id="{1DB5BBCA-B2BE-4828-AEA6-6118BAF75B49}" type="slidenum">
              <a:t>‹#›</a:t>
            </a:fld>
            <a:endParaRPr lang="en-GB"/>
          </a:p>
        </p:txBody>
      </p:sp>
    </p:spTree>
    <p:extLst>
      <p:ext uri="{BB962C8B-B14F-4D97-AF65-F5344CB8AC3E}">
        <p14:creationId xmlns:p14="http://schemas.microsoft.com/office/powerpoint/2010/main" val="36236931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7CB2-3F9C-4F6C-ADCC-CA35E4AC175C}"/>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EFD04E85-082B-403C-945C-E1BFDCC2E108}"/>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2B08C3-C273-454B-A24E-21CA4374FAD5}"/>
              </a:ext>
            </a:extLst>
          </p:cNvPr>
          <p:cNvSpPr txBox="1">
            <a:spLocks noGrp="1"/>
          </p:cNvSpPr>
          <p:nvPr>
            <p:ph type="dt" sz="half" idx="7"/>
          </p:nvPr>
        </p:nvSpPr>
        <p:spPr/>
        <p:txBody>
          <a:bodyPr/>
          <a:lstStyle>
            <a:lvl1pPr>
              <a:defRPr/>
            </a:lvl1pPr>
          </a:lstStyle>
          <a:p>
            <a:pPr lvl="0"/>
            <a:fld id="{C9702CE0-9E9D-4ED5-AD32-15493D90CDE0}" type="datetime1">
              <a:rPr lang="en-GB"/>
              <a:pPr lvl="0"/>
              <a:t>07/11/2024</a:t>
            </a:fld>
            <a:endParaRPr lang="en-GB"/>
          </a:p>
        </p:txBody>
      </p:sp>
      <p:sp>
        <p:nvSpPr>
          <p:cNvPr id="5" name="Footer Placeholder 4">
            <a:extLst>
              <a:ext uri="{FF2B5EF4-FFF2-40B4-BE49-F238E27FC236}">
                <a16:creationId xmlns:a16="http://schemas.microsoft.com/office/drawing/2014/main" id="{A74C1B7D-7401-417F-AE6F-187213EA076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80EB04B8-6371-4E0C-9D98-052B9290BDF8}"/>
              </a:ext>
            </a:extLst>
          </p:cNvPr>
          <p:cNvSpPr txBox="1">
            <a:spLocks noGrp="1"/>
          </p:cNvSpPr>
          <p:nvPr>
            <p:ph type="sldNum" sz="quarter" idx="8"/>
          </p:nvPr>
        </p:nvSpPr>
        <p:spPr/>
        <p:txBody>
          <a:bodyPr/>
          <a:lstStyle>
            <a:lvl1pPr>
              <a:defRPr/>
            </a:lvl1pPr>
          </a:lstStyle>
          <a:p>
            <a:pPr lvl="0"/>
            <a:fld id="{3EF6AD90-DF53-481B-BD73-0615062E8800}" type="slidenum">
              <a:t>‹#›</a:t>
            </a:fld>
            <a:endParaRPr lang="en-GB"/>
          </a:p>
        </p:txBody>
      </p:sp>
    </p:spTree>
    <p:extLst>
      <p:ext uri="{BB962C8B-B14F-4D97-AF65-F5344CB8AC3E}">
        <p14:creationId xmlns:p14="http://schemas.microsoft.com/office/powerpoint/2010/main" val="369798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5BD419-2B11-4CCF-87D7-2018C86A97B6}"/>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92D5C24C-38A5-408E-BDE9-8CBF60A2724C}"/>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545D31-430E-4ECB-BD46-3500C1BCBF31}"/>
              </a:ext>
            </a:extLst>
          </p:cNvPr>
          <p:cNvSpPr txBox="1">
            <a:spLocks noGrp="1"/>
          </p:cNvSpPr>
          <p:nvPr>
            <p:ph type="dt" sz="half" idx="7"/>
          </p:nvPr>
        </p:nvSpPr>
        <p:spPr/>
        <p:txBody>
          <a:bodyPr/>
          <a:lstStyle>
            <a:lvl1pPr>
              <a:defRPr/>
            </a:lvl1pPr>
          </a:lstStyle>
          <a:p>
            <a:pPr lvl="0"/>
            <a:fld id="{C38A1379-6CC6-4714-B832-28A9D0A8F85D}" type="datetime1">
              <a:rPr lang="en-GB"/>
              <a:pPr lvl="0"/>
              <a:t>07/11/2024</a:t>
            </a:fld>
            <a:endParaRPr lang="en-GB"/>
          </a:p>
        </p:txBody>
      </p:sp>
      <p:sp>
        <p:nvSpPr>
          <p:cNvPr id="5" name="Footer Placeholder 4">
            <a:extLst>
              <a:ext uri="{FF2B5EF4-FFF2-40B4-BE49-F238E27FC236}">
                <a16:creationId xmlns:a16="http://schemas.microsoft.com/office/drawing/2014/main" id="{F57E2E51-68C3-43A2-A720-F33949505870}"/>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2C6A7FD9-2106-4096-9E1A-AAEEF0759E33}"/>
              </a:ext>
            </a:extLst>
          </p:cNvPr>
          <p:cNvSpPr txBox="1">
            <a:spLocks noGrp="1"/>
          </p:cNvSpPr>
          <p:nvPr>
            <p:ph type="sldNum" sz="quarter" idx="8"/>
          </p:nvPr>
        </p:nvSpPr>
        <p:spPr/>
        <p:txBody>
          <a:bodyPr/>
          <a:lstStyle>
            <a:lvl1pPr>
              <a:defRPr/>
            </a:lvl1pPr>
          </a:lstStyle>
          <a:p>
            <a:pPr lvl="0"/>
            <a:fld id="{C85BE236-53D6-4287-A5C1-9885A635378B}" type="slidenum">
              <a:t>‹#›</a:t>
            </a:fld>
            <a:endParaRPr lang="en-GB"/>
          </a:p>
        </p:txBody>
      </p:sp>
    </p:spTree>
    <p:extLst>
      <p:ext uri="{BB962C8B-B14F-4D97-AF65-F5344CB8AC3E}">
        <p14:creationId xmlns:p14="http://schemas.microsoft.com/office/powerpoint/2010/main" val="314618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3EB7-D999-4A34-B0F8-24FA2D252BB6}"/>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BB71A037-5F4E-4D84-9975-58ED1ECA1FA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F38034-3BDF-42EF-8371-757BD1B7D3FB}"/>
              </a:ext>
            </a:extLst>
          </p:cNvPr>
          <p:cNvSpPr txBox="1">
            <a:spLocks noGrp="1"/>
          </p:cNvSpPr>
          <p:nvPr>
            <p:ph type="dt" sz="half" idx="7"/>
          </p:nvPr>
        </p:nvSpPr>
        <p:spPr/>
        <p:txBody>
          <a:bodyPr/>
          <a:lstStyle>
            <a:lvl1pPr>
              <a:defRPr/>
            </a:lvl1pPr>
          </a:lstStyle>
          <a:p>
            <a:pPr lvl="0"/>
            <a:fld id="{9C36B80F-4438-4A91-87DA-3F9E1522498D}" type="datetime1">
              <a:rPr lang="en-GB"/>
              <a:pPr lvl="0"/>
              <a:t>07/11/2024</a:t>
            </a:fld>
            <a:endParaRPr lang="en-GB"/>
          </a:p>
        </p:txBody>
      </p:sp>
      <p:sp>
        <p:nvSpPr>
          <p:cNvPr id="5" name="Footer Placeholder 4">
            <a:extLst>
              <a:ext uri="{FF2B5EF4-FFF2-40B4-BE49-F238E27FC236}">
                <a16:creationId xmlns:a16="http://schemas.microsoft.com/office/drawing/2014/main" id="{5678CB1A-5F9E-4CA3-AE65-4FD7D9DCAFE7}"/>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3B065D4-C2D7-4926-AA4E-2450E8DD36C1}"/>
              </a:ext>
            </a:extLst>
          </p:cNvPr>
          <p:cNvSpPr txBox="1">
            <a:spLocks noGrp="1"/>
          </p:cNvSpPr>
          <p:nvPr>
            <p:ph type="sldNum" sz="quarter" idx="8"/>
          </p:nvPr>
        </p:nvSpPr>
        <p:spPr/>
        <p:txBody>
          <a:bodyPr/>
          <a:lstStyle>
            <a:lvl1pPr>
              <a:defRPr/>
            </a:lvl1pPr>
          </a:lstStyle>
          <a:p>
            <a:pPr lvl="0"/>
            <a:fld id="{84EF57CC-3CC9-42C5-A850-05ABFFE63C8D}" type="slidenum">
              <a:t>‹#›</a:t>
            </a:fld>
            <a:endParaRPr lang="en-GB"/>
          </a:p>
        </p:txBody>
      </p:sp>
    </p:spTree>
    <p:extLst>
      <p:ext uri="{BB962C8B-B14F-4D97-AF65-F5344CB8AC3E}">
        <p14:creationId xmlns:p14="http://schemas.microsoft.com/office/powerpoint/2010/main" val="2004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9E97-ED22-47DC-B1BF-8B737FC522E3}"/>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25E1658F-34A1-4FE8-BA05-E8BC1EA2279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Edit Master text styles</a:t>
            </a:r>
          </a:p>
        </p:txBody>
      </p:sp>
      <p:sp>
        <p:nvSpPr>
          <p:cNvPr id="4" name="Date Placeholder 3">
            <a:extLst>
              <a:ext uri="{FF2B5EF4-FFF2-40B4-BE49-F238E27FC236}">
                <a16:creationId xmlns:a16="http://schemas.microsoft.com/office/drawing/2014/main" id="{572ED7FC-8B64-42E8-8BA9-5758ABCD8AEB}"/>
              </a:ext>
            </a:extLst>
          </p:cNvPr>
          <p:cNvSpPr txBox="1">
            <a:spLocks noGrp="1"/>
          </p:cNvSpPr>
          <p:nvPr>
            <p:ph type="dt" sz="half" idx="7"/>
          </p:nvPr>
        </p:nvSpPr>
        <p:spPr/>
        <p:txBody>
          <a:bodyPr/>
          <a:lstStyle>
            <a:lvl1pPr>
              <a:defRPr/>
            </a:lvl1pPr>
          </a:lstStyle>
          <a:p>
            <a:pPr lvl="0"/>
            <a:fld id="{681648AA-4DF5-4631-81E6-4155F33242BF}" type="datetime1">
              <a:rPr lang="en-GB"/>
              <a:pPr lvl="0"/>
              <a:t>07/11/2024</a:t>
            </a:fld>
            <a:endParaRPr lang="en-GB"/>
          </a:p>
        </p:txBody>
      </p:sp>
      <p:sp>
        <p:nvSpPr>
          <p:cNvPr id="5" name="Footer Placeholder 4">
            <a:extLst>
              <a:ext uri="{FF2B5EF4-FFF2-40B4-BE49-F238E27FC236}">
                <a16:creationId xmlns:a16="http://schemas.microsoft.com/office/drawing/2014/main" id="{4C98712D-46C7-4969-A571-3919BF90F41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937EC552-4A4A-4242-9619-FE5F4E16DC97}"/>
              </a:ext>
            </a:extLst>
          </p:cNvPr>
          <p:cNvSpPr txBox="1">
            <a:spLocks noGrp="1"/>
          </p:cNvSpPr>
          <p:nvPr>
            <p:ph type="sldNum" sz="quarter" idx="8"/>
          </p:nvPr>
        </p:nvSpPr>
        <p:spPr/>
        <p:txBody>
          <a:bodyPr/>
          <a:lstStyle>
            <a:lvl1pPr>
              <a:defRPr/>
            </a:lvl1pPr>
          </a:lstStyle>
          <a:p>
            <a:pPr lvl="0"/>
            <a:fld id="{E103CFAC-7536-431F-8C41-095ED5165083}" type="slidenum">
              <a:t>‹#›</a:t>
            </a:fld>
            <a:endParaRPr lang="en-GB"/>
          </a:p>
        </p:txBody>
      </p:sp>
    </p:spTree>
    <p:extLst>
      <p:ext uri="{BB962C8B-B14F-4D97-AF65-F5344CB8AC3E}">
        <p14:creationId xmlns:p14="http://schemas.microsoft.com/office/powerpoint/2010/main" val="1400286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F2D8-19C2-4F6F-B0A3-619B0702AE14}"/>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DA3C7CC9-3CBD-437B-8963-4E01F451EE4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C8F6C5-F937-43FA-A4C7-CBFCBFB97226}"/>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F4E11AC-6A79-45DC-A702-584992C65250}"/>
              </a:ext>
            </a:extLst>
          </p:cNvPr>
          <p:cNvSpPr txBox="1">
            <a:spLocks noGrp="1"/>
          </p:cNvSpPr>
          <p:nvPr>
            <p:ph type="dt" sz="half" idx="7"/>
          </p:nvPr>
        </p:nvSpPr>
        <p:spPr/>
        <p:txBody>
          <a:bodyPr/>
          <a:lstStyle>
            <a:lvl1pPr>
              <a:defRPr/>
            </a:lvl1pPr>
          </a:lstStyle>
          <a:p>
            <a:pPr lvl="0"/>
            <a:fld id="{C995EC2F-86DB-4DAD-929F-F689C7D8318B}" type="datetime1">
              <a:rPr lang="en-GB"/>
              <a:pPr lvl="0"/>
              <a:t>07/11/2024</a:t>
            </a:fld>
            <a:endParaRPr lang="en-GB"/>
          </a:p>
        </p:txBody>
      </p:sp>
      <p:sp>
        <p:nvSpPr>
          <p:cNvPr id="6" name="Footer Placeholder 5">
            <a:extLst>
              <a:ext uri="{FF2B5EF4-FFF2-40B4-BE49-F238E27FC236}">
                <a16:creationId xmlns:a16="http://schemas.microsoft.com/office/drawing/2014/main" id="{72DBA9C1-305C-4F2E-8368-B75B59AF2C37}"/>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F813303A-8C2E-4EA4-92F1-18D59327CC42}"/>
              </a:ext>
            </a:extLst>
          </p:cNvPr>
          <p:cNvSpPr txBox="1">
            <a:spLocks noGrp="1"/>
          </p:cNvSpPr>
          <p:nvPr>
            <p:ph type="sldNum" sz="quarter" idx="8"/>
          </p:nvPr>
        </p:nvSpPr>
        <p:spPr/>
        <p:txBody>
          <a:bodyPr/>
          <a:lstStyle>
            <a:lvl1pPr>
              <a:defRPr/>
            </a:lvl1pPr>
          </a:lstStyle>
          <a:p>
            <a:pPr lvl="0"/>
            <a:fld id="{B3BC6B18-EBD8-4DA1-96B4-E5A0247DD830}" type="slidenum">
              <a:t>‹#›</a:t>
            </a:fld>
            <a:endParaRPr lang="en-GB"/>
          </a:p>
        </p:txBody>
      </p:sp>
    </p:spTree>
    <p:extLst>
      <p:ext uri="{BB962C8B-B14F-4D97-AF65-F5344CB8AC3E}">
        <p14:creationId xmlns:p14="http://schemas.microsoft.com/office/powerpoint/2010/main" val="235192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D1DB-3991-4127-998F-2EC6776E5313}"/>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65C35359-1E00-4FA4-A9C6-71DBE6E1B25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Edit Master text styles</a:t>
            </a:r>
          </a:p>
        </p:txBody>
      </p:sp>
      <p:sp>
        <p:nvSpPr>
          <p:cNvPr id="4" name="Content Placeholder 3">
            <a:extLst>
              <a:ext uri="{FF2B5EF4-FFF2-40B4-BE49-F238E27FC236}">
                <a16:creationId xmlns:a16="http://schemas.microsoft.com/office/drawing/2014/main" id="{99302E6C-8867-4E5A-9A05-352E0EDE5DF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73A0C6-CEB1-4C9B-9152-BA3F453AEA4F}"/>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Edit Master text styles</a:t>
            </a:r>
          </a:p>
        </p:txBody>
      </p:sp>
      <p:sp>
        <p:nvSpPr>
          <p:cNvPr id="6" name="Content Placeholder 5">
            <a:extLst>
              <a:ext uri="{FF2B5EF4-FFF2-40B4-BE49-F238E27FC236}">
                <a16:creationId xmlns:a16="http://schemas.microsoft.com/office/drawing/2014/main" id="{B0EE68FE-4D64-4029-8C4F-1C432E49F94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4ECBEA5-C28B-49CE-9E58-0402A7B26669}"/>
              </a:ext>
            </a:extLst>
          </p:cNvPr>
          <p:cNvSpPr txBox="1">
            <a:spLocks noGrp="1"/>
          </p:cNvSpPr>
          <p:nvPr>
            <p:ph type="dt" sz="half" idx="7"/>
          </p:nvPr>
        </p:nvSpPr>
        <p:spPr/>
        <p:txBody>
          <a:bodyPr/>
          <a:lstStyle>
            <a:lvl1pPr>
              <a:defRPr/>
            </a:lvl1pPr>
          </a:lstStyle>
          <a:p>
            <a:pPr lvl="0"/>
            <a:fld id="{D6892BFA-01D6-47F9-AB03-ED98A039B481}" type="datetime1">
              <a:rPr lang="en-GB"/>
              <a:pPr lvl="0"/>
              <a:t>07/11/2024</a:t>
            </a:fld>
            <a:endParaRPr lang="en-GB"/>
          </a:p>
        </p:txBody>
      </p:sp>
      <p:sp>
        <p:nvSpPr>
          <p:cNvPr id="8" name="Footer Placeholder 7">
            <a:extLst>
              <a:ext uri="{FF2B5EF4-FFF2-40B4-BE49-F238E27FC236}">
                <a16:creationId xmlns:a16="http://schemas.microsoft.com/office/drawing/2014/main" id="{5EC63E87-8886-4BEF-A242-875F932F786D}"/>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120138B0-9A50-4618-8297-8C3B0BAEEBDA}"/>
              </a:ext>
            </a:extLst>
          </p:cNvPr>
          <p:cNvSpPr txBox="1">
            <a:spLocks noGrp="1"/>
          </p:cNvSpPr>
          <p:nvPr>
            <p:ph type="sldNum" sz="quarter" idx="8"/>
          </p:nvPr>
        </p:nvSpPr>
        <p:spPr/>
        <p:txBody>
          <a:bodyPr/>
          <a:lstStyle>
            <a:lvl1pPr>
              <a:defRPr/>
            </a:lvl1pPr>
          </a:lstStyle>
          <a:p>
            <a:pPr lvl="0"/>
            <a:fld id="{92F5397B-8A76-439F-8E01-8CC618176E96}" type="slidenum">
              <a:t>‹#›</a:t>
            </a:fld>
            <a:endParaRPr lang="en-GB"/>
          </a:p>
        </p:txBody>
      </p:sp>
    </p:spTree>
    <p:extLst>
      <p:ext uri="{BB962C8B-B14F-4D97-AF65-F5344CB8AC3E}">
        <p14:creationId xmlns:p14="http://schemas.microsoft.com/office/powerpoint/2010/main" val="125584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68DE-38EB-4D87-B187-5E14DCEA621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37ABFCF3-56B9-459D-A013-CDC1632D1C1F}"/>
              </a:ext>
            </a:extLst>
          </p:cNvPr>
          <p:cNvSpPr txBox="1">
            <a:spLocks noGrp="1"/>
          </p:cNvSpPr>
          <p:nvPr>
            <p:ph type="dt" sz="half" idx="7"/>
          </p:nvPr>
        </p:nvSpPr>
        <p:spPr/>
        <p:txBody>
          <a:bodyPr/>
          <a:lstStyle>
            <a:lvl1pPr>
              <a:defRPr/>
            </a:lvl1pPr>
          </a:lstStyle>
          <a:p>
            <a:pPr lvl="0"/>
            <a:fld id="{54D9EE94-F434-48FB-B908-36F7A4AD790F}" type="datetime1">
              <a:rPr lang="en-GB"/>
              <a:pPr lvl="0"/>
              <a:t>07/11/2024</a:t>
            </a:fld>
            <a:endParaRPr lang="en-GB"/>
          </a:p>
        </p:txBody>
      </p:sp>
      <p:sp>
        <p:nvSpPr>
          <p:cNvPr id="4" name="Footer Placeholder 3">
            <a:extLst>
              <a:ext uri="{FF2B5EF4-FFF2-40B4-BE49-F238E27FC236}">
                <a16:creationId xmlns:a16="http://schemas.microsoft.com/office/drawing/2014/main" id="{69713290-B7EB-4895-ACBA-110C59D64E47}"/>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7D38BEBF-1EC8-4675-B54D-01D1EB3A44E1}"/>
              </a:ext>
            </a:extLst>
          </p:cNvPr>
          <p:cNvSpPr txBox="1">
            <a:spLocks noGrp="1"/>
          </p:cNvSpPr>
          <p:nvPr>
            <p:ph type="sldNum" sz="quarter" idx="8"/>
          </p:nvPr>
        </p:nvSpPr>
        <p:spPr/>
        <p:txBody>
          <a:bodyPr/>
          <a:lstStyle>
            <a:lvl1pPr>
              <a:defRPr/>
            </a:lvl1pPr>
          </a:lstStyle>
          <a:p>
            <a:pPr lvl="0"/>
            <a:fld id="{99D17335-451C-4037-AAEF-B87FEA4AB8A9}" type="slidenum">
              <a:t>‹#›</a:t>
            </a:fld>
            <a:endParaRPr lang="en-GB"/>
          </a:p>
        </p:txBody>
      </p:sp>
    </p:spTree>
    <p:extLst>
      <p:ext uri="{BB962C8B-B14F-4D97-AF65-F5344CB8AC3E}">
        <p14:creationId xmlns:p14="http://schemas.microsoft.com/office/powerpoint/2010/main" val="376678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C5CB21-097B-469B-B0DB-A00A7C969BEF}"/>
              </a:ext>
            </a:extLst>
          </p:cNvPr>
          <p:cNvSpPr txBox="1">
            <a:spLocks noGrp="1"/>
          </p:cNvSpPr>
          <p:nvPr>
            <p:ph type="dt" sz="half" idx="7"/>
          </p:nvPr>
        </p:nvSpPr>
        <p:spPr/>
        <p:txBody>
          <a:bodyPr/>
          <a:lstStyle>
            <a:lvl1pPr>
              <a:defRPr/>
            </a:lvl1pPr>
          </a:lstStyle>
          <a:p>
            <a:pPr lvl="0"/>
            <a:fld id="{5A6EC5D1-374F-4ECA-A941-E9B7B03E4956}" type="datetime1">
              <a:rPr lang="en-GB"/>
              <a:pPr lvl="0"/>
              <a:t>07/11/2024</a:t>
            </a:fld>
            <a:endParaRPr lang="en-GB"/>
          </a:p>
        </p:txBody>
      </p:sp>
      <p:sp>
        <p:nvSpPr>
          <p:cNvPr id="3" name="Footer Placeholder 2">
            <a:extLst>
              <a:ext uri="{FF2B5EF4-FFF2-40B4-BE49-F238E27FC236}">
                <a16:creationId xmlns:a16="http://schemas.microsoft.com/office/drawing/2014/main" id="{90809413-E5D1-4E9A-930D-61FB4B0F3B44}"/>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4EAC3574-A393-42E7-8D7E-BCC9D1CAEF36}"/>
              </a:ext>
            </a:extLst>
          </p:cNvPr>
          <p:cNvSpPr txBox="1">
            <a:spLocks noGrp="1"/>
          </p:cNvSpPr>
          <p:nvPr>
            <p:ph type="sldNum" sz="quarter" idx="8"/>
          </p:nvPr>
        </p:nvSpPr>
        <p:spPr/>
        <p:txBody>
          <a:bodyPr/>
          <a:lstStyle>
            <a:lvl1pPr>
              <a:defRPr/>
            </a:lvl1pPr>
          </a:lstStyle>
          <a:p>
            <a:pPr lvl="0"/>
            <a:fld id="{5B68A9D9-99FA-4165-812A-AC9987D3F355}" type="slidenum">
              <a:t>‹#›</a:t>
            </a:fld>
            <a:endParaRPr lang="en-GB"/>
          </a:p>
        </p:txBody>
      </p:sp>
    </p:spTree>
    <p:extLst>
      <p:ext uri="{BB962C8B-B14F-4D97-AF65-F5344CB8AC3E}">
        <p14:creationId xmlns:p14="http://schemas.microsoft.com/office/powerpoint/2010/main" val="558509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A223-D640-419A-AC0B-DE12EFF2D3C3}"/>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173FD835-E0DB-448D-9B73-F0BB19B33C31}"/>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BABE5E-654C-41D2-80B6-F7FBB68A0B5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719E820B-9BC3-4674-9DA6-BCF4A8C06EED}"/>
              </a:ext>
            </a:extLst>
          </p:cNvPr>
          <p:cNvSpPr txBox="1">
            <a:spLocks noGrp="1"/>
          </p:cNvSpPr>
          <p:nvPr>
            <p:ph type="dt" sz="half" idx="7"/>
          </p:nvPr>
        </p:nvSpPr>
        <p:spPr/>
        <p:txBody>
          <a:bodyPr/>
          <a:lstStyle>
            <a:lvl1pPr>
              <a:defRPr/>
            </a:lvl1pPr>
          </a:lstStyle>
          <a:p>
            <a:pPr lvl="0"/>
            <a:fld id="{FF7B10FF-9CDF-4458-A772-E1B40D716EFD}" type="datetime1">
              <a:rPr lang="en-GB"/>
              <a:pPr lvl="0"/>
              <a:t>07/11/2024</a:t>
            </a:fld>
            <a:endParaRPr lang="en-GB"/>
          </a:p>
        </p:txBody>
      </p:sp>
      <p:sp>
        <p:nvSpPr>
          <p:cNvPr id="6" name="Footer Placeholder 5">
            <a:extLst>
              <a:ext uri="{FF2B5EF4-FFF2-40B4-BE49-F238E27FC236}">
                <a16:creationId xmlns:a16="http://schemas.microsoft.com/office/drawing/2014/main" id="{35A267AA-0B97-497C-95D4-98992BB4030F}"/>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A084EFFA-2CDD-4D91-9EC9-89E024695999}"/>
              </a:ext>
            </a:extLst>
          </p:cNvPr>
          <p:cNvSpPr txBox="1">
            <a:spLocks noGrp="1"/>
          </p:cNvSpPr>
          <p:nvPr>
            <p:ph type="sldNum" sz="quarter" idx="8"/>
          </p:nvPr>
        </p:nvSpPr>
        <p:spPr/>
        <p:txBody>
          <a:bodyPr/>
          <a:lstStyle>
            <a:lvl1pPr>
              <a:defRPr/>
            </a:lvl1pPr>
          </a:lstStyle>
          <a:p>
            <a:pPr lvl="0"/>
            <a:fld id="{AEB925E4-CD71-4EE6-914D-C09947800046}" type="slidenum">
              <a:t>‹#›</a:t>
            </a:fld>
            <a:endParaRPr lang="en-GB"/>
          </a:p>
        </p:txBody>
      </p:sp>
    </p:spTree>
    <p:extLst>
      <p:ext uri="{BB962C8B-B14F-4D97-AF65-F5344CB8AC3E}">
        <p14:creationId xmlns:p14="http://schemas.microsoft.com/office/powerpoint/2010/main" val="276074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551E-60BF-4233-A0A2-34E503AB5D8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B5B24243-AC2F-43BB-9EA4-E36E8E32A4F1}"/>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DCF41C46-F47B-4088-BA03-2739540825B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B987C5B0-7737-47D3-BFCB-2FB6F702EC9E}"/>
              </a:ext>
            </a:extLst>
          </p:cNvPr>
          <p:cNvSpPr txBox="1">
            <a:spLocks noGrp="1"/>
          </p:cNvSpPr>
          <p:nvPr>
            <p:ph type="dt" sz="half" idx="7"/>
          </p:nvPr>
        </p:nvSpPr>
        <p:spPr/>
        <p:txBody>
          <a:bodyPr/>
          <a:lstStyle>
            <a:lvl1pPr>
              <a:defRPr/>
            </a:lvl1pPr>
          </a:lstStyle>
          <a:p>
            <a:pPr lvl="0"/>
            <a:fld id="{FF60B488-024E-4E43-8B47-CBD1BE8103E3}" type="datetime1">
              <a:rPr lang="en-GB"/>
              <a:pPr lvl="0"/>
              <a:t>07/11/2024</a:t>
            </a:fld>
            <a:endParaRPr lang="en-GB"/>
          </a:p>
        </p:txBody>
      </p:sp>
      <p:sp>
        <p:nvSpPr>
          <p:cNvPr id="6" name="Footer Placeholder 5">
            <a:extLst>
              <a:ext uri="{FF2B5EF4-FFF2-40B4-BE49-F238E27FC236}">
                <a16:creationId xmlns:a16="http://schemas.microsoft.com/office/drawing/2014/main" id="{642858FB-FAFA-42C6-AED3-731F7865317D}"/>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62EE6460-D036-47E7-9AFF-9EE37311936E}"/>
              </a:ext>
            </a:extLst>
          </p:cNvPr>
          <p:cNvSpPr txBox="1">
            <a:spLocks noGrp="1"/>
          </p:cNvSpPr>
          <p:nvPr>
            <p:ph type="sldNum" sz="quarter" idx="8"/>
          </p:nvPr>
        </p:nvSpPr>
        <p:spPr/>
        <p:txBody>
          <a:bodyPr/>
          <a:lstStyle>
            <a:lvl1pPr>
              <a:defRPr/>
            </a:lvl1pPr>
          </a:lstStyle>
          <a:p>
            <a:pPr lvl="0"/>
            <a:fld id="{1569628F-397C-4323-8EF8-C11ED901D467}" type="slidenum">
              <a:t>‹#›</a:t>
            </a:fld>
            <a:endParaRPr lang="en-GB"/>
          </a:p>
        </p:txBody>
      </p:sp>
    </p:spTree>
    <p:extLst>
      <p:ext uri="{BB962C8B-B14F-4D97-AF65-F5344CB8AC3E}">
        <p14:creationId xmlns:p14="http://schemas.microsoft.com/office/powerpoint/2010/main" val="89921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19076-6949-4DD8-8F0C-BC5B8BE7181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191F3540-02EE-4A55-84C5-62CEF6245EC0}"/>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546D8-6F37-4308-A02B-128D5DDEE807}"/>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9560608F-9468-4ADD-9E50-4AB7CDF0C56D}" type="datetime1">
              <a:rPr lang="en-GB"/>
              <a:pPr lvl="0"/>
              <a:t>07/11/2024</a:t>
            </a:fld>
            <a:endParaRPr lang="en-GB"/>
          </a:p>
        </p:txBody>
      </p:sp>
      <p:sp>
        <p:nvSpPr>
          <p:cNvPr id="5" name="Footer Placeholder 4">
            <a:extLst>
              <a:ext uri="{FF2B5EF4-FFF2-40B4-BE49-F238E27FC236}">
                <a16:creationId xmlns:a16="http://schemas.microsoft.com/office/drawing/2014/main" id="{80307351-59FF-4364-BBD0-C982A012E135}"/>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C8601662-C402-44F4-8B2C-BA371BE330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F37A3076-F90C-4ECF-BF50-A7B92EBE0731}"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70DE6AF-E88A-4824-9541-C4929A2E24B0}"/>
              </a:ext>
            </a:extLst>
          </p:cNvPr>
          <p:cNvSpPr/>
          <p:nvPr/>
        </p:nvSpPr>
        <p:spPr>
          <a:xfrm>
            <a:off x="0" y="0"/>
            <a:ext cx="12191996" cy="6858000"/>
          </a:xfrm>
          <a:prstGeom prst="rect">
            <a:avLst/>
          </a:prstGeom>
          <a:solidFill>
            <a:srgbClr val="B4C7E7"/>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TextBox 5">
            <a:extLst>
              <a:ext uri="{FF2B5EF4-FFF2-40B4-BE49-F238E27FC236}">
                <a16:creationId xmlns:a16="http://schemas.microsoft.com/office/drawing/2014/main" id="{AAC8BE32-60E0-475B-82A4-36F35515A289}"/>
              </a:ext>
            </a:extLst>
          </p:cNvPr>
          <p:cNvSpPr txBox="1"/>
          <p:nvPr/>
        </p:nvSpPr>
        <p:spPr>
          <a:xfrm>
            <a:off x="1222516" y="2274835"/>
            <a:ext cx="9746973" cy="230832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7200" b="1" i="0" u="none" strike="noStrike" kern="1200" cap="none" spc="0" baseline="0">
                <a:solidFill>
                  <a:srgbClr val="000000"/>
                </a:solidFill>
                <a:effectLst>
                  <a:outerShdw dist="38103" dir="5400000">
                    <a:srgbClr val="000000"/>
                  </a:outerShdw>
                </a:effectLst>
                <a:uFillTx/>
                <a:latin typeface="Calibri"/>
              </a:rPr>
              <a:t>KULTRA MEGA STORES SALES REPORT</a:t>
            </a:r>
          </a:p>
        </p:txBody>
      </p:sp>
      <p:sp>
        <p:nvSpPr>
          <p:cNvPr id="4" name="TextBox 6">
            <a:extLst>
              <a:ext uri="{FF2B5EF4-FFF2-40B4-BE49-F238E27FC236}">
                <a16:creationId xmlns:a16="http://schemas.microsoft.com/office/drawing/2014/main" id="{D19F2656-546D-485E-8AF6-60A3C5B822D2}"/>
              </a:ext>
            </a:extLst>
          </p:cNvPr>
          <p:cNvSpPr txBox="1"/>
          <p:nvPr/>
        </p:nvSpPr>
        <p:spPr>
          <a:xfrm>
            <a:off x="92765" y="6206197"/>
            <a:ext cx="300823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effectLst>
                  <a:outerShdw dist="38096" dir="2700000">
                    <a:srgbClr val="000000"/>
                  </a:outerShdw>
                </a:effectLst>
                <a:uFillTx/>
                <a:latin typeface="Calibri"/>
              </a:rPr>
              <a:t>Presented by PRAISE VICTOR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B5B49C5-1A2E-4F37-B600-F63E7A654EAA}"/>
              </a:ext>
            </a:extLst>
          </p:cNvPr>
          <p:cNvSpPr/>
          <p:nvPr/>
        </p:nvSpPr>
        <p:spPr>
          <a:xfrm>
            <a:off x="0" y="0"/>
            <a:ext cx="12191996" cy="6858000"/>
          </a:xfrm>
          <a:prstGeom prst="rect">
            <a:avLst/>
          </a:prstGeom>
          <a:solidFill>
            <a:srgbClr val="B4C7E7"/>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ectangle 4">
            <a:extLst>
              <a:ext uri="{FF2B5EF4-FFF2-40B4-BE49-F238E27FC236}">
                <a16:creationId xmlns:a16="http://schemas.microsoft.com/office/drawing/2014/main" id="{2D8A23FE-55F3-4288-947C-5AB3D3ED7D9C}"/>
              </a:ext>
            </a:extLst>
          </p:cNvPr>
          <p:cNvSpPr/>
          <p:nvPr/>
        </p:nvSpPr>
        <p:spPr>
          <a:xfrm>
            <a:off x="0" y="0"/>
            <a:ext cx="2888973" cy="6858000"/>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TextBox 5">
            <a:extLst>
              <a:ext uri="{FF2B5EF4-FFF2-40B4-BE49-F238E27FC236}">
                <a16:creationId xmlns:a16="http://schemas.microsoft.com/office/drawing/2014/main" id="{2C37C90B-F667-4866-BE4C-22F76E23655C}"/>
              </a:ext>
            </a:extLst>
          </p:cNvPr>
          <p:cNvSpPr txBox="1"/>
          <p:nvPr/>
        </p:nvSpPr>
        <p:spPr>
          <a:xfrm>
            <a:off x="3041376" y="399848"/>
            <a:ext cx="8488018" cy="612475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To increase the revenue from the bottom customers, the store can:</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Cross-sell. For example, the store can offer discounts on office supplies when purchasing appliances in order to encourage customers to add more items to their cart and increase their purchase value.</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Offer personalized product recommendations {If the company has the email addresses of these customers, personalized emails can be sent to them regularly showing product suggestions based on their past purchases}.</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Offer exclusive deals {like free installation of office supplies, appliances, or furniture after buying goods worth a particular amount}.</a:t>
            </a:r>
          </a:p>
        </p:txBody>
      </p:sp>
      <p:sp>
        <p:nvSpPr>
          <p:cNvPr id="5" name="Rectangle 2">
            <a:extLst>
              <a:ext uri="{FF2B5EF4-FFF2-40B4-BE49-F238E27FC236}">
                <a16:creationId xmlns:a16="http://schemas.microsoft.com/office/drawing/2014/main" id="{321F6CB7-268F-49E3-B52F-3BE652C3F093}"/>
              </a:ext>
            </a:extLst>
          </p:cNvPr>
          <p:cNvSpPr/>
          <p:nvPr/>
        </p:nvSpPr>
        <p:spPr>
          <a:xfrm>
            <a:off x="0" y="3246787"/>
            <a:ext cx="2888973" cy="3611212"/>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TextBox 1">
            <a:extLst>
              <a:ext uri="{FF2B5EF4-FFF2-40B4-BE49-F238E27FC236}">
                <a16:creationId xmlns:a16="http://schemas.microsoft.com/office/drawing/2014/main" id="{4D747C9F-31E0-4994-8B07-01B70C829EF4}"/>
              </a:ext>
            </a:extLst>
          </p:cNvPr>
          <p:cNvSpPr txBox="1"/>
          <p:nvPr/>
        </p:nvSpPr>
        <p:spPr>
          <a:xfrm>
            <a:off x="662610" y="399848"/>
            <a:ext cx="1563752" cy="612475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R</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C</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M</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M</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D</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95B179B-4AD6-483C-9FE7-91BE2D4A31C1}"/>
              </a:ext>
            </a:extLst>
          </p:cNvPr>
          <p:cNvSpPr/>
          <p:nvPr/>
        </p:nvSpPr>
        <p:spPr>
          <a:xfrm>
            <a:off x="0" y="0"/>
            <a:ext cx="12191996" cy="6858000"/>
          </a:xfrm>
          <a:prstGeom prst="rect">
            <a:avLst/>
          </a:prstGeom>
          <a:solidFill>
            <a:srgbClr val="B4C7E7"/>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ectangle 4">
            <a:extLst>
              <a:ext uri="{FF2B5EF4-FFF2-40B4-BE49-F238E27FC236}">
                <a16:creationId xmlns:a16="http://schemas.microsoft.com/office/drawing/2014/main" id="{648C6E95-563E-4B0C-BB8A-39D1B3C8C8E1}"/>
              </a:ext>
            </a:extLst>
          </p:cNvPr>
          <p:cNvSpPr/>
          <p:nvPr/>
        </p:nvSpPr>
        <p:spPr>
          <a:xfrm>
            <a:off x="0" y="0"/>
            <a:ext cx="2888973" cy="6858000"/>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TextBox 5">
            <a:extLst>
              <a:ext uri="{FF2B5EF4-FFF2-40B4-BE49-F238E27FC236}">
                <a16:creationId xmlns:a16="http://schemas.microsoft.com/office/drawing/2014/main" id="{E83E025F-D343-46AB-8B16-46C855206E37}"/>
              </a:ext>
            </a:extLst>
          </p:cNvPr>
          <p:cNvSpPr txBox="1"/>
          <p:nvPr/>
        </p:nvSpPr>
        <p:spPr>
          <a:xfrm>
            <a:off x="2988368" y="370469"/>
            <a:ext cx="9104241" cy="64633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If the Delivery truck was economical but the slowest and Express air was the fastest but most expensive, the company didn't spend shipping costs according to order priority but according to what costs less.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According to the dataset, the orders were classified as either critical, high, low, medium or not specified. However, in each order priority apart from the one not specified, the delivery truck costed more.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If it was the slowest but most economical</a:t>
            </a:r>
            <a:r>
              <a:rPr lang="en-GB" sz="1800" b="1" i="0" u="none" strike="noStrike" kern="1200" cap="none" spc="0" baseline="0">
                <a:solidFill>
                  <a:srgbClr val="000000"/>
                </a:solidFill>
                <a:uFillTx/>
                <a:latin typeface="Calibri"/>
              </a:rPr>
              <a:t>, the company did not make the right choice because customers value their orders to be treated with urgency</a:t>
            </a:r>
            <a:r>
              <a:rPr lang="en-GB" sz="1800" b="0" i="0" u="none" strike="noStrike" kern="1200" cap="none" spc="0" baseline="0">
                <a:solidFill>
                  <a:srgbClr val="000000"/>
                </a:solidFill>
                <a:uFillTx/>
                <a:latin typeface="Calibri"/>
              </a:rPr>
              <a:t>. For an order priority to be critical and the company utilizes the slowest means to serve its customers because of the shipping costs, they are at the verge of losing customers. Shipping methods should be carried out based on the urgency of the order. </a:t>
            </a:r>
            <a:r>
              <a:rPr lang="en-GB" sz="1800" b="1" i="0" u="none" strike="noStrike" kern="1200" cap="none" spc="0" baseline="0">
                <a:solidFill>
                  <a:srgbClr val="000000"/>
                </a:solidFill>
                <a:uFillTx/>
                <a:latin typeface="Calibri"/>
              </a:rPr>
              <a:t>KMS' current approach in shipping is cost-driven and not customer-centric.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a:solidFill>
                  <a:srgbClr val="000000"/>
                </a:solidFill>
                <a:uFillTx/>
                <a:latin typeface="Calibri"/>
              </a:rPr>
              <a:t>My recommendation would be for the company to add the cost of shipping to the price of the products sold if the customers want their orders to be delivered in time. </a:t>
            </a:r>
            <a:r>
              <a:rPr lang="en-GB" sz="1800" b="0" i="0" u="none" strike="noStrike" kern="1200" cap="none" spc="0" baseline="0">
                <a:solidFill>
                  <a:srgbClr val="000000"/>
                </a:solidFill>
                <a:uFillTx/>
                <a:latin typeface="Calibri"/>
              </a:rPr>
              <a:t>In other words, </a:t>
            </a:r>
            <a:r>
              <a:rPr lang="en-GB" sz="1800" b="1" i="0" u="none" strike="noStrike" kern="1200" cap="none" spc="0" baseline="0">
                <a:solidFill>
                  <a:srgbClr val="000000"/>
                </a:solidFill>
                <a:uFillTx/>
                <a:latin typeface="Calibri"/>
              </a:rPr>
              <a:t>customers can have dynamic shipping options with conditions</a:t>
            </a:r>
            <a:r>
              <a:rPr lang="en-GB" sz="1800" b="0" i="0" u="none" strike="noStrike" kern="1200" cap="none" spc="0" baseline="0">
                <a:solidFill>
                  <a:srgbClr val="000000"/>
                </a:solidFill>
                <a:uFillTx/>
                <a:latin typeface="Calibri"/>
              </a:rPr>
              <a:t>. For example, if customers want faster delivery, they know it would cost more based on the shipping option available and the price attached to it.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Also, further analysis can be conducted to know how the shipping speed correlates with customers satisfaction.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5" name="Rectangle 2">
            <a:extLst>
              <a:ext uri="{FF2B5EF4-FFF2-40B4-BE49-F238E27FC236}">
                <a16:creationId xmlns:a16="http://schemas.microsoft.com/office/drawing/2014/main" id="{151A5684-FCF8-4FCD-B1DF-32F634ECBBE7}"/>
              </a:ext>
            </a:extLst>
          </p:cNvPr>
          <p:cNvSpPr/>
          <p:nvPr/>
        </p:nvSpPr>
        <p:spPr>
          <a:xfrm>
            <a:off x="0" y="3246787"/>
            <a:ext cx="2888973" cy="3611212"/>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TextBox 1">
            <a:extLst>
              <a:ext uri="{FF2B5EF4-FFF2-40B4-BE49-F238E27FC236}">
                <a16:creationId xmlns:a16="http://schemas.microsoft.com/office/drawing/2014/main" id="{AEA78A81-6DE8-4977-9CED-0D3995B020E9}"/>
              </a:ext>
            </a:extLst>
          </p:cNvPr>
          <p:cNvSpPr txBox="1"/>
          <p:nvPr/>
        </p:nvSpPr>
        <p:spPr>
          <a:xfrm>
            <a:off x="662610" y="399848"/>
            <a:ext cx="1563752" cy="612475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R</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C</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M</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M</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D</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Calibri"/>
              </a:rPr>
              <a:t>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5AFDA92-31AA-46CC-94BB-569EA105ECC8}"/>
              </a:ext>
            </a:extLst>
          </p:cNvPr>
          <p:cNvSpPr/>
          <p:nvPr/>
        </p:nvSpPr>
        <p:spPr>
          <a:xfrm>
            <a:off x="0" y="0"/>
            <a:ext cx="12191996" cy="6858000"/>
          </a:xfrm>
          <a:prstGeom prst="rect">
            <a:avLst/>
          </a:prstGeom>
          <a:solidFill>
            <a:srgbClr val="B4C7E7"/>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ectangle 4">
            <a:extLst>
              <a:ext uri="{FF2B5EF4-FFF2-40B4-BE49-F238E27FC236}">
                <a16:creationId xmlns:a16="http://schemas.microsoft.com/office/drawing/2014/main" id="{5A2302CA-8486-4205-8B9A-5B60C91B1BA9}"/>
              </a:ext>
            </a:extLst>
          </p:cNvPr>
          <p:cNvSpPr/>
          <p:nvPr/>
        </p:nvSpPr>
        <p:spPr>
          <a:xfrm>
            <a:off x="0" y="0"/>
            <a:ext cx="2888973" cy="6858000"/>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TextBox 5">
            <a:extLst>
              <a:ext uri="{FF2B5EF4-FFF2-40B4-BE49-F238E27FC236}">
                <a16:creationId xmlns:a16="http://schemas.microsoft.com/office/drawing/2014/main" id="{4796A9F7-09AE-47DF-AB05-518D1A90E7AA}"/>
              </a:ext>
            </a:extLst>
          </p:cNvPr>
          <p:cNvSpPr txBox="1"/>
          <p:nvPr/>
        </p:nvSpPr>
        <p:spPr>
          <a:xfrm>
            <a:off x="3465447" y="2123401"/>
            <a:ext cx="4512362" cy="224677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1. Background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2. Methodology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3. Analysis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4. Insights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5. Recommendation</a:t>
            </a:r>
          </a:p>
        </p:txBody>
      </p:sp>
      <p:sp>
        <p:nvSpPr>
          <p:cNvPr id="5" name="Rectangle 2">
            <a:extLst>
              <a:ext uri="{FF2B5EF4-FFF2-40B4-BE49-F238E27FC236}">
                <a16:creationId xmlns:a16="http://schemas.microsoft.com/office/drawing/2014/main" id="{BA358EE1-B5DE-44A2-B96B-F06FC746C560}"/>
              </a:ext>
            </a:extLst>
          </p:cNvPr>
          <p:cNvSpPr/>
          <p:nvPr/>
        </p:nvSpPr>
        <p:spPr>
          <a:xfrm>
            <a:off x="0" y="3246787"/>
            <a:ext cx="2888973" cy="3611212"/>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TextBox 1">
            <a:extLst>
              <a:ext uri="{FF2B5EF4-FFF2-40B4-BE49-F238E27FC236}">
                <a16:creationId xmlns:a16="http://schemas.microsoft.com/office/drawing/2014/main" id="{1B1DE3BA-5244-4028-A5AD-6A9FBF1313E7}"/>
              </a:ext>
            </a:extLst>
          </p:cNvPr>
          <p:cNvSpPr txBox="1"/>
          <p:nvPr/>
        </p:nvSpPr>
        <p:spPr>
          <a:xfrm>
            <a:off x="410812" y="2369621"/>
            <a:ext cx="2067339" cy="175432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TABLE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OF 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D1CF65F-F308-49FC-BF15-352BED2A26A0}"/>
              </a:ext>
            </a:extLst>
          </p:cNvPr>
          <p:cNvSpPr/>
          <p:nvPr/>
        </p:nvSpPr>
        <p:spPr>
          <a:xfrm>
            <a:off x="0" y="0"/>
            <a:ext cx="12191996" cy="6858000"/>
          </a:xfrm>
          <a:prstGeom prst="rect">
            <a:avLst/>
          </a:prstGeom>
          <a:solidFill>
            <a:srgbClr val="B4C7E7"/>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ectangle 4">
            <a:extLst>
              <a:ext uri="{FF2B5EF4-FFF2-40B4-BE49-F238E27FC236}">
                <a16:creationId xmlns:a16="http://schemas.microsoft.com/office/drawing/2014/main" id="{0AECCD8D-9BDF-4F75-8B57-771D6133C888}"/>
              </a:ext>
            </a:extLst>
          </p:cNvPr>
          <p:cNvSpPr/>
          <p:nvPr/>
        </p:nvSpPr>
        <p:spPr>
          <a:xfrm>
            <a:off x="0" y="0"/>
            <a:ext cx="2888973" cy="6858000"/>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TextBox 5">
            <a:extLst>
              <a:ext uri="{FF2B5EF4-FFF2-40B4-BE49-F238E27FC236}">
                <a16:creationId xmlns:a16="http://schemas.microsoft.com/office/drawing/2014/main" id="{BFAE6752-88BF-4E34-8AF2-576A4527F309}"/>
              </a:ext>
            </a:extLst>
          </p:cNvPr>
          <p:cNvSpPr txBox="1"/>
          <p:nvPr/>
        </p:nvSpPr>
        <p:spPr>
          <a:xfrm>
            <a:off x="3299795" y="1692508"/>
            <a:ext cx="8189841" cy="397031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Headquartered in LAGOS, Kultra Mega Stores (KMS) specializes in technology, office supplies and furniture. The company's customers range from individual consumers and small businesses (retail) to corporate organizations (wholesale) located in the LAGOS, Nigeria.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The dataset provided contains the company’s order data from 2009-2012.</a:t>
            </a:r>
          </a:p>
        </p:txBody>
      </p:sp>
      <p:sp>
        <p:nvSpPr>
          <p:cNvPr id="5" name="Rectangle 2">
            <a:extLst>
              <a:ext uri="{FF2B5EF4-FFF2-40B4-BE49-F238E27FC236}">
                <a16:creationId xmlns:a16="http://schemas.microsoft.com/office/drawing/2014/main" id="{A4A3F990-24E3-4022-B44D-BFECC6A36FDF}"/>
              </a:ext>
            </a:extLst>
          </p:cNvPr>
          <p:cNvSpPr/>
          <p:nvPr/>
        </p:nvSpPr>
        <p:spPr>
          <a:xfrm>
            <a:off x="0" y="3246787"/>
            <a:ext cx="2888973" cy="3611212"/>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TextBox 1">
            <a:extLst>
              <a:ext uri="{FF2B5EF4-FFF2-40B4-BE49-F238E27FC236}">
                <a16:creationId xmlns:a16="http://schemas.microsoft.com/office/drawing/2014/main" id="{AF1982C4-0E7B-4C0A-9F46-AE4DBFC036E4}"/>
              </a:ext>
            </a:extLst>
          </p:cNvPr>
          <p:cNvSpPr txBox="1"/>
          <p:nvPr/>
        </p:nvSpPr>
        <p:spPr>
          <a:xfrm>
            <a:off x="410812" y="430627"/>
            <a:ext cx="2067339" cy="563231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B</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C</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K</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G</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R</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U</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1CA8A4F-2EAB-4E6F-9087-B9405DEBE22F}"/>
              </a:ext>
            </a:extLst>
          </p:cNvPr>
          <p:cNvSpPr/>
          <p:nvPr/>
        </p:nvSpPr>
        <p:spPr>
          <a:xfrm>
            <a:off x="0" y="0"/>
            <a:ext cx="12191996" cy="6858000"/>
          </a:xfrm>
          <a:prstGeom prst="rect">
            <a:avLst/>
          </a:prstGeom>
          <a:solidFill>
            <a:srgbClr val="B4C7E7"/>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ectangle 4">
            <a:extLst>
              <a:ext uri="{FF2B5EF4-FFF2-40B4-BE49-F238E27FC236}">
                <a16:creationId xmlns:a16="http://schemas.microsoft.com/office/drawing/2014/main" id="{4A2D3895-EADB-4872-A722-EB266A7FBAB6}"/>
              </a:ext>
            </a:extLst>
          </p:cNvPr>
          <p:cNvSpPr/>
          <p:nvPr/>
        </p:nvSpPr>
        <p:spPr>
          <a:xfrm>
            <a:off x="0" y="0"/>
            <a:ext cx="2888973" cy="6858000"/>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TextBox 5">
            <a:extLst>
              <a:ext uri="{FF2B5EF4-FFF2-40B4-BE49-F238E27FC236}">
                <a16:creationId xmlns:a16="http://schemas.microsoft.com/office/drawing/2014/main" id="{A407A563-C5CE-465C-ADFE-3ABFA5798D11}"/>
              </a:ext>
            </a:extLst>
          </p:cNvPr>
          <p:cNvSpPr txBox="1"/>
          <p:nvPr/>
        </p:nvSpPr>
        <p:spPr>
          <a:xfrm>
            <a:off x="3299795" y="1692508"/>
            <a:ext cx="8189841" cy="310853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The methodology used in this analysis involved Microsoft Excel for data cleaning. No null or duplicate values were found in this dataset.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After the process of data cleaning, Microsoft Excel’s Pivot Table and Chart were used to visualize the data.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LOOKUP Functions like VLOOKUP was also used to generate specific insights needed for accurate analysis.</a:t>
            </a:r>
          </a:p>
        </p:txBody>
      </p:sp>
      <p:sp>
        <p:nvSpPr>
          <p:cNvPr id="5" name="Rectangle 2">
            <a:extLst>
              <a:ext uri="{FF2B5EF4-FFF2-40B4-BE49-F238E27FC236}">
                <a16:creationId xmlns:a16="http://schemas.microsoft.com/office/drawing/2014/main" id="{C52D97D3-BEA6-451A-B9C9-57B625DB3771}"/>
              </a:ext>
            </a:extLst>
          </p:cNvPr>
          <p:cNvSpPr/>
          <p:nvPr/>
        </p:nvSpPr>
        <p:spPr>
          <a:xfrm>
            <a:off x="0" y="3246787"/>
            <a:ext cx="2888973" cy="3611212"/>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TextBox 1">
            <a:extLst>
              <a:ext uri="{FF2B5EF4-FFF2-40B4-BE49-F238E27FC236}">
                <a16:creationId xmlns:a16="http://schemas.microsoft.com/office/drawing/2014/main" id="{285004ED-F5EC-44FD-B81B-DBEECB2B999F}"/>
              </a:ext>
            </a:extLst>
          </p:cNvPr>
          <p:cNvSpPr txBox="1"/>
          <p:nvPr/>
        </p:nvSpPr>
        <p:spPr>
          <a:xfrm>
            <a:off x="410812" y="430627"/>
            <a:ext cx="2067339" cy="618630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M</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H</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D</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L</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G</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019E6C1-4ED3-424C-9D51-3A9F91A7165F}"/>
              </a:ext>
            </a:extLst>
          </p:cNvPr>
          <p:cNvSpPr/>
          <p:nvPr/>
        </p:nvSpPr>
        <p:spPr>
          <a:xfrm>
            <a:off x="0" y="0"/>
            <a:ext cx="12191996" cy="6858000"/>
          </a:xfrm>
          <a:prstGeom prst="rect">
            <a:avLst/>
          </a:prstGeom>
          <a:solidFill>
            <a:srgbClr val="B4C7E7"/>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ectangle 4">
            <a:extLst>
              <a:ext uri="{FF2B5EF4-FFF2-40B4-BE49-F238E27FC236}">
                <a16:creationId xmlns:a16="http://schemas.microsoft.com/office/drawing/2014/main" id="{0CE12419-7122-46D9-8E12-2665E502290A}"/>
              </a:ext>
            </a:extLst>
          </p:cNvPr>
          <p:cNvSpPr/>
          <p:nvPr/>
        </p:nvSpPr>
        <p:spPr>
          <a:xfrm>
            <a:off x="0" y="0"/>
            <a:ext cx="2888973" cy="6858000"/>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TextBox 5">
            <a:extLst>
              <a:ext uri="{FF2B5EF4-FFF2-40B4-BE49-F238E27FC236}">
                <a16:creationId xmlns:a16="http://schemas.microsoft.com/office/drawing/2014/main" id="{1613CC5D-30D8-4871-802F-EFCC7DCE657C}"/>
              </a:ext>
            </a:extLst>
          </p:cNvPr>
          <p:cNvSpPr txBox="1"/>
          <p:nvPr/>
        </p:nvSpPr>
        <p:spPr>
          <a:xfrm>
            <a:off x="3299795" y="2554284"/>
            <a:ext cx="8189841"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Calibri"/>
              </a:rPr>
              <a:t>The purpose of the analysis is to evaluate the sales performance of the store and also to give insights and  recommendations to boost the store’s sales. </a:t>
            </a:r>
          </a:p>
        </p:txBody>
      </p:sp>
      <p:sp>
        <p:nvSpPr>
          <p:cNvPr id="5" name="Rectangle 2">
            <a:extLst>
              <a:ext uri="{FF2B5EF4-FFF2-40B4-BE49-F238E27FC236}">
                <a16:creationId xmlns:a16="http://schemas.microsoft.com/office/drawing/2014/main" id="{B813721D-12B1-4DA4-B934-6A523563A3AE}"/>
              </a:ext>
            </a:extLst>
          </p:cNvPr>
          <p:cNvSpPr/>
          <p:nvPr/>
        </p:nvSpPr>
        <p:spPr>
          <a:xfrm>
            <a:off x="0" y="3246787"/>
            <a:ext cx="2888973" cy="3611212"/>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TextBox 1">
            <a:extLst>
              <a:ext uri="{FF2B5EF4-FFF2-40B4-BE49-F238E27FC236}">
                <a16:creationId xmlns:a16="http://schemas.microsoft.com/office/drawing/2014/main" id="{E4DA7091-7802-45EF-8C5F-3E94005AF0CB}"/>
              </a:ext>
            </a:extLst>
          </p:cNvPr>
          <p:cNvSpPr txBox="1"/>
          <p:nvPr/>
        </p:nvSpPr>
        <p:spPr>
          <a:xfrm>
            <a:off x="410812" y="984625"/>
            <a:ext cx="2067339" cy="45243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L</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Y</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26733F5-BB23-4000-AAD2-DC415B1BEB7D}"/>
              </a:ext>
            </a:extLst>
          </p:cNvPr>
          <p:cNvSpPr/>
          <p:nvPr/>
        </p:nvSpPr>
        <p:spPr>
          <a:xfrm>
            <a:off x="0" y="0"/>
            <a:ext cx="12191996" cy="6858000"/>
          </a:xfrm>
          <a:prstGeom prst="rect">
            <a:avLst/>
          </a:prstGeom>
          <a:solidFill>
            <a:srgbClr val="B4C7E7"/>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ectangle 4">
            <a:extLst>
              <a:ext uri="{FF2B5EF4-FFF2-40B4-BE49-F238E27FC236}">
                <a16:creationId xmlns:a16="http://schemas.microsoft.com/office/drawing/2014/main" id="{907AAA01-D382-4B36-8789-E717C5682A42}"/>
              </a:ext>
            </a:extLst>
          </p:cNvPr>
          <p:cNvSpPr/>
          <p:nvPr/>
        </p:nvSpPr>
        <p:spPr>
          <a:xfrm>
            <a:off x="0" y="0"/>
            <a:ext cx="2888973" cy="6858000"/>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TextBox 5">
            <a:extLst>
              <a:ext uri="{FF2B5EF4-FFF2-40B4-BE49-F238E27FC236}">
                <a16:creationId xmlns:a16="http://schemas.microsoft.com/office/drawing/2014/main" id="{574C08D9-D4D6-4C64-8A76-8B6B9F219214}"/>
              </a:ext>
            </a:extLst>
          </p:cNvPr>
          <p:cNvSpPr txBox="1"/>
          <p:nvPr/>
        </p:nvSpPr>
        <p:spPr>
          <a:xfrm>
            <a:off x="3299795" y="984625"/>
            <a:ext cx="8189841" cy="4832091"/>
          </a:xfrm>
          <a:prstGeom prst="rect">
            <a:avLst/>
          </a:prstGeom>
          <a:noFill/>
          <a:ln cap="flat">
            <a:noFill/>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The product category with the highest sales is ‘Technology’ recording </a:t>
            </a:r>
            <a:r>
              <a:rPr lang="en-US" sz="2800" b="0" i="0" u="none" strike="noStrike" kern="1200" cap="none" spc="0" baseline="0">
                <a:solidFill>
                  <a:srgbClr val="000000"/>
                </a:solidFill>
                <a:uFillTx/>
                <a:latin typeface="Calibri"/>
              </a:rPr>
              <a:t>₦1,921,183,036 in sales.</a:t>
            </a:r>
            <a:endParaRPr lang="en-GB" sz="2800" b="0" i="0" u="none" strike="noStrike" kern="1200" cap="none" spc="0" baseline="0">
              <a:solidFill>
                <a:srgbClr val="000000"/>
              </a:solidFill>
              <a:uFillTx/>
              <a:latin typeface="Calibri"/>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The top 3 regions in sales are South South, Lagos and North West recording </a:t>
            </a:r>
            <a:r>
              <a:rPr lang="en-US" sz="2800" b="0" i="0" u="none" strike="noStrike" kern="1200" cap="none" spc="0" baseline="0">
                <a:solidFill>
                  <a:srgbClr val="000000"/>
                </a:solidFill>
                <a:uFillTx/>
                <a:latin typeface="Calibri"/>
              </a:rPr>
              <a:t>₦1,154,957,219;  ₦983,413,734 and ₦910,888,269 respectively.</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The bottom 3 regions in sales are South West 2, North East and FCT recording ₦313,292,461; ₦257,104,027; and ₦37,361,506 respectively.</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Total Sales of ‘Appliances’ in Lagos is ₦64,961,430.</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KMS incurred the most shipping cost using Delivery Truck, thereby spending </a:t>
            </a:r>
            <a:r>
              <a:rPr lang="en-US" sz="2800" b="0" i="0" u="none" strike="noStrike" kern="1200" cap="none" spc="0" baseline="0">
                <a:solidFill>
                  <a:srgbClr val="000000"/>
                </a:solidFill>
                <a:uFillTx/>
                <a:latin typeface="Calibri"/>
              </a:rPr>
              <a:t>₦16,685,072.</a:t>
            </a:r>
          </a:p>
        </p:txBody>
      </p:sp>
      <p:sp>
        <p:nvSpPr>
          <p:cNvPr id="5" name="Rectangle 2">
            <a:extLst>
              <a:ext uri="{FF2B5EF4-FFF2-40B4-BE49-F238E27FC236}">
                <a16:creationId xmlns:a16="http://schemas.microsoft.com/office/drawing/2014/main" id="{61489455-8FE6-4571-A84E-9E9B039F3311}"/>
              </a:ext>
            </a:extLst>
          </p:cNvPr>
          <p:cNvSpPr/>
          <p:nvPr/>
        </p:nvSpPr>
        <p:spPr>
          <a:xfrm>
            <a:off x="0" y="3246787"/>
            <a:ext cx="2888973" cy="3611212"/>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TextBox 1">
            <a:extLst>
              <a:ext uri="{FF2B5EF4-FFF2-40B4-BE49-F238E27FC236}">
                <a16:creationId xmlns:a16="http://schemas.microsoft.com/office/drawing/2014/main" id="{188CEC9F-6B9B-461E-BD89-C490A236897D}"/>
              </a:ext>
            </a:extLst>
          </p:cNvPr>
          <p:cNvSpPr txBox="1"/>
          <p:nvPr/>
        </p:nvSpPr>
        <p:spPr>
          <a:xfrm>
            <a:off x="410812" y="984625"/>
            <a:ext cx="2067339" cy="45243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G</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H</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15CC7BE-EF71-478D-9FF5-E6ED8D8A5F2E}"/>
              </a:ext>
            </a:extLst>
          </p:cNvPr>
          <p:cNvSpPr/>
          <p:nvPr/>
        </p:nvSpPr>
        <p:spPr>
          <a:xfrm>
            <a:off x="0" y="0"/>
            <a:ext cx="12191996" cy="6858000"/>
          </a:xfrm>
          <a:prstGeom prst="rect">
            <a:avLst/>
          </a:prstGeom>
          <a:solidFill>
            <a:srgbClr val="B4C7E7"/>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ectangle 4">
            <a:extLst>
              <a:ext uri="{FF2B5EF4-FFF2-40B4-BE49-F238E27FC236}">
                <a16:creationId xmlns:a16="http://schemas.microsoft.com/office/drawing/2014/main" id="{FADAD00F-F6ED-4623-B82B-A11415A407D1}"/>
              </a:ext>
            </a:extLst>
          </p:cNvPr>
          <p:cNvSpPr/>
          <p:nvPr/>
        </p:nvSpPr>
        <p:spPr>
          <a:xfrm>
            <a:off x="0" y="0"/>
            <a:ext cx="2888973" cy="6858000"/>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TextBox 5">
            <a:extLst>
              <a:ext uri="{FF2B5EF4-FFF2-40B4-BE49-F238E27FC236}">
                <a16:creationId xmlns:a16="http://schemas.microsoft.com/office/drawing/2014/main" id="{066B3CB4-380A-4C27-A9F0-339A9E1D67AA}"/>
              </a:ext>
            </a:extLst>
          </p:cNvPr>
          <p:cNvSpPr txBox="1"/>
          <p:nvPr/>
        </p:nvSpPr>
        <p:spPr>
          <a:xfrm>
            <a:off x="3299795" y="399848"/>
            <a:ext cx="8680170" cy="569386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The most valuable customers are:</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Alejandro Grove </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Darren Budd</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Deborah Brumfield</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Emily Phan</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Grant Carroll</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John Lucas</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Julia Barnett</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Liz MacKendrick</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Roy Skaria</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Sylvia Foulston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They all purchased products categorized under Furniture, Office Supplies and Technology. </a:t>
            </a:r>
          </a:p>
        </p:txBody>
      </p:sp>
      <p:sp>
        <p:nvSpPr>
          <p:cNvPr id="5" name="Rectangle 2">
            <a:extLst>
              <a:ext uri="{FF2B5EF4-FFF2-40B4-BE49-F238E27FC236}">
                <a16:creationId xmlns:a16="http://schemas.microsoft.com/office/drawing/2014/main" id="{85114ED0-3929-4F9F-9939-95F26CE2EDE4}"/>
              </a:ext>
            </a:extLst>
          </p:cNvPr>
          <p:cNvSpPr/>
          <p:nvPr/>
        </p:nvSpPr>
        <p:spPr>
          <a:xfrm>
            <a:off x="0" y="3246787"/>
            <a:ext cx="2888973" cy="3611212"/>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TextBox 1">
            <a:extLst>
              <a:ext uri="{FF2B5EF4-FFF2-40B4-BE49-F238E27FC236}">
                <a16:creationId xmlns:a16="http://schemas.microsoft.com/office/drawing/2014/main" id="{83D6AA64-85A6-4CE5-B249-58DB348DF5C1}"/>
              </a:ext>
            </a:extLst>
          </p:cNvPr>
          <p:cNvSpPr txBox="1"/>
          <p:nvPr/>
        </p:nvSpPr>
        <p:spPr>
          <a:xfrm>
            <a:off x="410812" y="984625"/>
            <a:ext cx="2067339" cy="45243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G</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H</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13C7D90-314C-4E5E-A2EE-9A6E81D567A8}"/>
              </a:ext>
            </a:extLst>
          </p:cNvPr>
          <p:cNvSpPr/>
          <p:nvPr/>
        </p:nvSpPr>
        <p:spPr>
          <a:xfrm>
            <a:off x="0" y="0"/>
            <a:ext cx="12191996" cy="6858000"/>
          </a:xfrm>
          <a:prstGeom prst="rect">
            <a:avLst/>
          </a:prstGeom>
          <a:solidFill>
            <a:srgbClr val="B4C7E7"/>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ectangle 4">
            <a:extLst>
              <a:ext uri="{FF2B5EF4-FFF2-40B4-BE49-F238E27FC236}">
                <a16:creationId xmlns:a16="http://schemas.microsoft.com/office/drawing/2014/main" id="{2683169F-66EC-4C38-82FC-EE1C2CD3B2B1}"/>
              </a:ext>
            </a:extLst>
          </p:cNvPr>
          <p:cNvSpPr/>
          <p:nvPr/>
        </p:nvSpPr>
        <p:spPr>
          <a:xfrm>
            <a:off x="0" y="0"/>
            <a:ext cx="2888973" cy="6858000"/>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TextBox 5">
            <a:extLst>
              <a:ext uri="{FF2B5EF4-FFF2-40B4-BE49-F238E27FC236}">
                <a16:creationId xmlns:a16="http://schemas.microsoft.com/office/drawing/2014/main" id="{7492ABF1-B34D-477B-A108-C7E8638C382E}"/>
              </a:ext>
            </a:extLst>
          </p:cNvPr>
          <p:cNvSpPr txBox="1"/>
          <p:nvPr/>
        </p:nvSpPr>
        <p:spPr>
          <a:xfrm>
            <a:off x="3299795" y="1692508"/>
            <a:ext cx="8189841" cy="3108539"/>
          </a:xfrm>
          <a:prstGeom prst="rect">
            <a:avLst/>
          </a:prstGeom>
          <a:noFill/>
          <a:ln cap="flat">
            <a:noFill/>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Dennis Kane was the small business customer with the highest sales worth N24,388,635.</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The corporate customer who placed the most number of orders was Adam Hart, placing 27 orders from 2009-2012.</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Calibri"/>
              </a:rPr>
              <a:t>Emily Phan was the most profitable consumer customer bringing in profit worth N10,917,108.</a:t>
            </a:r>
          </a:p>
        </p:txBody>
      </p:sp>
      <p:sp>
        <p:nvSpPr>
          <p:cNvPr id="5" name="Rectangle 2">
            <a:extLst>
              <a:ext uri="{FF2B5EF4-FFF2-40B4-BE49-F238E27FC236}">
                <a16:creationId xmlns:a16="http://schemas.microsoft.com/office/drawing/2014/main" id="{5D836E81-6BAA-4BBE-935C-A768DE686C46}"/>
              </a:ext>
            </a:extLst>
          </p:cNvPr>
          <p:cNvSpPr/>
          <p:nvPr/>
        </p:nvSpPr>
        <p:spPr>
          <a:xfrm>
            <a:off x="0" y="3246787"/>
            <a:ext cx="2888973" cy="3611212"/>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TextBox 1">
            <a:extLst>
              <a:ext uri="{FF2B5EF4-FFF2-40B4-BE49-F238E27FC236}">
                <a16:creationId xmlns:a16="http://schemas.microsoft.com/office/drawing/2014/main" id="{F1BDD1FC-4271-46FD-BEA8-D7E4450B3250}"/>
              </a:ext>
            </a:extLst>
          </p:cNvPr>
          <p:cNvSpPr txBox="1"/>
          <p:nvPr/>
        </p:nvSpPr>
        <p:spPr>
          <a:xfrm>
            <a:off x="410812" y="984625"/>
            <a:ext cx="2067339" cy="45243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G</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H</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CB0DB8C-B74D-404F-B5DF-BF59B98493EB}"/>
              </a:ext>
            </a:extLst>
          </p:cNvPr>
          <p:cNvSpPr/>
          <p:nvPr/>
        </p:nvSpPr>
        <p:spPr>
          <a:xfrm>
            <a:off x="0" y="0"/>
            <a:ext cx="12191996" cy="6858000"/>
          </a:xfrm>
          <a:prstGeom prst="rect">
            <a:avLst/>
          </a:prstGeom>
          <a:solidFill>
            <a:srgbClr val="B4C7E7"/>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ectangle 4">
            <a:extLst>
              <a:ext uri="{FF2B5EF4-FFF2-40B4-BE49-F238E27FC236}">
                <a16:creationId xmlns:a16="http://schemas.microsoft.com/office/drawing/2014/main" id="{6006C91E-C437-4C95-8CB6-A32E929460A6}"/>
              </a:ext>
            </a:extLst>
          </p:cNvPr>
          <p:cNvSpPr/>
          <p:nvPr/>
        </p:nvSpPr>
        <p:spPr>
          <a:xfrm>
            <a:off x="0" y="0"/>
            <a:ext cx="1855308" cy="6858000"/>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Rectangle 2">
            <a:extLst>
              <a:ext uri="{FF2B5EF4-FFF2-40B4-BE49-F238E27FC236}">
                <a16:creationId xmlns:a16="http://schemas.microsoft.com/office/drawing/2014/main" id="{9ABAECE5-7CED-4FD0-8ABF-1156CDB75B0D}"/>
              </a:ext>
            </a:extLst>
          </p:cNvPr>
          <p:cNvSpPr/>
          <p:nvPr/>
        </p:nvSpPr>
        <p:spPr>
          <a:xfrm>
            <a:off x="0" y="3246787"/>
            <a:ext cx="1855308" cy="3611212"/>
          </a:xfrm>
          <a:prstGeom prst="rect">
            <a:avLst/>
          </a:prstGeom>
          <a:solidFill>
            <a:srgbClr val="8FAADC"/>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TextBox 1">
            <a:extLst>
              <a:ext uri="{FF2B5EF4-FFF2-40B4-BE49-F238E27FC236}">
                <a16:creationId xmlns:a16="http://schemas.microsoft.com/office/drawing/2014/main" id="{18E6A5DF-ECE8-46AF-BB6C-E05F9CD4F7A4}"/>
              </a:ext>
            </a:extLst>
          </p:cNvPr>
          <p:cNvSpPr txBox="1"/>
          <p:nvPr/>
        </p:nvSpPr>
        <p:spPr>
          <a:xfrm>
            <a:off x="119265" y="984616"/>
            <a:ext cx="1616768" cy="45243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G</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H</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600" b="1" i="0" u="none" strike="noStrike" kern="1200" cap="none" spc="0" baseline="0">
                <a:solidFill>
                  <a:srgbClr val="000000"/>
                </a:solidFill>
                <a:uFillTx/>
                <a:latin typeface="Calibri"/>
              </a:rPr>
              <a:t>S</a:t>
            </a:r>
          </a:p>
        </p:txBody>
      </p:sp>
      <p:pic>
        <p:nvPicPr>
          <p:cNvPr id="6" name="Picture 7">
            <a:extLst>
              <a:ext uri="{FF2B5EF4-FFF2-40B4-BE49-F238E27FC236}">
                <a16:creationId xmlns:a16="http://schemas.microsoft.com/office/drawing/2014/main" id="{3DE7844D-B7A1-41C0-B924-9C3D6D2E33C3}"/>
              </a:ext>
            </a:extLst>
          </p:cNvPr>
          <p:cNvPicPr>
            <a:picLocks noChangeAspect="1"/>
          </p:cNvPicPr>
          <p:nvPr/>
        </p:nvPicPr>
        <p:blipFill>
          <a:blip r:embed="rId2"/>
          <a:stretch>
            <a:fillRect/>
          </a:stretch>
        </p:blipFill>
        <p:spPr>
          <a:xfrm>
            <a:off x="1914936" y="477069"/>
            <a:ext cx="10217423" cy="5539407"/>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TotalTime>
  <Words>800</Words>
  <Application>Microsoft Office PowerPoint</Application>
  <PresentationFormat>Widescreen</PresentationFormat>
  <Paragraphs>138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PRAISE VICTOR</dc:creator>
  <cp:lastModifiedBy>PRAISE VICTOR</cp:lastModifiedBy>
  <cp:revision>13</cp:revision>
  <dcterms:created xsi:type="dcterms:W3CDTF">2024-10-20T14:58:05Z</dcterms:created>
  <dcterms:modified xsi:type="dcterms:W3CDTF">2024-11-07T14:20:23Z</dcterms:modified>
</cp:coreProperties>
</file>