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isey Bathula" initials="PB" lastIdx="1" clrIdx="0">
    <p:extLst>
      <p:ext uri="{19B8F6BF-5375-455C-9EA6-DF929625EA0E}">
        <p15:presenceInfo xmlns:p15="http://schemas.microsoft.com/office/powerpoint/2012/main" userId="efb1751163734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FEC05-CC34-43EA-BAC7-8AE543E032CC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4604B-706D-4BFA-8CDB-26881E64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2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1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0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5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5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8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6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96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8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7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1F7022-0935-4228-A90B-2DB36655B5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04726D-D178-4079-BB5F-66B2F895F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90DA-C70D-4979-0AC0-6AB818ACA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850C-2732-DCC7-0813-834DE5BC2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FF4B3-F946-40B6-1827-CABA095FF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5A918C-AE91-1045-D8A9-331961CBD550}"/>
              </a:ext>
            </a:extLst>
          </p:cNvPr>
          <p:cNvSpPr txBox="1"/>
          <p:nvPr/>
        </p:nvSpPr>
        <p:spPr>
          <a:xfrm>
            <a:off x="3473823" y="4795877"/>
            <a:ext cx="524435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just"/>
            <a:r>
              <a:rPr lang="en-IN" sz="6600" b="1" dirty="0">
                <a:solidFill>
                  <a:srgbClr val="7030A0"/>
                </a:solidFill>
                <a:effectLst>
                  <a:glow rad="139700">
                    <a:schemeClr val="bg1">
                      <a:alpha val="99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SYMPHONY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581A49-2BEF-EB37-35FA-B46468658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6371"/>
            <a:ext cx="820270" cy="975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595085-E5E0-CDAD-9867-65F035883F1E}"/>
              </a:ext>
            </a:extLst>
          </p:cNvPr>
          <p:cNvSpPr txBox="1"/>
          <p:nvPr/>
        </p:nvSpPr>
        <p:spPr>
          <a:xfrm>
            <a:off x="9450294" y="403535"/>
            <a:ext cx="2335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#music website</a:t>
            </a:r>
          </a:p>
        </p:txBody>
      </p:sp>
    </p:spTree>
    <p:extLst>
      <p:ext uri="{BB962C8B-B14F-4D97-AF65-F5344CB8AC3E}">
        <p14:creationId xmlns:p14="http://schemas.microsoft.com/office/powerpoint/2010/main" val="400021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88B06-A17A-E79E-24B1-3619192F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1200"/>
            <a:ext cx="11912600" cy="2336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070F1-682F-65CF-AA59-6E7257047E50}"/>
              </a:ext>
            </a:extLst>
          </p:cNvPr>
          <p:cNvSpPr txBox="1"/>
          <p:nvPr/>
        </p:nvSpPr>
        <p:spPr>
          <a:xfrm>
            <a:off x="190500" y="165101"/>
            <a:ext cx="8547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WHAT IS MUSIC?</a:t>
            </a:r>
          </a:p>
          <a:p>
            <a:r>
              <a:rPr lang="en-US" sz="2000" b="1" i="0" dirty="0">
                <a:effectLst/>
                <a:latin typeface="Book Antiqua" panose="02040602050305030304" pitchFamily="18" charset="0"/>
              </a:rPr>
              <a:t> Music</a:t>
            </a:r>
            <a:r>
              <a:rPr lang="en-US" sz="2000" b="0" i="0" dirty="0">
                <a:effectLst/>
                <a:latin typeface="Book Antiqua" panose="02040602050305030304" pitchFamily="18" charset="0"/>
              </a:rPr>
              <a:t> is a vital part of different moments of human life. Music is the soul of life and gives immense peace to us. Music is a pleasant sound which is a combination of melodies and harmony and which soothes you.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pic>
        <p:nvPicPr>
          <p:cNvPr id="8" name="Graphic 7" descr="Music notes">
            <a:extLst>
              <a:ext uri="{FF2B5EF4-FFF2-40B4-BE49-F238E27FC236}">
                <a16:creationId xmlns:a16="http://schemas.microsoft.com/office/drawing/2014/main" id="{77E156EF-323D-B3BE-A02D-75CC8C848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2400" y="165101"/>
            <a:ext cx="8509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DFA55C-2F3A-B184-CF0B-D7D1550E10ED}"/>
              </a:ext>
            </a:extLst>
          </p:cNvPr>
          <p:cNvSpPr txBox="1"/>
          <p:nvPr/>
        </p:nvSpPr>
        <p:spPr>
          <a:xfrm>
            <a:off x="190500" y="1581150"/>
            <a:ext cx="8255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Importance  of  Music: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ook Antiqua" panose="02040602050305030304" pitchFamily="18" charset="0"/>
              </a:rPr>
              <a:t>Music has great qualities of healing a person emotionally and mentally. Music is a form of meditation. While composing or listening music ones tends to forget all his worries, sorrows and pains.</a:t>
            </a:r>
            <a:r>
              <a:rPr lang="en-US" sz="2000" b="0" i="0" dirty="0">
                <a:effectLst/>
                <a:latin typeface="Minion Pro"/>
              </a:rPr>
              <a:t> </a:t>
            </a:r>
            <a:r>
              <a:rPr lang="en-US" sz="2000" b="0" i="0" dirty="0">
                <a:effectLst/>
                <a:latin typeface="Book Antiqua" panose="02040602050305030304" pitchFamily="18" charset="0"/>
              </a:rPr>
              <a:t>Music has the ability to convey all sorts of emotions to people.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9DF92-B52E-8274-3DED-15E600E23737}"/>
              </a:ext>
            </a:extLst>
          </p:cNvPr>
          <p:cNvSpPr txBox="1"/>
          <p:nvPr/>
        </p:nvSpPr>
        <p:spPr>
          <a:xfrm>
            <a:off x="190500" y="3295808"/>
            <a:ext cx="117221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Magical  Powers  of  Music: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ook Antiqua" panose="02040602050305030304" pitchFamily="18" charset="0"/>
              </a:rPr>
              <a:t>It has the power to cure diseases such as anxiety, depression, insomnia, etc. </a:t>
            </a:r>
            <a:r>
              <a:rPr lang="en-US" sz="2000" b="1" i="0" dirty="0">
                <a:effectLst/>
                <a:latin typeface="Book Antiqua" panose="02040602050305030304" pitchFamily="18" charset="0"/>
              </a:rPr>
              <a:t>It also helps in improving the concentration and is thus of great help to the students. </a:t>
            </a:r>
            <a:r>
              <a:rPr lang="en-US" sz="2000" b="0" i="0" dirty="0">
                <a:effectLst/>
                <a:latin typeface="Book Antiqua" panose="02040602050305030304" pitchFamily="18" charset="0"/>
              </a:rPr>
              <a:t>Music is the essence of life. Everything that has rhythm has music. Our breathing also has a rhythm.</a:t>
            </a:r>
            <a:r>
              <a:rPr lang="en-US" sz="2000" b="0" i="0" dirty="0">
                <a:effectLst/>
                <a:latin typeface="Minion Pro"/>
              </a:rPr>
              <a:t> </a:t>
            </a:r>
            <a:r>
              <a:rPr lang="en-US" sz="2000" b="0" i="0" dirty="0">
                <a:effectLst/>
                <a:latin typeface="Book Antiqua" panose="02040602050305030304" pitchFamily="18" charset="0"/>
              </a:rPr>
              <a:t>We can conclude that music is the purest form of worship of God and to connect with our soul.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05E8F6-43F6-3CB6-C4F0-52EB1F0CE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1211075"/>
            <a:ext cx="2133600" cy="221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369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D88EF-6D09-9A2B-39D5-431AC22F7E89}"/>
              </a:ext>
            </a:extLst>
          </p:cNvPr>
          <p:cNvSpPr txBox="1"/>
          <p:nvPr/>
        </p:nvSpPr>
        <p:spPr>
          <a:xfrm>
            <a:off x="190500" y="298450"/>
            <a:ext cx="102616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CONS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of music industry which we want to </a:t>
            </a:r>
            <a:r>
              <a:rPr lang="en-IN" sz="2800" b="1" u="sng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implement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and add to our website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: </a:t>
            </a:r>
          </a:p>
          <a:p>
            <a:endParaRPr lang="en-IN" sz="2800" dirty="0">
              <a:solidFill>
                <a:schemeClr val="accent2">
                  <a:lumMod val="75000"/>
                </a:schemeClr>
              </a:solidFill>
              <a:latin typeface="Lucida Handwriting" panose="03010101010101010101" pitchFamily="66" charset="0"/>
            </a:endParaRPr>
          </a:p>
          <a:p>
            <a:r>
              <a:rPr lang="en-US" sz="2000" b="1" i="0" dirty="0">
                <a:solidFill>
                  <a:srgbClr val="0070C0"/>
                </a:solidFill>
                <a:effectLst/>
                <a:latin typeface="Book Antiqua" panose="02040602050305030304" pitchFamily="18" charset="0"/>
              </a:rPr>
              <a:t>1. Lack of Lyrical Features: </a:t>
            </a:r>
            <a:r>
              <a:rPr lang="en-US" sz="2000" b="0" i="0" dirty="0">
                <a:effectLst/>
                <a:latin typeface="Book Antiqua" panose="02040602050305030304" pitchFamily="18" charset="0"/>
              </a:rPr>
              <a:t>It is very difficult for people who are fond of reading the lyrics while listening to the songs and lyrics are  not available.</a:t>
            </a:r>
            <a:endParaRPr lang="en-IN" sz="2000" b="0" i="0" dirty="0">
              <a:effectLst/>
              <a:latin typeface="Book Antiqua" panose="02040602050305030304" pitchFamily="18" charset="0"/>
            </a:endParaRPr>
          </a:p>
          <a:p>
            <a:r>
              <a:rPr lang="en-IN" sz="2000" b="1" i="0" dirty="0">
                <a:solidFill>
                  <a:srgbClr val="7030A0"/>
                </a:solidFill>
                <a:effectLst/>
                <a:latin typeface="Book Antiqua" panose="02040602050305030304" pitchFamily="18" charset="0"/>
              </a:rPr>
              <a:t>2. Expensive: </a:t>
            </a:r>
            <a:r>
              <a:rPr lang="en-IN" sz="2000" i="0" dirty="0">
                <a:solidFill>
                  <a:srgbClr val="111111"/>
                </a:solidFill>
                <a:effectLst/>
                <a:latin typeface="Book Antiqua" panose="02040602050305030304" pitchFamily="18" charset="0"/>
              </a:rPr>
              <a:t>The premium costs are expens</a:t>
            </a:r>
            <a:r>
              <a:rPr lang="en-IN" sz="2000" dirty="0">
                <a:solidFill>
                  <a:srgbClr val="111111"/>
                </a:solidFill>
                <a:latin typeface="Book Antiqua" panose="02040602050305030304" pitchFamily="18" charset="0"/>
              </a:rPr>
              <a:t>ive can be bought thrice but not  always. </a:t>
            </a:r>
            <a:endParaRPr lang="en-IN" sz="2000" i="0" dirty="0">
              <a:solidFill>
                <a:srgbClr val="111111"/>
              </a:solidFill>
              <a:effectLst/>
              <a:latin typeface="Book Antiqua" panose="02040602050305030304" pitchFamily="18" charset="0"/>
            </a:endParaRPr>
          </a:p>
          <a:p>
            <a:r>
              <a:rPr lang="en-IN" sz="2000" b="1" i="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3. Sound Quality:  </a:t>
            </a:r>
            <a:r>
              <a:rPr lang="en-IN" sz="2000" b="1" dirty="0">
                <a:solidFill>
                  <a:srgbClr val="111111"/>
                </a:solidFill>
                <a:latin typeface="Book Antiqua" panose="02040602050305030304" pitchFamily="18" charset="0"/>
              </a:rPr>
              <a:t>N</a:t>
            </a:r>
            <a:r>
              <a:rPr lang="en-IN" sz="2000" i="0" dirty="0">
                <a:solidFill>
                  <a:srgbClr val="111111"/>
                </a:solidFill>
                <a:effectLst/>
                <a:latin typeface="Book Antiqua" panose="02040602050305030304" pitchFamily="18" charset="0"/>
              </a:rPr>
              <a:t>on-subscribers have less sound quality.</a:t>
            </a:r>
            <a:endParaRPr lang="en-IN" sz="2000" b="1" i="0" dirty="0">
              <a:solidFill>
                <a:srgbClr val="111111"/>
              </a:solidFill>
              <a:effectLst/>
              <a:latin typeface="Book Antiqua" panose="02040602050305030304" pitchFamily="18" charset="0"/>
            </a:endParaRPr>
          </a:p>
          <a:p>
            <a:r>
              <a:rPr lang="en-US" sz="2000" b="1" i="0" dirty="0">
                <a:solidFill>
                  <a:srgbClr val="C00000"/>
                </a:solidFill>
                <a:effectLst/>
                <a:latin typeface="Book Antiqua" panose="02040602050305030304" pitchFamily="18" charset="0"/>
              </a:rPr>
              <a:t>4. Not Available in all Countries: </a:t>
            </a:r>
            <a:r>
              <a:rPr lang="en-US" sz="2000" b="0" i="0" dirty="0">
                <a:effectLst/>
                <a:latin typeface="Book Antiqua" panose="02040602050305030304" pitchFamily="18" charset="0"/>
              </a:rPr>
              <a:t>Available juts within a small number of countries. One of the biggest flaws in many video and music streaming services is the fact that a limited number of countries can only have access to them.</a:t>
            </a:r>
            <a:endParaRPr lang="en-IN" sz="2000" b="1" dirty="0">
              <a:solidFill>
                <a:srgbClr val="111111"/>
              </a:solidFill>
              <a:latin typeface="Book Antiqua" panose="02040602050305030304" pitchFamily="18" charset="0"/>
            </a:endParaRPr>
          </a:p>
          <a:p>
            <a:r>
              <a:rPr lang="en-IN" sz="2000" b="1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5. Ads: </a:t>
            </a:r>
            <a:r>
              <a:rPr lang="en-US" sz="2000" dirty="0">
                <a:latin typeface="Book Antiqua" panose="02040602050305030304" pitchFamily="18" charset="0"/>
              </a:rPr>
              <a:t>U</a:t>
            </a:r>
            <a:r>
              <a:rPr lang="en-US" sz="2000" b="0" i="0" dirty="0">
                <a:effectLst/>
                <a:latin typeface="Book Antiqua" panose="02040602050305030304" pitchFamily="18" charset="0"/>
              </a:rPr>
              <a:t>sers have to listen to audio advertisements between their </a:t>
            </a:r>
            <a:r>
              <a:rPr lang="en-US" sz="2000" b="0" i="0" dirty="0" err="1">
                <a:effectLst/>
                <a:latin typeface="Book Antiqua" panose="02040602050305030304" pitchFamily="18" charset="0"/>
              </a:rPr>
              <a:t>favourite</a:t>
            </a:r>
            <a:r>
              <a:rPr lang="en-US" sz="2000" b="0" i="0" dirty="0">
                <a:effectLst/>
                <a:latin typeface="Book Antiqua" panose="02040602050305030304" pitchFamily="18" charset="0"/>
              </a:rPr>
              <a:t> songs and podcast shows. Plus, you can’t stream individual songs on demand, and you can skip just 6 tracks every hour. This is an extremely bad experience for users, especially when you hear things you don’t like.</a:t>
            </a:r>
          </a:p>
          <a:p>
            <a:r>
              <a:rPr lang="en-IN" sz="2000" b="1" i="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6. Limitations and Music Collection: </a:t>
            </a:r>
            <a:r>
              <a:rPr lang="en-IN" sz="2000" i="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IN" sz="2000" i="0" dirty="0">
                <a:effectLst/>
                <a:latin typeface="Book Antiqua" panose="02040602050305030304" pitchFamily="18" charset="0"/>
              </a:rPr>
              <a:t>These are limited on aspects of artists ,languages.</a:t>
            </a:r>
          </a:p>
          <a:p>
            <a:r>
              <a:rPr lang="en-IN" sz="2000" b="1" dirty="0">
                <a:solidFill>
                  <a:srgbClr val="FF0000"/>
                </a:solidFill>
                <a:latin typeface="Book Antiqua" panose="02040602050305030304" pitchFamily="18" charset="0"/>
              </a:rPr>
              <a:t>  </a:t>
            </a:r>
            <a:r>
              <a:rPr lang="en-IN" sz="2000" dirty="0">
                <a:latin typeface="Book Antiqua" panose="02040602050305030304" pitchFamily="18" charset="0"/>
              </a:rPr>
              <a:t>[</a:t>
            </a:r>
            <a:r>
              <a:rPr lang="en-IN" sz="2000" i="0" dirty="0">
                <a:solidFill>
                  <a:srgbClr val="111111"/>
                </a:solidFill>
                <a:effectLst/>
                <a:latin typeface="Book Antiqua" panose="02040602050305030304" pitchFamily="18" charset="0"/>
              </a:rPr>
              <a:t>Taking all the above points our team will also add type of playlists where users ca</a:t>
            </a:r>
            <a:r>
              <a:rPr lang="en-IN" sz="2000" dirty="0">
                <a:solidFill>
                  <a:srgbClr val="111111"/>
                </a:solidFill>
                <a:latin typeface="Book Antiqua" panose="02040602050305030304" pitchFamily="18" charset="0"/>
              </a:rPr>
              <a:t>n listen to particular songs while sleeping, relaxing, studying etc.]  </a:t>
            </a:r>
          </a:p>
          <a:p>
            <a:r>
              <a:rPr lang="en-I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Book Antiqua" panose="02040602050305030304" pitchFamily="18" charset="0"/>
              </a:rPr>
              <a:t>7. </a:t>
            </a:r>
            <a:r>
              <a:rPr lang="en-IN" sz="2000" b="1" i="0" dirty="0">
                <a:solidFill>
                  <a:srgbClr val="111111"/>
                </a:solidFill>
                <a:effectLst/>
                <a:latin typeface="Book Antiqua" panose="02040602050305030304" pitchFamily="18" charset="0"/>
              </a:rPr>
              <a:t>La</a:t>
            </a:r>
            <a:r>
              <a:rPr lang="en-IN" sz="2000" b="1" dirty="0">
                <a:solidFill>
                  <a:srgbClr val="111111"/>
                </a:solidFill>
                <a:latin typeface="Book Antiqua" panose="02040602050305030304" pitchFamily="18" charset="0"/>
              </a:rPr>
              <a:t>test updates of </a:t>
            </a:r>
            <a:r>
              <a:rPr lang="en-IN" sz="2000" b="1" dirty="0" err="1">
                <a:solidFill>
                  <a:srgbClr val="111111"/>
                </a:solidFill>
                <a:latin typeface="Book Antiqua" panose="02040602050305030304" pitchFamily="18" charset="0"/>
              </a:rPr>
              <a:t>liveshows</a:t>
            </a:r>
            <a:r>
              <a:rPr lang="en-IN" sz="2000" b="1" dirty="0">
                <a:solidFill>
                  <a:srgbClr val="111111"/>
                </a:solidFill>
                <a:latin typeface="Book Antiqua" panose="02040602050305030304" pitchFamily="18" charset="0"/>
              </a:rPr>
              <a:t>, live concerts, live performances with place, time and tickets.</a:t>
            </a:r>
            <a:endParaRPr lang="en-IN" sz="2000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Graphic 3" descr="Music note">
            <a:extLst>
              <a:ext uri="{FF2B5EF4-FFF2-40B4-BE49-F238E27FC236}">
                <a16:creationId xmlns:a16="http://schemas.microsoft.com/office/drawing/2014/main" id="{FE8B87F0-5067-478A-2762-9977B609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2100" y="298450"/>
            <a:ext cx="685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usic notation">
            <a:extLst>
              <a:ext uri="{FF2B5EF4-FFF2-40B4-BE49-F238E27FC236}">
                <a16:creationId xmlns:a16="http://schemas.microsoft.com/office/drawing/2014/main" id="{A5DFB201-28CA-15CA-E912-4F700E6CB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0"/>
            <a:ext cx="698500" cy="111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E40156-FE6B-807A-6575-BE9199CF3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10439400" cy="669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0A032-9481-F7D5-4C79-48AEF92A1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117600"/>
            <a:ext cx="1752600" cy="574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8A3C0-30C6-FFE7-212A-0875BEA466A1}"/>
              </a:ext>
            </a:extLst>
          </p:cNvPr>
          <p:cNvSpPr txBox="1"/>
          <p:nvPr/>
        </p:nvSpPr>
        <p:spPr>
          <a:xfrm>
            <a:off x="88900" y="5027970"/>
            <a:ext cx="6489700" cy="1692771"/>
          </a:xfrm>
          <a:prstGeom prst="rect">
            <a:avLst/>
          </a:prstGeom>
          <a:gradFill flip="none" rotWithShape="1">
            <a:gsLst>
              <a:gs pos="94000">
                <a:srgbClr val="FCEEDF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Lucida Handwriting" panose="03010101010101010101" pitchFamily="66" charset="0"/>
              </a:rPr>
              <a:t>This Abstract (ppt)is done by: </a:t>
            </a:r>
          </a:p>
          <a:p>
            <a:r>
              <a:rPr lang="en-IN" sz="4400" b="1" dirty="0">
                <a:latin typeface="Baskerville Old Face" panose="02020602080505020303" pitchFamily="18" charset="0"/>
              </a:rPr>
              <a:t>    </a:t>
            </a:r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Praisey &amp; </a:t>
            </a:r>
            <a:r>
              <a:rPr lang="en-IN" sz="4400" b="1" dirty="0" err="1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Pravalika</a:t>
            </a:r>
            <a:endParaRPr lang="en-IN" sz="44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IN" sz="3200" b="1" dirty="0">
                <a:solidFill>
                  <a:srgbClr val="002060"/>
                </a:solidFill>
                <a:effectLst>
                  <a:glow rad="63500">
                    <a:schemeClr val="bg1">
                      <a:alpha val="40000"/>
                    </a:schemeClr>
                  </a:glow>
                  <a:reflection endPos="0" dir="5400000" sy="-100000" algn="bl" rotWithShape="0"/>
                </a:effectLst>
                <a:latin typeface="Bradley Hand ITC" panose="03070402050302030203" pitchFamily="66" charset="0"/>
              </a:rPr>
              <a:t>From 1</a:t>
            </a:r>
            <a:r>
              <a:rPr lang="en-IN" sz="3200" b="1" baseline="30000" dirty="0">
                <a:solidFill>
                  <a:srgbClr val="002060"/>
                </a:solidFill>
                <a:effectLst>
                  <a:glow rad="63500">
                    <a:schemeClr val="bg1">
                      <a:alpha val="40000"/>
                    </a:schemeClr>
                  </a:glow>
                  <a:reflection endPos="0" dir="5400000" sy="-100000" algn="bl" rotWithShape="0"/>
                </a:effectLst>
                <a:latin typeface="Bradley Hand ITC" panose="03070402050302030203" pitchFamily="66" charset="0"/>
              </a:rPr>
              <a:t>st year</a:t>
            </a:r>
            <a:r>
              <a:rPr lang="en-IN" sz="3200" b="1" dirty="0">
                <a:solidFill>
                  <a:srgbClr val="002060"/>
                </a:solidFill>
                <a:effectLst>
                  <a:glow rad="63500">
                    <a:schemeClr val="bg1">
                      <a:alpha val="40000"/>
                    </a:schemeClr>
                  </a:glow>
                  <a:reflection endPos="0" dir="5400000" sy="-100000" algn="bl" rotWithShape="0"/>
                </a:effectLst>
                <a:latin typeface="Bradley Hand ITC" panose="03070402050302030203" pitchFamily="66" charset="0"/>
              </a:rPr>
              <a:t> DA</a:t>
            </a:r>
            <a:r>
              <a:rPr lang="en-IN" sz="3200" b="1" dirty="0">
                <a:solidFill>
                  <a:srgbClr val="002060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endPos="0" dir="5400000" sy="-100000" algn="bl" rotWithShape="0"/>
                </a:effectLst>
                <a:latin typeface="Bradley Hand ITC" panose="03070402050302030203" pitchFamily="66" charset="0"/>
              </a:rPr>
              <a:t>T</a:t>
            </a:r>
            <a:r>
              <a:rPr lang="en-IN" sz="3200" b="1" dirty="0">
                <a:solidFill>
                  <a:srgbClr val="002060"/>
                </a:solidFill>
                <a:effectLst>
                  <a:glow rad="63500">
                    <a:schemeClr val="bg1">
                      <a:alpha val="40000"/>
                    </a:schemeClr>
                  </a:glow>
                  <a:reflection endPos="0" dir="5400000" sy="-100000" algn="bl" rotWithShape="0"/>
                </a:effectLst>
                <a:latin typeface="Bradley Hand ITC" panose="03070402050302030203" pitchFamily="66" charset="0"/>
              </a:rPr>
              <a:t>A SCIENCE…!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E45E7-1A1D-D2A5-E5C4-EA1937DE51B5}"/>
              </a:ext>
            </a:extLst>
          </p:cNvPr>
          <p:cNvSpPr txBox="1"/>
          <p:nvPr/>
        </p:nvSpPr>
        <p:spPr>
          <a:xfrm>
            <a:off x="6762750" y="1349871"/>
            <a:ext cx="34925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>
                <a:ln>
                  <a:solidFill>
                    <a:schemeClr val="accent1"/>
                  </a:solidFill>
                </a:ln>
                <a:latin typeface="Lucida Handwriting" panose="03010101010101010101" pitchFamily="66" charset="0"/>
              </a:rPr>
              <a:t>TECHNOLOGIES</a:t>
            </a:r>
            <a:r>
              <a:rPr lang="en-IN" sz="2800" b="1" i="1" u="sng" dirty="0">
                <a:ln>
                  <a:solidFill>
                    <a:schemeClr val="accent1"/>
                  </a:solidFill>
                </a:ln>
              </a:rPr>
              <a:t>:</a:t>
            </a:r>
          </a:p>
          <a:p>
            <a:r>
              <a:rPr lang="en-IN" sz="2800" b="1" i="1" u="sng" dirty="0">
                <a:ln>
                  <a:solidFill>
                    <a:schemeClr val="accent1"/>
                  </a:solidFill>
                </a:ln>
              </a:rPr>
              <a:t>(will be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chemeClr val="accent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chemeClr val="accent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chemeClr val="accent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ln>
                  <a:solidFill>
                    <a:schemeClr val="accent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D445D905-D623-EA61-3AF4-D20853C43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6250" y="5803900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B708D9-1FF7-80FC-4EB1-F6B4BA058212}"/>
              </a:ext>
            </a:extLst>
          </p:cNvPr>
          <p:cNvSpPr/>
          <p:nvPr/>
        </p:nvSpPr>
        <p:spPr>
          <a:xfrm>
            <a:off x="7186223" y="4852978"/>
            <a:ext cx="2401618" cy="175432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</a:p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35592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263</TotalTime>
  <Words>461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Baskerville Old Face</vt:lpstr>
      <vt:lpstr>Book Antiqua</vt:lpstr>
      <vt:lpstr>Bradley Hand ITC</vt:lpstr>
      <vt:lpstr>Calibri</vt:lpstr>
      <vt:lpstr>Century Gothic</vt:lpstr>
      <vt:lpstr>Edwardian Script ITC</vt:lpstr>
      <vt:lpstr>Lucida Handwriting</vt:lpstr>
      <vt:lpstr>Minion Pro</vt:lpstr>
      <vt:lpstr>Roboto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Praisey Bathula</dc:creator>
  <cp:lastModifiedBy>Praisey Bathula</cp:lastModifiedBy>
  <cp:revision>2</cp:revision>
  <dcterms:created xsi:type="dcterms:W3CDTF">2022-09-30T06:05:00Z</dcterms:created>
  <dcterms:modified xsi:type="dcterms:W3CDTF">2022-10-15T06:18:00Z</dcterms:modified>
</cp:coreProperties>
</file>