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7" r:id="rId5"/>
    <p:sldId id="260" r:id="rId6"/>
    <p:sldId id="261" r:id="rId7"/>
    <p:sldId id="262" r:id="rId8"/>
    <p:sldId id="324" r:id="rId9"/>
    <p:sldId id="325" r:id="rId10"/>
    <p:sldId id="326" r:id="rId11"/>
    <p:sldId id="327" r:id="rId12"/>
    <p:sldId id="258" r:id="rId13"/>
    <p:sldId id="259" r:id="rId14"/>
    <p:sldId id="328" r:id="rId15"/>
    <p:sldId id="264" r:id="rId16"/>
    <p:sldId id="265" r:id="rId17"/>
    <p:sldId id="266" r:id="rId18"/>
    <p:sldId id="285" r:id="rId19"/>
    <p:sldId id="28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330" r:id="rId36"/>
    <p:sldId id="331" r:id="rId37"/>
    <p:sldId id="332" r:id="rId38"/>
    <p:sldId id="333" r:id="rId39"/>
    <p:sldId id="334" r:id="rId40"/>
    <p:sldId id="282" r:id="rId41"/>
    <p:sldId id="284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3" autoAdjust="0"/>
    <p:restoredTop sz="93979" autoAdjust="0"/>
  </p:normalViewPr>
  <p:slideViewPr>
    <p:cSldViewPr snapToGrid="0">
      <p:cViewPr varScale="1">
        <p:scale>
          <a:sx n="68" d="100"/>
          <a:sy n="68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859BF2-64D4-4672-8463-38193D2D46D4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BB813-3A4D-46D7-90E9-F0DE2083DD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709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BB813-3A4D-46D7-90E9-F0DE2083DDC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522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y-axis is evenly spaced data points with a maximum of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1BF4F8-DA62-4001-B0BA-9E8FE21C4741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6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86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5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19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2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30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96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9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67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8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FA104-88B2-42C9-894C-B62F41AB2982}" type="datetimeFigureOut">
              <a:rPr lang="en-GB" smtClean="0"/>
              <a:t>08/05/2024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DA20A-B343-421D-AC7D-387CDE263D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47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st.github.com/armgilles/194bcff35001e7eb53a2a8b441e8b2c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412447" y="17975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Matplotlib Python</a:t>
            </a:r>
            <a:r>
              <a:rPr lang="en-GB" sz="2400" dirty="0"/>
              <a:t> 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4221357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</a:t>
            </a:r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offers:</a:t>
            </a:r>
          </a:p>
          <a:p>
            <a:pPr marL="0" indent="0" fontAlgn="base">
              <a:buNone/>
            </a:pPr>
            <a:r>
              <a:rPr lang="en-GB" dirty="0"/>
              <a:t>	- Using default themes that are aesthetically pleasing.</a:t>
            </a:r>
          </a:p>
          <a:p>
            <a:pPr marL="0" indent="0" fontAlgn="base">
              <a:buNone/>
            </a:pPr>
            <a:r>
              <a:rPr lang="en-GB" dirty="0"/>
              <a:t>	- Setting custom colour palettes.</a:t>
            </a:r>
          </a:p>
          <a:p>
            <a:pPr marL="0" indent="0" fontAlgn="base">
              <a:buNone/>
            </a:pPr>
            <a:r>
              <a:rPr lang="en-GB" dirty="0"/>
              <a:t>	- Making attractive statistical plots.</a:t>
            </a:r>
          </a:p>
          <a:p>
            <a:pPr marL="0" indent="0" fontAlgn="base">
              <a:buNone/>
            </a:pPr>
            <a:r>
              <a:rPr lang="en-GB" dirty="0"/>
              <a:t>	- Easily and flexibly displaying distributions.</a:t>
            </a:r>
          </a:p>
          <a:p>
            <a:pPr marL="0" indent="0" fontAlgn="base">
              <a:buNone/>
            </a:pPr>
            <a:r>
              <a:rPr lang="en-GB" dirty="0"/>
              <a:t>	- Visualising information from matrices and </a:t>
            </a:r>
            <a:r>
              <a:rPr lang="en-GB" dirty="0" err="1"/>
              <a:t>DataFrames</a:t>
            </a:r>
            <a:r>
              <a:rPr lang="en-GB" dirty="0"/>
              <a:t>.</a:t>
            </a:r>
          </a:p>
          <a:p>
            <a:pPr fontAlgn="base"/>
            <a:r>
              <a:rPr lang="en-GB" dirty="0"/>
              <a:t>The last three points have led to </a:t>
            </a:r>
            <a:r>
              <a:rPr lang="en-GB" dirty="0" err="1"/>
              <a:t>Seaborn</a:t>
            </a:r>
            <a:r>
              <a:rPr lang="en-GB" dirty="0"/>
              <a:t> becoming the exploratory data analysis tool of choice for many Python users.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59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Histograms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240" y="1630302"/>
            <a:ext cx="10515600" cy="541398"/>
          </a:xfrm>
        </p:spPr>
        <p:txBody>
          <a:bodyPr/>
          <a:lstStyle/>
          <a:p>
            <a:r>
              <a:rPr lang="en-GB" dirty="0"/>
              <a:t>Allow you to plot the distributions of numeric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83" y="2774890"/>
            <a:ext cx="3945166" cy="82371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040" y="2462981"/>
            <a:ext cx="55911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8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types of graphs: Creating a scatter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5" y="3568267"/>
            <a:ext cx="4800600" cy="257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56" y="1953490"/>
            <a:ext cx="5592618" cy="427417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715167" y="2937164"/>
            <a:ext cx="13853" cy="563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560618" y="3825442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16727" y="2937164"/>
            <a:ext cx="4619" cy="551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88474" y="3799321"/>
            <a:ext cx="0" cy="8035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8055" y="4629006"/>
            <a:ext cx="20112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Seaborn</a:t>
            </a:r>
            <a:r>
              <a:rPr lang="en-GB" dirty="0"/>
              <a:t> “linear model plot” function for creating a scatter graph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39294" y="4602885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y-axis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0838" y="2290833"/>
            <a:ext cx="223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variable we want on the x-axis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726875" y="2049933"/>
            <a:ext cx="223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 of our </a:t>
            </a:r>
            <a:r>
              <a:rPr lang="en-GB" dirty="0" err="1"/>
              <a:t>dataframe</a:t>
            </a:r>
            <a:r>
              <a:rPr lang="en-GB" dirty="0"/>
              <a:t> fed to the “data=“ command</a:t>
            </a:r>
          </a:p>
        </p:txBody>
      </p:sp>
    </p:spTree>
    <p:extLst>
      <p:ext uri="{BB962C8B-B14F-4D97-AF65-F5344CB8AC3E}">
        <p14:creationId xmlns:p14="http://schemas.microsoft.com/office/powerpoint/2010/main" val="100434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6187" y="331122"/>
            <a:ext cx="10515600" cy="2441575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doesn't have a dedicated scatter plot function.</a:t>
            </a:r>
          </a:p>
          <a:p>
            <a:r>
              <a:rPr lang="en-GB" dirty="0"/>
              <a:t>We used </a:t>
            </a:r>
            <a:r>
              <a:rPr lang="en-GB" dirty="0" err="1"/>
              <a:t>Seaborn's</a:t>
            </a:r>
            <a:r>
              <a:rPr lang="en-GB" dirty="0"/>
              <a:t> function for fitting and plotting a regression line; hence </a:t>
            </a:r>
            <a:r>
              <a:rPr lang="en-GB" dirty="0" err="1">
                <a:latin typeface="Agency FB" panose="020B0503020202020204" pitchFamily="34" charset="0"/>
              </a:rPr>
              <a:t>lmplot</a:t>
            </a:r>
            <a:r>
              <a:rPr lang="en-GB" dirty="0">
                <a:latin typeface="Agency FB" panose="020B0503020202020204" pitchFamily="34" charset="0"/>
              </a:rPr>
              <a:t>() </a:t>
            </a:r>
          </a:p>
          <a:p>
            <a:r>
              <a:rPr lang="en-GB" dirty="0"/>
              <a:t>However, </a:t>
            </a:r>
            <a:r>
              <a:rPr lang="en-GB" dirty="0" err="1"/>
              <a:t>Seaborn</a:t>
            </a:r>
            <a:r>
              <a:rPr lang="en-GB" dirty="0"/>
              <a:t> makes it easy to alter plots.</a:t>
            </a:r>
          </a:p>
          <a:p>
            <a:r>
              <a:rPr lang="en-GB" dirty="0"/>
              <a:t>To remove the regression line, we use the </a:t>
            </a:r>
            <a:r>
              <a:rPr lang="en-GB" dirty="0" err="1">
                <a:latin typeface="Agency FB" panose="020B0503020202020204" pitchFamily="34" charset="0"/>
              </a:rPr>
              <a:t>fit_reg</a:t>
            </a:r>
            <a:r>
              <a:rPr lang="en-GB" dirty="0">
                <a:latin typeface="Agency FB" panose="020B0503020202020204" pitchFamily="34" charset="0"/>
              </a:rPr>
              <a:t>=False</a:t>
            </a:r>
            <a:r>
              <a:rPr lang="en-GB" dirty="0"/>
              <a:t> command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35" y="2961421"/>
            <a:ext cx="4192075" cy="34754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9" y="3919845"/>
            <a:ext cx="63627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88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56904"/>
          </a:xfrm>
        </p:spPr>
        <p:txBody>
          <a:bodyPr/>
          <a:lstStyle/>
          <a:p>
            <a:r>
              <a:rPr lang="en-GB" dirty="0"/>
              <a:t>Another useful function in </a:t>
            </a:r>
            <a:r>
              <a:rPr lang="en-GB" dirty="0" err="1"/>
              <a:t>Seaborn</a:t>
            </a:r>
            <a:r>
              <a:rPr lang="en-GB" dirty="0"/>
              <a:t> is the </a:t>
            </a:r>
            <a:r>
              <a:rPr lang="en-GB" dirty="0">
                <a:latin typeface="Agency FB" panose="020B0503020202020204" pitchFamily="34" charset="0"/>
              </a:rPr>
              <a:t>hue</a:t>
            </a:r>
            <a:r>
              <a:rPr lang="en-GB" dirty="0"/>
              <a:t> function, which enables us to use a variable to colour code our data points.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71" y="3661747"/>
            <a:ext cx="5556426" cy="792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997" y="2917466"/>
            <a:ext cx="4829322" cy="361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7281"/>
            <a:ext cx="10515600" cy="726593"/>
          </a:xfrm>
        </p:spPr>
        <p:txBody>
          <a:bodyPr/>
          <a:lstStyle/>
          <a:p>
            <a:r>
              <a:rPr lang="en-GB" dirty="0"/>
              <a:t>Make it easy to separate plots by categorical classes.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25" y="2810217"/>
            <a:ext cx="4113347" cy="19064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501" y="3578784"/>
            <a:ext cx="283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 by stage.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7501" y="3872580"/>
            <a:ext cx="283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Separate by stage.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27921" y="4121436"/>
            <a:ext cx="408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 using a </a:t>
            </a:r>
            <a:r>
              <a:rPr lang="en-GB" dirty="0" err="1"/>
              <a:t>swarmplot</a:t>
            </a:r>
            <a:r>
              <a:rPr lang="en-GB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37501" y="4441438"/>
            <a:ext cx="551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 axis on x-ticks by 45 degrees.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39159" y="3763769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39159" y="4057246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278772" y="4306102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10048" y="4595468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86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181100"/>
            <a:ext cx="111918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54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box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089" y="2165862"/>
            <a:ext cx="2971050" cy="429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0" y="1445495"/>
            <a:ext cx="69723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75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368" y="576928"/>
            <a:ext cx="10911348" cy="19991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</a:t>
            </a:r>
            <a:r>
              <a:rPr lang="en-GB" dirty="0">
                <a:latin typeface="Agency FB" panose="020B0503020202020204" pitchFamily="34" charset="0"/>
              </a:rPr>
              <a:t>total, stage, and legendary </a:t>
            </a:r>
            <a:r>
              <a:rPr lang="en-GB" dirty="0"/>
              <a:t>entries are not combat stats so we should remove them.</a:t>
            </a:r>
          </a:p>
          <a:p>
            <a:r>
              <a:rPr lang="en-GB" dirty="0"/>
              <a:t>Pandas makes this easy to do, we just create a new </a:t>
            </a:r>
            <a:r>
              <a:rPr lang="en-GB" dirty="0" err="1"/>
              <a:t>dataframe</a:t>
            </a:r>
            <a:endParaRPr lang="en-GB" dirty="0"/>
          </a:p>
          <a:p>
            <a:r>
              <a:rPr lang="en-GB" dirty="0"/>
              <a:t>We just use Pandas’ </a:t>
            </a:r>
            <a:r>
              <a:rPr lang="en-GB" dirty="0">
                <a:latin typeface="Agency FB" panose="020B0503020202020204" pitchFamily="34" charset="0"/>
              </a:rPr>
              <a:t>.drop() </a:t>
            </a:r>
            <a:r>
              <a:rPr lang="en-GB" dirty="0"/>
              <a:t>function to create a </a:t>
            </a:r>
            <a:r>
              <a:rPr lang="en-GB" dirty="0" err="1"/>
              <a:t>dataframe</a:t>
            </a:r>
            <a:r>
              <a:rPr lang="en-GB" dirty="0"/>
              <a:t> that doesn’t include the variables we don’t want.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412" y="2777935"/>
            <a:ext cx="8500251" cy="523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909" y="3241927"/>
            <a:ext cx="4722249" cy="341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Seaborn’s</a:t>
            </a:r>
            <a:r>
              <a:rPr lang="en-GB" dirty="0"/>
              <a:t>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95"/>
            <a:ext cx="10515600" cy="1546840"/>
          </a:xfrm>
        </p:spPr>
        <p:txBody>
          <a:bodyPr/>
          <a:lstStyle/>
          <a:p>
            <a:r>
              <a:rPr lang="en-GB" dirty="0" err="1"/>
              <a:t>Seaborn</a:t>
            </a:r>
            <a:r>
              <a:rPr lang="en-GB" dirty="0"/>
              <a:t> has a number of themes you can use to alter the appearance of plots.</a:t>
            </a:r>
          </a:p>
          <a:p>
            <a:r>
              <a:rPr lang="en-GB" dirty="0"/>
              <a:t>For example, we can use “</a:t>
            </a:r>
            <a:r>
              <a:rPr lang="en-GB" dirty="0" err="1"/>
              <a:t>whitegrid</a:t>
            </a:r>
            <a:r>
              <a:rPr lang="en-GB" dirty="0"/>
              <a:t>” to add grid lines to our boxplot.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88429"/>
            <a:ext cx="6334125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5" y="3028335"/>
            <a:ext cx="4773869" cy="35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6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Download the </a:t>
            </a:r>
            <a:r>
              <a:rPr lang="en-GB" dirty="0" err="1"/>
              <a:t>Pokemon</a:t>
            </a:r>
            <a:r>
              <a:rPr lang="en-GB" dirty="0"/>
              <a:t> dataset from: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https://gist.github.com/armgilles/194bcff35001e7eb53a2a8b441e8b2c6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Unzip the folder, and save the data file in a location you’ll remember.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900" y="4457610"/>
            <a:ext cx="5545427" cy="24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Violin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8685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dirty="0"/>
              <a:t>Violin plots are useful alternatives to box plots.</a:t>
            </a:r>
          </a:p>
          <a:p>
            <a:pPr fontAlgn="base"/>
            <a:r>
              <a:rPr lang="en-GB" dirty="0"/>
              <a:t>They show the distribution of a variable through the thickness of the violin.</a:t>
            </a:r>
          </a:p>
          <a:p>
            <a:pPr fontAlgn="base"/>
            <a:r>
              <a:rPr lang="en-GB" dirty="0"/>
              <a:t>Here, we visualise the distribution of </a:t>
            </a:r>
            <a:r>
              <a:rPr lang="en-GB" dirty="0">
                <a:latin typeface="Agency FB" panose="020B0503020202020204" pitchFamily="34" charset="0"/>
              </a:rPr>
              <a:t>attack</a:t>
            </a:r>
            <a:r>
              <a:rPr lang="en-GB" dirty="0"/>
              <a:t> by Pokémon's primary type:</a:t>
            </a:r>
          </a:p>
        </p:txBody>
      </p:sp>
    </p:spTree>
    <p:extLst>
      <p:ext uri="{BB962C8B-B14F-4D97-AF65-F5344CB8AC3E}">
        <p14:creationId xmlns:p14="http://schemas.microsoft.com/office/powerpoint/2010/main" val="3147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27" y="1447493"/>
            <a:ext cx="6729106" cy="4038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19" y="840555"/>
            <a:ext cx="5346876" cy="3098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53827" y="5486447"/>
            <a:ext cx="109531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</a:rPr>
              <a:t>Dragon types tend to have higher Attack stats than Ghost types, but they also have greater variance. But there is something not right here….</a:t>
            </a:r>
            <a:endParaRPr lang="en-GB" sz="2000" dirty="0"/>
          </a:p>
        </p:txBody>
      </p:sp>
      <p:sp>
        <p:nvSpPr>
          <p:cNvPr id="7" name="Rectangle 6"/>
          <p:cNvSpPr/>
          <p:nvPr/>
        </p:nvSpPr>
        <p:spPr>
          <a:xfrm>
            <a:off x="753827" y="6194333"/>
            <a:ext cx="10953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colours!</a:t>
            </a:r>
          </a:p>
        </p:txBody>
      </p:sp>
    </p:spTree>
    <p:extLst>
      <p:ext uri="{BB962C8B-B14F-4D97-AF65-F5344CB8AC3E}">
        <p14:creationId xmlns:p14="http://schemas.microsoft.com/office/powerpoint/2010/main" val="241239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Seaborn’s colour palettes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Seaborn allows us to easily set custom colour palettes by providing it with an ordered list of colour hex values.</a:t>
            </a:r>
          </a:p>
          <a:p>
            <a:r>
              <a:rPr lang="en-GB"/>
              <a:t>We first create our colours list.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129" y="3211531"/>
            <a:ext cx="4670123" cy="364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9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4244"/>
            <a:ext cx="10515600" cy="593110"/>
          </a:xfrm>
        </p:spPr>
        <p:txBody>
          <a:bodyPr/>
          <a:lstStyle/>
          <a:p>
            <a:r>
              <a:rPr lang="en-GB" dirty="0"/>
              <a:t>Then we just use the </a:t>
            </a:r>
            <a:r>
              <a:rPr lang="en-GB" dirty="0">
                <a:latin typeface="Agency FB" panose="020B0503020202020204" pitchFamily="34" charset="0"/>
              </a:rPr>
              <a:t>palette= </a:t>
            </a:r>
            <a:r>
              <a:rPr lang="en-GB" dirty="0"/>
              <a:t>function and feed in our colours list.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3" y="1696679"/>
            <a:ext cx="5741164" cy="5549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909" y="2251587"/>
            <a:ext cx="7189686" cy="4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19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88" y="401939"/>
            <a:ext cx="10515600" cy="1843550"/>
          </a:xfrm>
        </p:spPr>
        <p:txBody>
          <a:bodyPr/>
          <a:lstStyle/>
          <a:p>
            <a:r>
              <a:rPr lang="en-GB" dirty="0"/>
              <a:t>Because of the limited number of observations, we could also use a swarm plot.</a:t>
            </a:r>
          </a:p>
          <a:p>
            <a:r>
              <a:rPr lang="en-GB" dirty="0"/>
              <a:t>Here, each data point is an observation, but data points are grouped together by the variable listed on the x-axis.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8137" y="2594551"/>
            <a:ext cx="7039032" cy="4141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16" y="2836219"/>
            <a:ext cx="4490417" cy="7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26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Overlapping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213"/>
          </a:xfrm>
        </p:spPr>
        <p:txBody>
          <a:bodyPr/>
          <a:lstStyle/>
          <a:p>
            <a:r>
              <a:rPr lang="en-GB" dirty="0"/>
              <a:t>Both of these show similar information, so it might be useful to overlap them.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207" y="2988801"/>
            <a:ext cx="4285768" cy="305198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4473615" y="3011590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2968" y="2826924"/>
            <a:ext cx="33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size of print canvas.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6627" y="3807274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Remove bars from inside the violins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96627" y="5073376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bars black and slightly transparent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6627" y="5597493"/>
            <a:ext cx="4722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the graph a title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24085" y="3971684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1"/>
          </p:cNvCxnSpPr>
          <p:nvPr/>
        </p:nvCxnSpPr>
        <p:spPr>
          <a:xfrm flipH="1">
            <a:off x="4473615" y="5258042"/>
            <a:ext cx="1823012" cy="1022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661704" y="5783367"/>
            <a:ext cx="1672542" cy="20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0918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719500"/>
            <a:ext cx="9732380" cy="58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717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wrangling with 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399753"/>
          </a:xfrm>
        </p:spPr>
        <p:txBody>
          <a:bodyPr>
            <a:normAutofit/>
          </a:bodyPr>
          <a:lstStyle/>
          <a:p>
            <a:r>
              <a:rPr lang="en-GB" dirty="0"/>
              <a:t>What if we wanted to create such a plot that included all of the other stats as well?</a:t>
            </a:r>
          </a:p>
          <a:p>
            <a:r>
              <a:rPr lang="en-GB" dirty="0"/>
              <a:t>In our current </a:t>
            </a:r>
            <a:r>
              <a:rPr lang="en-GB" dirty="0" err="1"/>
              <a:t>dataframe</a:t>
            </a:r>
            <a:r>
              <a:rPr lang="en-GB" dirty="0"/>
              <a:t>, all of the variables are in different columns: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6" y="3477638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16" y="4282574"/>
            <a:ext cx="10411260" cy="21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51468"/>
            <a:ext cx="10515600" cy="900213"/>
          </a:xfrm>
        </p:spPr>
        <p:txBody>
          <a:bodyPr/>
          <a:lstStyle/>
          <a:p>
            <a:r>
              <a:rPr lang="en-GB" dirty="0"/>
              <a:t>If we want to visualise all stats, then we’ll have to “melt” the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49" y="1520239"/>
            <a:ext cx="6967883" cy="1271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66611" y="1007875"/>
            <a:ext cx="412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the .drop() function again to re-create the </a:t>
            </a:r>
            <a:r>
              <a:rPr lang="en-GB" dirty="0" err="1"/>
              <a:t>dataframe</a:t>
            </a:r>
            <a:r>
              <a:rPr lang="en-GB" dirty="0"/>
              <a:t> without these three variables.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54961" y="1884996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dataframe</a:t>
            </a:r>
            <a:r>
              <a:rPr lang="en-GB" dirty="0"/>
              <a:t> we want to melt.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66611" y="2351026"/>
            <a:ext cx="412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variables to keep, all others will be melted.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66611" y="3052725"/>
            <a:ext cx="412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name for the new, melted, variable.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066345" y="1271461"/>
            <a:ext cx="765857" cy="320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1"/>
          </p:cNvCxnSpPr>
          <p:nvPr/>
        </p:nvCxnSpPr>
        <p:spPr>
          <a:xfrm flipH="1" flipV="1">
            <a:off x="3611302" y="1889691"/>
            <a:ext cx="4143659" cy="1799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04031" y="2254329"/>
            <a:ext cx="1562580" cy="293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346294" y="2438995"/>
            <a:ext cx="3420317" cy="7726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" y="3797360"/>
            <a:ext cx="5261125" cy="2285135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5906947" y="394000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6 of the stat columns have been "melted" into one, and the new Stat column indicates the original stat (HP, Attack, </a:t>
            </a:r>
            <a:r>
              <a:rPr lang="en-GB" dirty="0" err="1"/>
              <a:t>Defense</a:t>
            </a:r>
            <a:r>
              <a:rPr lang="en-GB" dirty="0"/>
              <a:t>, Sp. Attack, Sp. </a:t>
            </a:r>
            <a:r>
              <a:rPr lang="en-GB" dirty="0" err="1"/>
              <a:t>Defense</a:t>
            </a:r>
            <a:r>
              <a:rPr lang="en-GB" dirty="0"/>
              <a:t>, or Speed).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It's hard to see here, but each </a:t>
            </a:r>
            <a:r>
              <a:rPr lang="en-GB" dirty="0" err="1"/>
              <a:t>pokemon</a:t>
            </a:r>
            <a:r>
              <a:rPr lang="en-GB" dirty="0"/>
              <a:t> now has 6 rows of data; </a:t>
            </a:r>
            <a:r>
              <a:rPr lang="en-GB" dirty="0" err="1"/>
              <a:t>hende</a:t>
            </a:r>
            <a:r>
              <a:rPr lang="en-GB" dirty="0"/>
              <a:t> the </a:t>
            </a:r>
            <a:r>
              <a:rPr lang="en-GB" dirty="0" err="1">
                <a:latin typeface="Agency FB" panose="020B0503020202020204" pitchFamily="34" charset="0"/>
              </a:rPr>
              <a:t>melted_df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has 6 times more rows of data.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144" y="5669846"/>
            <a:ext cx="2433607" cy="4758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989" y="5669846"/>
            <a:ext cx="1217271" cy="62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36" y="868102"/>
            <a:ext cx="55245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549" y="1587462"/>
            <a:ext cx="9834337" cy="48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1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6266"/>
          </a:xfrm>
        </p:spPr>
        <p:txBody>
          <a:bodyPr/>
          <a:lstStyle/>
          <a:p>
            <a:r>
              <a:rPr lang="en-GB" dirty="0"/>
              <a:t>First we import the Python packages we are going to use.</a:t>
            </a:r>
          </a:p>
          <a:p>
            <a:r>
              <a:rPr lang="en-GB" dirty="0"/>
              <a:t>Then we use Pandas to load in the dataset as a data frame.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979055" y="5165543"/>
            <a:ext cx="103747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The argument </a:t>
            </a:r>
            <a:r>
              <a:rPr lang="en-GB" sz="2400" b="0" i="0" dirty="0" err="1">
                <a:effectLst/>
                <a:latin typeface="Agency FB" panose="020B0503020202020204" pitchFamily="34" charset="0"/>
              </a:rPr>
              <a:t>index_col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dirty="0"/>
              <a:t>argument</a:t>
            </a:r>
            <a:r>
              <a:rPr lang="en-GB" sz="2400" dirty="0">
                <a:latin typeface="Agency FB" panose="020B0503020202020204" pitchFamily="34" charset="0"/>
              </a:rPr>
              <a:t>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states that we'll treat the first column of the dataset as the ID column.</a:t>
            </a:r>
          </a:p>
          <a:p>
            <a:r>
              <a:rPr lang="en-GB" sz="2400" b="1" dirty="0">
                <a:latin typeface="Arial" panose="020B0604020202020204" pitchFamily="34" charset="0"/>
              </a:rPr>
              <a:t>NOTE: </a:t>
            </a:r>
            <a:r>
              <a:rPr lang="en-GB" sz="2400" dirty="0">
                <a:latin typeface="Arial" panose="020B0604020202020204" pitchFamily="34" charset="0"/>
              </a:rPr>
              <a:t>The encoding argument allows us to by pass an input error created by special characters in the data set.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38" y="3285109"/>
            <a:ext cx="12529555" cy="144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2" y="355641"/>
            <a:ext cx="10515600" cy="4488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This graph could be made to look nicer with a few tweaks.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314" y="2118409"/>
            <a:ext cx="6041075" cy="27661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79803" y="2118409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Enlarge the plot.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39291" y="3442271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Separate points by hue.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9803" y="3811603"/>
            <a:ext cx="42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our special </a:t>
            </a:r>
            <a:r>
              <a:rPr lang="en-GB" dirty="0" err="1"/>
              <a:t>Pokemon</a:t>
            </a:r>
            <a:r>
              <a:rPr lang="en-GB" dirty="0"/>
              <a:t> colour palette.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79803" y="4214465"/>
            <a:ext cx="33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Adjust the y-axis.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39291" y="4583797"/>
            <a:ext cx="3374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the legend box outside of the graph and place to the right of it..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8729" y="2297894"/>
            <a:ext cx="26274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965539" y="3626937"/>
            <a:ext cx="2714265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1473" y="3996269"/>
            <a:ext cx="1678331" cy="606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36066" y="4399131"/>
            <a:ext cx="41437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915873" y="4699322"/>
            <a:ext cx="763931" cy="60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20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00" y="1168259"/>
            <a:ext cx="107251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16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all data: Empirical cumulative distribution functions (ECDFs)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4894" y="2126715"/>
            <a:ext cx="617842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 alternative way of visualising a distribution of a variable in a large dataset is to use an ECDF.</a:t>
            </a:r>
          </a:p>
          <a:p>
            <a:r>
              <a:rPr lang="en-GB" dirty="0"/>
              <a:t>Here we have an ECDF that shows the percentages of different attack strengths of </a:t>
            </a:r>
            <a:r>
              <a:rPr lang="en-GB" dirty="0" err="1"/>
              <a:t>pokemon</a:t>
            </a:r>
            <a:r>
              <a:rPr lang="en-GB" dirty="0"/>
              <a:t>.</a:t>
            </a:r>
          </a:p>
          <a:p>
            <a:r>
              <a:rPr lang="en-GB" dirty="0"/>
              <a:t>An</a:t>
            </a:r>
            <a:r>
              <a:rPr lang="en-GB" i="1" dirty="0"/>
              <a:t> x-value </a:t>
            </a:r>
            <a:r>
              <a:rPr lang="en-GB" dirty="0"/>
              <a:t>of an ECDF is the quantity you are measuring; i.e. attacks strength.</a:t>
            </a:r>
          </a:p>
          <a:p>
            <a:r>
              <a:rPr lang="en-GB" dirty="0"/>
              <a:t>The</a:t>
            </a:r>
            <a:r>
              <a:rPr lang="en-GB" i="1" dirty="0"/>
              <a:t> y-value</a:t>
            </a:r>
            <a:r>
              <a:rPr lang="en-GB" dirty="0"/>
              <a:t> is the fraction of data points that have a value smaller than the corresponding</a:t>
            </a:r>
            <a:r>
              <a:rPr lang="en-GB" i="1" dirty="0"/>
              <a:t> </a:t>
            </a:r>
            <a:r>
              <a:rPr lang="en-GB" dirty="0"/>
              <a:t>x-value. For example…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4" y="2357634"/>
            <a:ext cx="4884034" cy="36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25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76" y="1135705"/>
            <a:ext cx="5562600" cy="418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04251" y="4260488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20%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50 or less.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110814" y="4069211"/>
            <a:ext cx="500839" cy="382554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5629" y="2186240"/>
            <a:ext cx="3340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75% of </a:t>
            </a:r>
            <a:r>
              <a:rPr lang="en-GB" dirty="0" err="1">
                <a:solidFill>
                  <a:srgbClr val="FF0000"/>
                </a:solidFill>
              </a:rPr>
              <a:t>Pokemon</a:t>
            </a:r>
            <a:r>
              <a:rPr lang="en-GB" dirty="0">
                <a:solidFill>
                  <a:srgbClr val="FF0000"/>
                </a:solidFill>
              </a:rPr>
              <a:t> have an attack level of 90 or less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587077" y="2192715"/>
            <a:ext cx="718552" cy="172365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19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an ECDF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10" y="2477765"/>
            <a:ext cx="5229225" cy="1647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390" y="1841760"/>
            <a:ext cx="55626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562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951" y="1722989"/>
            <a:ext cx="5450633" cy="4351338"/>
          </a:xfrm>
        </p:spPr>
        <p:txBody>
          <a:bodyPr>
            <a:normAutofit/>
          </a:bodyPr>
          <a:lstStyle/>
          <a:p>
            <a:r>
              <a:rPr lang="en-GB" dirty="0"/>
              <a:t>You can also plot multiple ECDFs on the same plot.</a:t>
            </a:r>
          </a:p>
          <a:p>
            <a:r>
              <a:rPr lang="en-GB" dirty="0"/>
              <a:t>As an example, here with have an ECDF for </a:t>
            </a:r>
            <a:r>
              <a:rPr lang="en-GB" dirty="0" err="1"/>
              <a:t>Pokemon</a:t>
            </a:r>
            <a:r>
              <a:rPr lang="en-GB" dirty="0"/>
              <a:t> attack, speed, and defence levels.</a:t>
            </a:r>
          </a:p>
          <a:p>
            <a:r>
              <a:rPr lang="en-GB" dirty="0"/>
              <a:t>We can see here that defence levels tend to be a little less than the other two.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409" y="1607193"/>
            <a:ext cx="54387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87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usefulness of ECDFs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is often quite useful to plot the ECDF first as part of your workflow.</a:t>
            </a:r>
          </a:p>
          <a:p>
            <a:r>
              <a:rPr lang="en-GB" dirty="0"/>
              <a:t>It shows all the data and gives a complete picture as to how the data are distributed.</a:t>
            </a:r>
          </a:p>
        </p:txBody>
      </p:sp>
    </p:spTree>
    <p:extLst>
      <p:ext uri="{BB962C8B-B14F-4D97-AF65-F5344CB8AC3E}">
        <p14:creationId xmlns:p14="http://schemas.microsoft.com/office/powerpoint/2010/main" val="1919449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Heatmaps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4856"/>
          </a:xfrm>
        </p:spPr>
        <p:txBody>
          <a:bodyPr/>
          <a:lstStyle/>
          <a:p>
            <a:r>
              <a:rPr lang="en-GB" dirty="0"/>
              <a:t>Useful for visualising matrix-like data.</a:t>
            </a:r>
          </a:p>
          <a:p>
            <a:r>
              <a:rPr lang="en-GB" dirty="0"/>
              <a:t>Here, we’ll plot the correlation of the </a:t>
            </a:r>
            <a:r>
              <a:rPr lang="en-GB" dirty="0" err="1">
                <a:latin typeface="Agency FB" panose="020B0503020202020204" pitchFamily="34" charset="0"/>
              </a:rPr>
              <a:t>stats_df</a:t>
            </a:r>
            <a:r>
              <a:rPr lang="en-GB" dirty="0"/>
              <a:t> variables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00" y="3713785"/>
            <a:ext cx="3011912" cy="597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1074"/>
            <a:ext cx="474345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Bar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7" y="1891978"/>
            <a:ext cx="5855343" cy="4697143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419989"/>
            <a:ext cx="10515600" cy="541398"/>
          </a:xfrm>
        </p:spPr>
        <p:txBody>
          <a:bodyPr/>
          <a:lstStyle/>
          <a:p>
            <a:r>
              <a:rPr lang="en-GB" dirty="0"/>
              <a:t>Visualises the distributions of categorical variables.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89" y="2893790"/>
            <a:ext cx="4364708" cy="9200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25973" y="4240549"/>
            <a:ext cx="3374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Rotates the x-ticks 45 degrees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002421" y="3767879"/>
            <a:ext cx="5787" cy="57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962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Joint Distribution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04" y="1594132"/>
            <a:ext cx="11141597" cy="940724"/>
          </a:xfrm>
        </p:spPr>
        <p:txBody>
          <a:bodyPr/>
          <a:lstStyle/>
          <a:p>
            <a:r>
              <a:rPr lang="en-GB" dirty="0"/>
              <a:t>Joint distribution plots combine information from scatter plots and histograms to give you detailed information for bi-variate distributions.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4" y="2839293"/>
            <a:ext cx="3435052" cy="864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74" y="2534856"/>
            <a:ext cx="4155926" cy="418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4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en-GB" dirty="0"/>
              <a:t>Examine the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80" y="1316037"/>
            <a:ext cx="2662093" cy="310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4" y="1626184"/>
            <a:ext cx="10411260" cy="213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04" y="3954492"/>
            <a:ext cx="3324940" cy="2857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104" y="4360302"/>
            <a:ext cx="9730037" cy="22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365" y="2923130"/>
            <a:ext cx="10515600" cy="1325563"/>
          </a:xfrm>
        </p:spPr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23223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a histogram in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980" y="2289435"/>
            <a:ext cx="5419725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88" y="2549865"/>
            <a:ext cx="6138015" cy="87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56068"/>
            <a:ext cx="10515600" cy="2185622"/>
          </a:xfrm>
        </p:spPr>
        <p:txBody>
          <a:bodyPr>
            <a:normAutofit/>
          </a:bodyPr>
          <a:lstStyle/>
          <a:p>
            <a:r>
              <a:rPr lang="en-GB" sz="2400" dirty="0"/>
              <a:t>You may have noticed the two histograms we’ve seen so far look different, despite using the </a:t>
            </a:r>
            <a:r>
              <a:rPr lang="en-GB" sz="2400" b="1" dirty="0"/>
              <a:t>exact</a:t>
            </a:r>
            <a:r>
              <a:rPr lang="en-GB" sz="2400" dirty="0"/>
              <a:t> same data.</a:t>
            </a:r>
          </a:p>
          <a:p>
            <a:r>
              <a:rPr lang="en-GB" sz="2400" dirty="0"/>
              <a:t>This is because they have different bin values.</a:t>
            </a:r>
          </a:p>
          <a:p>
            <a:r>
              <a:rPr lang="en-GB" sz="2400" dirty="0"/>
              <a:t>The left graph used the default bins generated by </a:t>
            </a:r>
            <a:r>
              <a:rPr lang="en-GB" sz="2400" dirty="0" err="1">
                <a:latin typeface="Agency FB" panose="020B0503020202020204" pitchFamily="34" charset="0"/>
              </a:rPr>
              <a:t>plt.hist</a:t>
            </a:r>
            <a:r>
              <a:rPr lang="en-GB" sz="2400" dirty="0">
                <a:latin typeface="Agency FB" panose="020B0503020202020204" pitchFamily="34" charset="0"/>
              </a:rPr>
              <a:t>()</a:t>
            </a:r>
            <a:r>
              <a:rPr lang="en-GB" sz="2400" dirty="0"/>
              <a:t>, while the one on the right used bins that I specified.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904" y="3715474"/>
            <a:ext cx="3759047" cy="28078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75" y="3607821"/>
            <a:ext cx="3900669" cy="302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297" y="746468"/>
            <a:ext cx="10515600" cy="4351338"/>
          </a:xfrm>
        </p:spPr>
        <p:txBody>
          <a:bodyPr/>
          <a:lstStyle/>
          <a:p>
            <a:r>
              <a:rPr lang="en-GB" dirty="0"/>
              <a:t>There are a couple of ways to manipulate bins in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.</a:t>
            </a:r>
          </a:p>
          <a:p>
            <a:r>
              <a:rPr lang="en-GB" dirty="0"/>
              <a:t>Here, I specified where the edges of the bars of the histogram are; the bin edges.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90" y="2382618"/>
            <a:ext cx="7413626" cy="1079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85" y="3254605"/>
            <a:ext cx="4539205" cy="338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5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422" y="876732"/>
            <a:ext cx="11454858" cy="4351338"/>
          </a:xfrm>
        </p:spPr>
        <p:txBody>
          <a:bodyPr/>
          <a:lstStyle/>
          <a:p>
            <a:r>
              <a:rPr lang="en-GB" dirty="0"/>
              <a:t>You could also specify the number of bins, and 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will automatically generate a number of evenly spaced bins.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35" y="2375582"/>
            <a:ext cx="5217906" cy="7032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939" y="2375582"/>
            <a:ext cx="53816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74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dirty="0" err="1"/>
              <a:t>Seaborn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12" y="1198460"/>
            <a:ext cx="10515600" cy="2108158"/>
          </a:xfrm>
        </p:spPr>
        <p:txBody>
          <a:bodyPr>
            <a:normAutofit/>
          </a:bodyPr>
          <a:lstStyle/>
          <a:p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is a powerful, but sometimes unwieldy, Python library.</a:t>
            </a:r>
          </a:p>
          <a:p>
            <a:r>
              <a:rPr lang="en-GB" dirty="0" err="1"/>
              <a:t>Seaborn</a:t>
            </a:r>
            <a:r>
              <a:rPr lang="en-GB" dirty="0"/>
              <a:t> provides a high-level interface to </a:t>
            </a:r>
            <a:r>
              <a:rPr lang="en-GB" dirty="0" err="1">
                <a:latin typeface="Agency FB" panose="020B0503020202020204" pitchFamily="34" charset="0"/>
              </a:rPr>
              <a:t>Matplotlib</a:t>
            </a:r>
            <a:r>
              <a:rPr lang="en-GB" dirty="0"/>
              <a:t> and makes it easier to produce graphs like the one on the right.</a:t>
            </a:r>
          </a:p>
          <a:p>
            <a:r>
              <a:rPr lang="en-GB" dirty="0"/>
              <a:t>Some IDEs incorporate elements of this “under the hood” nowadays.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13" y="3657814"/>
            <a:ext cx="4704499" cy="32001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913" y="3657814"/>
            <a:ext cx="4153931" cy="315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6D2086DC3E04FA27E829F3E9C5179" ma:contentTypeVersion="8" ma:contentTypeDescription="Create a new document." ma:contentTypeScope="" ma:versionID="8d3b23ac4ffea595a98f41997be4b4d3">
  <xsd:schema xmlns:xsd="http://www.w3.org/2001/XMLSchema" xmlns:xs="http://www.w3.org/2001/XMLSchema" xmlns:p="http://schemas.microsoft.com/office/2006/metadata/properties" xmlns:ns3="67fe390e-4f9a-4c1d-88c9-91f021b05727" targetNamespace="http://schemas.microsoft.com/office/2006/metadata/properties" ma:root="true" ma:fieldsID="3796955182231dd624c77e2a10943f98" ns3:_="">
    <xsd:import namespace="67fe390e-4f9a-4c1d-88c9-91f021b0572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e390e-4f9a-4c1d-88c9-91f021b057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E15D5F-A773-4AE8-B938-2C7042C3F4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12D3E-44DF-4FA3-9C25-7662B24BC1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fe390e-4f9a-4c1d-88c9-91f021b057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20255C-C23D-4DCE-9013-A3D54AFD2907}">
  <ds:schemaRefs>
    <ds:schemaRef ds:uri="http://purl.org/dc/dcmitype/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67fe390e-4f9a-4c1d-88c9-91f021b0572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1290</Words>
  <Application>Microsoft Office PowerPoint</Application>
  <PresentationFormat>Widescreen</PresentationFormat>
  <Paragraphs>119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Agency FB</vt:lpstr>
      <vt:lpstr>Arial</vt:lpstr>
      <vt:lpstr>Calibri</vt:lpstr>
      <vt:lpstr>Calibri Light</vt:lpstr>
      <vt:lpstr>Office Theme</vt:lpstr>
      <vt:lpstr>PowerPoint Presentation</vt:lpstr>
      <vt:lpstr>Download the data</vt:lpstr>
      <vt:lpstr>Reading in the data</vt:lpstr>
      <vt:lpstr>Examine the data set</vt:lpstr>
      <vt:lpstr>Plotting a histogram in Python</vt:lpstr>
      <vt:lpstr>Bins</vt:lpstr>
      <vt:lpstr>PowerPoint Presentation</vt:lpstr>
      <vt:lpstr>PowerPoint Presentation</vt:lpstr>
      <vt:lpstr>Seaborn</vt:lpstr>
      <vt:lpstr>Benefits of Seaborn</vt:lpstr>
      <vt:lpstr>Histograms</vt:lpstr>
      <vt:lpstr>Other types of graphs: Creating a scatter plot</vt:lpstr>
      <vt:lpstr>PowerPoint Presentation</vt:lpstr>
      <vt:lpstr>The hue function</vt:lpstr>
      <vt:lpstr>Factor plots</vt:lpstr>
      <vt:lpstr>PowerPoint Presentation</vt:lpstr>
      <vt:lpstr>A box plot</vt:lpstr>
      <vt:lpstr>PowerPoint Presentation</vt:lpstr>
      <vt:lpstr>Seaborn’s theme</vt:lpstr>
      <vt:lpstr>Violin plots</vt:lpstr>
      <vt:lpstr>PowerPoint Presentation</vt:lpstr>
      <vt:lpstr>Seaborn’s colour palettes</vt:lpstr>
      <vt:lpstr>PowerPoint Presentation</vt:lpstr>
      <vt:lpstr>PowerPoint Presentation</vt:lpstr>
      <vt:lpstr>Overlapping plots</vt:lpstr>
      <vt:lpstr>PowerPoint Presentation</vt:lpstr>
      <vt:lpstr>Data wrangling with Pandas</vt:lpstr>
      <vt:lpstr>PowerPoint Presentation</vt:lpstr>
      <vt:lpstr>PowerPoint Presentation</vt:lpstr>
      <vt:lpstr>PowerPoint Presentation</vt:lpstr>
      <vt:lpstr>PowerPoint Presentation</vt:lpstr>
      <vt:lpstr>Plotting all data: Empirical cumulative distribution functions (ECDFs)</vt:lpstr>
      <vt:lpstr>PowerPoint Presentation</vt:lpstr>
      <vt:lpstr>Plotting an ECDF</vt:lpstr>
      <vt:lpstr>PowerPoint Presentation</vt:lpstr>
      <vt:lpstr>The usefulness of ECDFs</vt:lpstr>
      <vt:lpstr>Heatmaps</vt:lpstr>
      <vt:lpstr>Bar plot</vt:lpstr>
      <vt:lpstr>Joint Distribution Plot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Brace, Lewys</dc:creator>
  <cp:lastModifiedBy>prajwal waykos</cp:lastModifiedBy>
  <cp:revision>43</cp:revision>
  <dcterms:created xsi:type="dcterms:W3CDTF">2019-09-25T18:32:27Z</dcterms:created>
  <dcterms:modified xsi:type="dcterms:W3CDTF">2024-05-08T00:19:09Z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0x010100EB96D2086DC3E04FA27E829F3E9C5179</vt:lpwstr>
  </property>
</Properties>
</file>