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60" r:id="rId5"/>
    <p:sldId id="261" r:id="rId6"/>
    <p:sldId id="262" r:id="rId7"/>
    <p:sldId id="263" r:id="rId8"/>
    <p:sldId id="273" r:id="rId9"/>
    <p:sldId id="274" r:id="rId10"/>
    <p:sldId id="279" r:id="rId11"/>
    <p:sldId id="280" r:id="rId12"/>
    <p:sldId id="289" r:id="rId13"/>
    <p:sldId id="290" r:id="rId14"/>
    <p:sldId id="291" r:id="rId15"/>
    <p:sldId id="296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17BD8E-0A19-4A71-8D1E-746E21469CB5}" type="datetimeFigureOut">
              <a:rPr lang="en-US" smtClean="0"/>
              <a:pPr/>
              <a:t>08-May-24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F69496-5D79-4C7C-9006-41DD67531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index.html#user-guide" TargetMode="External"/><Relationship Id="rId2" Type="http://schemas.openxmlformats.org/officeDocument/2006/relationships/hyperlink" Target="https://github.com/guipsamora/pandas_exerci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6477000" cy="838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haroni" pitchFamily="2" charset="-79"/>
                <a:cs typeface="Aharoni" pitchFamily="2" charset="-79"/>
              </a:rPr>
              <a:t>Python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2060"/>
                </a:solidFill>
              </a:rPr>
              <a:t>K. Anvesh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Manipulations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Column wise manipulations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We can perform </a:t>
            </a:r>
            <a:r>
              <a:rPr lang="en-US" dirty="0" err="1"/>
              <a:t>Dataframe</a:t>
            </a:r>
            <a:r>
              <a:rPr lang="en-US" dirty="0"/>
              <a:t> manipulations like:</a:t>
            </a:r>
          </a:p>
          <a:p>
            <a:pPr marL="1773238" indent="-514350">
              <a:buFont typeface="+mj-lt"/>
              <a:buAutoNum type="alphaLcParenR"/>
            </a:pPr>
            <a:r>
              <a:rPr lang="en-US" dirty="0"/>
              <a:t>Selecting required columns for display</a:t>
            </a:r>
          </a:p>
          <a:p>
            <a:pPr marL="1773238" indent="-514350">
              <a:buFont typeface="+mj-lt"/>
              <a:buAutoNum type="alphaLcParenR"/>
            </a:pPr>
            <a:r>
              <a:rPr lang="en-US" dirty="0"/>
              <a:t>Adding new columns</a:t>
            </a:r>
          </a:p>
          <a:p>
            <a:pPr marL="1773238" indent="-514350">
              <a:buFont typeface="+mj-lt"/>
              <a:buAutoNum type="alphaLcParenR"/>
            </a:pPr>
            <a:r>
              <a:rPr lang="en-US" dirty="0"/>
              <a:t>Deleting the columns</a:t>
            </a:r>
          </a:p>
          <a:p>
            <a:pPr marL="1773238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None/>
            </a:pPr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sz="3600" dirty="0">
                <a:solidFill>
                  <a:srgbClr val="C00000"/>
                </a:solidFill>
              </a:rPr>
              <a:t>column wise manipulations.py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Row wise manipulations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We can do the following like:-</a:t>
            </a:r>
          </a:p>
          <a:p>
            <a:pPr marL="1323975" indent="-514350">
              <a:buFont typeface="+mj-lt"/>
              <a:buAutoNum type="arabicPeriod"/>
            </a:pPr>
            <a:r>
              <a:rPr lang="en-US" dirty="0"/>
              <a:t>Row Selection,</a:t>
            </a:r>
          </a:p>
          <a:p>
            <a:pPr marL="1943100" lvl="1" indent="-514350">
              <a:buFont typeface="+mj-lt"/>
              <a:buAutoNum type="alphaLcPeriod"/>
            </a:pPr>
            <a:r>
              <a:rPr lang="en-US" dirty="0">
                <a:solidFill>
                  <a:srgbClr val="7030A0"/>
                </a:solidFill>
              </a:rPr>
              <a:t>Selecting using label</a:t>
            </a:r>
          </a:p>
          <a:p>
            <a:pPr marL="1943100" lvl="1" indent="-514350">
              <a:buFont typeface="+mj-lt"/>
              <a:buAutoNum type="alphaLcPeriod"/>
            </a:pPr>
            <a:r>
              <a:rPr lang="en-US" dirty="0">
                <a:solidFill>
                  <a:srgbClr val="7030A0"/>
                </a:solidFill>
              </a:rPr>
              <a:t>Selecting using integer location</a:t>
            </a:r>
          </a:p>
          <a:p>
            <a:pPr marL="1943100" lvl="1" indent="-514350">
              <a:buFont typeface="+mj-lt"/>
              <a:buAutoNum type="alphaLcPeriod"/>
            </a:pPr>
            <a:r>
              <a:rPr lang="en-US" dirty="0">
                <a:solidFill>
                  <a:srgbClr val="7030A0"/>
                </a:solidFill>
              </a:rPr>
              <a:t>Selecting using slicing</a:t>
            </a:r>
          </a:p>
          <a:p>
            <a:pPr marL="1323975" indent="-514350">
              <a:buFont typeface="+mj-lt"/>
              <a:buAutoNum type="arabicPeriod"/>
            </a:pPr>
            <a:r>
              <a:rPr lang="en-US" dirty="0"/>
              <a:t>Addition of row, and </a:t>
            </a:r>
          </a:p>
          <a:p>
            <a:pPr marL="1323975" indent="-514350">
              <a:buFont typeface="+mj-lt"/>
              <a:buAutoNum type="arabicPeriod"/>
            </a:pPr>
            <a:r>
              <a:rPr lang="en-US" dirty="0"/>
              <a:t>Deletion of row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sz="4000" dirty="0">
                <a:solidFill>
                  <a:srgbClr val="C00000"/>
                </a:solidFill>
              </a:rPr>
              <a:t>row wise manipulations.py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/>
              <a:t>Missing Values in the array set or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Identifying the no. of missing values in a dataset.</a:t>
            </a:r>
          </a:p>
          <a:p>
            <a:r>
              <a:rPr lang="en-US" u="sng" dirty="0"/>
              <a:t>Function</a:t>
            </a:r>
            <a:r>
              <a:rPr lang="en-US" dirty="0"/>
              <a:t>: - </a:t>
            </a:r>
            <a:r>
              <a:rPr lang="en-US" sz="3600" b="1" dirty="0" err="1">
                <a:solidFill>
                  <a:srgbClr val="7030A0"/>
                </a:solidFill>
              </a:rPr>
              <a:t>data.isna</a:t>
            </a:r>
            <a:r>
              <a:rPr lang="en-US" sz="3600" b="1" dirty="0">
                <a:solidFill>
                  <a:srgbClr val="7030A0"/>
                </a:solidFill>
              </a:rPr>
              <a:t>() or </a:t>
            </a:r>
            <a:r>
              <a:rPr lang="en-US" sz="3600" b="1" dirty="0" err="1">
                <a:solidFill>
                  <a:srgbClr val="7030A0"/>
                </a:solidFill>
              </a:rPr>
              <a:t>data.isnull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</a:p>
          <a:p>
            <a:r>
              <a:rPr lang="en-US" dirty="0"/>
              <a:t>The above function returns true if the </a:t>
            </a:r>
            <a:r>
              <a:rPr lang="en-US" dirty="0" err="1"/>
              <a:t>dataframe</a:t>
            </a:r>
            <a:r>
              <a:rPr lang="en-US" dirty="0"/>
              <a:t> or dataset is having null values.</a:t>
            </a:r>
          </a:p>
          <a:p>
            <a:r>
              <a:rPr lang="en-US" dirty="0"/>
              <a:t>We can also count the number of null values in a column.</a:t>
            </a:r>
          </a:p>
          <a:p>
            <a:r>
              <a:rPr lang="en-US" dirty="0"/>
              <a:t>Function:- </a:t>
            </a:r>
            <a:r>
              <a:rPr lang="en-US" sz="3200" b="1" dirty="0" err="1">
                <a:solidFill>
                  <a:srgbClr val="7030A0"/>
                </a:solidFill>
              </a:rPr>
              <a:t>data.isnull</a:t>
            </a:r>
            <a:r>
              <a:rPr lang="en-US" sz="3200" b="1" dirty="0">
                <a:solidFill>
                  <a:srgbClr val="7030A0"/>
                </a:solidFill>
              </a:rPr>
              <a:t>().sum() or </a:t>
            </a:r>
            <a:r>
              <a:rPr lang="en-US" sz="3200" b="1" dirty="0" err="1">
                <a:solidFill>
                  <a:srgbClr val="7030A0"/>
                </a:solidFill>
              </a:rPr>
              <a:t>data.isna</a:t>
            </a:r>
            <a:r>
              <a:rPr lang="en-US" sz="3200" b="1" dirty="0">
                <a:solidFill>
                  <a:srgbClr val="7030A0"/>
                </a:solidFill>
              </a:rPr>
              <a:t>().sum()</a:t>
            </a:r>
            <a:endParaRPr lang="en-US" sz="3600" b="1" dirty="0">
              <a:solidFill>
                <a:srgbClr val="7030A0"/>
              </a:solidFill>
            </a:endParaRPr>
          </a:p>
          <a:p>
            <a:pPr lvl="4">
              <a:buNone/>
            </a:pPr>
            <a:r>
              <a:rPr lang="en-US" sz="3600" b="1" dirty="0">
                <a:solidFill>
                  <a:srgbClr val="7030A0"/>
                </a:solidFill>
              </a:rPr>
              <a:t>  </a:t>
            </a:r>
            <a:r>
              <a:rPr lang="en-US" sz="3600" b="1" dirty="0" err="1">
                <a:solidFill>
                  <a:srgbClr val="7030A0"/>
                </a:solidFill>
              </a:rPr>
              <a:t>data.isnull</a:t>
            </a:r>
            <a:r>
              <a:rPr lang="en-US" sz="3600" b="1" dirty="0">
                <a:solidFill>
                  <a:srgbClr val="7030A0"/>
                </a:solidFill>
              </a:rPr>
              <a:t>().sum(axis=0) </a:t>
            </a:r>
            <a:r>
              <a:rPr lang="en-US" b="1" dirty="0">
                <a:solidFill>
                  <a:srgbClr val="FF0000"/>
                </a:solidFill>
              </a:rPr>
              <a:t>[column level] </a:t>
            </a:r>
            <a:r>
              <a:rPr lang="en-US" sz="3600" b="1" dirty="0">
                <a:solidFill>
                  <a:srgbClr val="7030A0"/>
                </a:solidFill>
              </a:rPr>
              <a:t>/ </a:t>
            </a:r>
            <a:r>
              <a:rPr lang="en-US" sz="3600" b="1" dirty="0" err="1">
                <a:solidFill>
                  <a:srgbClr val="7030A0"/>
                </a:solidFill>
              </a:rPr>
              <a:t>data.isnull</a:t>
            </a:r>
            <a:r>
              <a:rPr lang="en-US" sz="3600" b="1" dirty="0">
                <a:solidFill>
                  <a:srgbClr val="7030A0"/>
                </a:solidFill>
              </a:rPr>
              <a:t>().sum(axis=1) </a:t>
            </a:r>
            <a:r>
              <a:rPr lang="en-US" b="1" dirty="0">
                <a:solidFill>
                  <a:srgbClr val="FF0000"/>
                </a:solidFill>
              </a:rPr>
              <a:t>[row level]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r>
              <a:rPr lang="en-US" dirty="0"/>
              <a:t>Null values or Missing values can also be filled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: </a:t>
            </a:r>
            <a:r>
              <a:rPr lang="en-US" sz="3200" b="1" dirty="0" err="1">
                <a:solidFill>
                  <a:srgbClr val="7030A0"/>
                </a:solidFill>
              </a:rPr>
              <a:t>data.isnull</a:t>
            </a:r>
            <a:r>
              <a:rPr lang="en-US" sz="3200" b="1" dirty="0">
                <a:solidFill>
                  <a:srgbClr val="7030A0"/>
                </a:solidFill>
              </a:rPr>
              <a:t>().</a:t>
            </a:r>
            <a:r>
              <a:rPr lang="en-US" sz="3200" b="1" dirty="0" err="1">
                <a:solidFill>
                  <a:srgbClr val="7030A0"/>
                </a:solidFill>
              </a:rPr>
              <a:t>fillna</a:t>
            </a:r>
            <a:r>
              <a:rPr lang="en-US" sz="3200" b="1" dirty="0">
                <a:solidFill>
                  <a:srgbClr val="7030A0"/>
                </a:solidFill>
              </a:rPr>
              <a:t>(60)</a:t>
            </a:r>
          </a:p>
          <a:p>
            <a:r>
              <a:rPr lang="en-US" dirty="0"/>
              <a:t>We can drop the missing valued row in a </a:t>
            </a:r>
            <a:r>
              <a:rPr lang="en-US" dirty="0" err="1"/>
              <a:t>dataframe</a:t>
            </a:r>
            <a:r>
              <a:rPr lang="en-US" dirty="0"/>
              <a:t> or dataset using: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: </a:t>
            </a:r>
            <a:r>
              <a:rPr lang="en-US" sz="3200" b="1" dirty="0" err="1">
                <a:solidFill>
                  <a:srgbClr val="7030A0"/>
                </a:solidFill>
              </a:rPr>
              <a:t>data.dropna</a:t>
            </a:r>
            <a:r>
              <a:rPr lang="en-US" sz="3200" b="1" dirty="0">
                <a:solidFill>
                  <a:srgbClr val="7030A0"/>
                </a:solidFill>
              </a:rPr>
              <a:t>()</a:t>
            </a:r>
          </a:p>
          <a:p>
            <a:pPr algn="ctr">
              <a:buNone/>
            </a:pPr>
            <a:r>
              <a:rPr lang="en-US" sz="4400" b="1" dirty="0">
                <a:solidFill>
                  <a:srgbClr val="00B050"/>
                </a:solidFill>
              </a:rPr>
              <a:t>Mean</a:t>
            </a:r>
            <a:endParaRPr lang="en-US" dirty="0"/>
          </a:p>
          <a:p>
            <a:pPr>
              <a:buNone/>
            </a:pPr>
            <a:r>
              <a:rPr lang="en-US" dirty="0"/>
              <a:t>We can fill the missing values by using mean function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: </a:t>
            </a:r>
            <a:r>
              <a:rPr lang="en-US" sz="3200" dirty="0" err="1">
                <a:solidFill>
                  <a:srgbClr val="7030A0"/>
                </a:solidFill>
              </a:rPr>
              <a:t>data.fillna</a:t>
            </a:r>
            <a:r>
              <a:rPr lang="en-US" sz="3200" dirty="0">
                <a:solidFill>
                  <a:srgbClr val="7030A0"/>
                </a:solidFill>
              </a:rPr>
              <a:t>(</a:t>
            </a:r>
            <a:r>
              <a:rPr lang="en-US" sz="3200" dirty="0" err="1">
                <a:solidFill>
                  <a:srgbClr val="7030A0"/>
                </a:solidFill>
              </a:rPr>
              <a:t>data.mean</a:t>
            </a:r>
            <a:r>
              <a:rPr lang="en-US" sz="3200" dirty="0">
                <a:solidFill>
                  <a:srgbClr val="7030A0"/>
                </a:solidFill>
              </a:rPr>
              <a:t>())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953000"/>
          </a:xfrm>
        </p:spPr>
        <p:txBody>
          <a:bodyPr>
            <a:normAutofit/>
          </a:bodyPr>
          <a:lstStyle/>
          <a:p>
            <a:r>
              <a:rPr lang="en-US" dirty="0"/>
              <a:t>Lets discusses various techniques for preprocessing data in Python machine learning.</a:t>
            </a:r>
          </a:p>
          <a:p>
            <a:r>
              <a:rPr lang="en-US" dirty="0"/>
              <a:t>Data preprocessing steps</a:t>
            </a:r>
          </a:p>
          <a:p>
            <a:pPr>
              <a:buNone/>
            </a:pPr>
            <a:r>
              <a:rPr lang="en-US" b="1" dirty="0"/>
              <a:t>Step 1 − Importing the useful packages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2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200" b="1" dirty="0">
                <a:solidFill>
                  <a:srgbClr val="C00000"/>
                </a:solidFill>
              </a:rPr>
              <a:t>, pandas…..</a:t>
            </a:r>
          </a:p>
          <a:p>
            <a:pPr algn="just">
              <a:buNone/>
            </a:pPr>
            <a:r>
              <a:rPr lang="en-US" sz="2200" b="1" dirty="0">
                <a:solidFill>
                  <a:srgbClr val="C00000"/>
                </a:solidFill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</a:rPr>
              <a:t>sklearn.preprocessing</a:t>
            </a:r>
            <a:r>
              <a:rPr lang="en-US" sz="2200" dirty="0">
                <a:solidFill>
                  <a:srgbClr val="C00000"/>
                </a:solidFill>
              </a:rPr>
              <a:t>- 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package provides many common utility functions and transformer classes to change raw feature vectors into a representation that is more suitable for machine learning algorithms</a:t>
            </a:r>
            <a:r>
              <a:rPr lang="en-US" sz="2200" dirty="0">
                <a:solidFill>
                  <a:srgbClr val="C00000"/>
                </a:solidFill>
              </a:rPr>
              <a:t>.)</a:t>
            </a:r>
          </a:p>
          <a:p>
            <a:pPr>
              <a:buNone/>
            </a:pPr>
            <a:r>
              <a:rPr lang="en-US" b="1" dirty="0"/>
              <a:t>Step 2 − Defining sample data</a:t>
            </a:r>
          </a:p>
          <a:p>
            <a:pPr>
              <a:buNone/>
            </a:pPr>
            <a:r>
              <a:rPr lang="en-US" b="1" dirty="0"/>
              <a:t>Step3 − Applying preprocessing technique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/>
          <a:lstStyle/>
          <a:p>
            <a:pPr algn="just"/>
            <a:r>
              <a:rPr lang="en-US" dirty="0"/>
              <a:t>This concept deals with data, </a:t>
            </a:r>
            <a:r>
              <a:rPr lang="en-US" dirty="0" err="1"/>
              <a:t>dataframes</a:t>
            </a:r>
            <a:r>
              <a:rPr lang="en-US" dirty="0"/>
              <a:t> or dataset by applying all functions/methods for data analyzing</a:t>
            </a:r>
          </a:p>
          <a:p>
            <a:pPr>
              <a:buNone/>
            </a:pPr>
            <a:r>
              <a:rPr lang="en-US" sz="3600" b="1" dirty="0">
                <a:solidFill>
                  <a:srgbClr val="7030A0"/>
                </a:solidFill>
              </a:rPr>
              <a:t>Loading the Dataset</a:t>
            </a:r>
          </a:p>
          <a:p>
            <a:r>
              <a:rPr lang="en-US" dirty="0"/>
              <a:t>Here we are using </a:t>
            </a:r>
            <a:r>
              <a:rPr lang="en-US" b="1" dirty="0"/>
              <a:t>pandas</a:t>
            </a:r>
            <a:r>
              <a:rPr lang="en-US" dirty="0"/>
              <a:t> to load the data. We will also use pandas next to explore the data both with descriptive statistics and data visualization. </a:t>
            </a:r>
          </a:p>
          <a:p>
            <a:r>
              <a:rPr lang="en-US" dirty="0">
                <a:solidFill>
                  <a:srgbClr val="C00000"/>
                </a:solidFill>
              </a:rPr>
              <a:t>Methods</a:t>
            </a:r>
            <a:r>
              <a:rPr lang="en-US" dirty="0"/>
              <a:t>: </a:t>
            </a:r>
            <a:r>
              <a:rPr lang="en-US" sz="4000" dirty="0" err="1">
                <a:solidFill>
                  <a:srgbClr val="002060"/>
                </a:solidFill>
              </a:rPr>
              <a:t>read_csv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or </a:t>
            </a:r>
            <a:r>
              <a:rPr lang="en-US" sz="4000" dirty="0" err="1">
                <a:solidFill>
                  <a:srgbClr val="002060"/>
                </a:solidFill>
              </a:rPr>
              <a:t>read_excel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</a:t>
            </a:r>
            <a:r>
              <a:rPr lang="en-US" sz="3600" b="1" dirty="0" err="1">
                <a:solidFill>
                  <a:srgbClr val="002060"/>
                </a:solidFill>
              </a:rPr>
              <a:t>csv</a:t>
            </a:r>
            <a:r>
              <a:rPr lang="en-US" sz="3600" b="1" dirty="0">
                <a:solidFill>
                  <a:srgbClr val="002060"/>
                </a:solidFill>
              </a:rPr>
              <a:t> file load.py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0F43-4CF2-C3E8-22B7-8D14E9E9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22163"/>
            <a:ext cx="5410200" cy="7922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586D-782D-2722-4970-2A129BBDF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6705600" cy="3276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https://github.com/guipsamora/pandas_exercises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https://pandas.pydata.org/docs/user_guide/index.html#user-guide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Pandas</a:t>
            </a:r>
            <a:r>
              <a:rPr lang="en-US" dirty="0"/>
              <a:t> is a </a:t>
            </a:r>
            <a:r>
              <a:rPr lang="en-US" dirty="0">
                <a:hlinkClick r:id="rId2"/>
              </a:rPr>
              <a:t>Python</a:t>
            </a:r>
            <a:r>
              <a:rPr lang="en-US" dirty="0"/>
              <a:t> package providing fast, flexible, and expressive data structures designed to make working with “relational” or “labeled” data both easy and intuitive. It aims to be the fundamental high-level building block for doing practical, </a:t>
            </a:r>
            <a:r>
              <a:rPr lang="en-US" b="1" dirty="0"/>
              <a:t>real world</a:t>
            </a:r>
            <a:r>
              <a:rPr lang="en-US" dirty="0"/>
              <a:t> data analysis in Python.</a:t>
            </a:r>
          </a:p>
          <a:p>
            <a:pPr algn="just"/>
            <a:r>
              <a:rPr lang="en-US" dirty="0"/>
              <a:t>It has the broader goal of becoming </a:t>
            </a:r>
            <a:r>
              <a:rPr lang="en-US" b="1" dirty="0"/>
              <a:t>the most powerful and flexible open source data analysis / manipulation tool available in any language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pPr algn="just"/>
            <a:r>
              <a:rPr lang="en-US" b="1" dirty="0"/>
              <a:t>Python</a:t>
            </a:r>
            <a:r>
              <a:rPr lang="en-US" dirty="0"/>
              <a:t>  Anaconda is a free Python distribution with </a:t>
            </a:r>
            <a:r>
              <a:rPr lang="en-US" dirty="0" err="1"/>
              <a:t>SciPy</a:t>
            </a:r>
            <a:r>
              <a:rPr lang="en-US" dirty="0"/>
              <a:t> stack and </a:t>
            </a:r>
            <a:r>
              <a:rPr lang="en-US" dirty="0" err="1"/>
              <a:t>Spyder</a:t>
            </a:r>
            <a:r>
              <a:rPr lang="en-US" dirty="0"/>
              <a:t> IDE for Windows OS.</a:t>
            </a:r>
          </a:p>
          <a:p>
            <a:pPr algn="just"/>
            <a:r>
              <a:rPr lang="en-US" dirty="0"/>
              <a:t>It is also available for Linux and Mac.</a:t>
            </a:r>
          </a:p>
          <a:p>
            <a:pPr algn="just"/>
            <a:r>
              <a:rPr lang="en-US" dirty="0"/>
              <a:t>Standard Python distribution doesn't come bundled with Pandas module. A lightweight alternative is to install Pandas using popular Python package installer, </a:t>
            </a:r>
            <a:r>
              <a:rPr lang="en-US" b="1" dirty="0"/>
              <a:t>pip.</a:t>
            </a:r>
            <a:endParaRPr lang="en-US" dirty="0"/>
          </a:p>
          <a:p>
            <a:pPr marL="635000" indent="-319088" algn="just">
              <a:buNone/>
            </a:pPr>
            <a:r>
              <a:rPr lang="en-US" sz="4400" b="1" dirty="0">
                <a:solidFill>
                  <a:srgbClr val="7030A0"/>
                </a:solidFill>
              </a:rPr>
              <a:t>C:\Users\Sony&gt;pip install pandas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Different Dimensions of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2314357"/>
              </p:ext>
            </p:extLst>
          </p:nvPr>
        </p:nvGraphicFramePr>
        <p:xfrm>
          <a:off x="0" y="1219200"/>
          <a:ext cx="9144000" cy="43876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9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Data Structure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Dimensions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Series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1D labeled homogeneous array, size immutable.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2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Data Frames</a:t>
                      </a:r>
                    </a:p>
                    <a:p>
                      <a:pPr algn="ctr" fontAlgn="t"/>
                      <a:r>
                        <a:rPr lang="en-US" sz="2800" dirty="0"/>
                        <a:t>(Tabular</a:t>
                      </a:r>
                      <a:r>
                        <a:rPr lang="en-US" sz="2800" baseline="0" dirty="0"/>
                        <a:t> Data</a:t>
                      </a:r>
                      <a:r>
                        <a:rPr lang="en-US" sz="2800" dirty="0"/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/>
                        <a:t>General 2D labeled, size-mutable tabular structure with potentially heterogeneous typed columns.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5257800"/>
          </a:xfrm>
        </p:spPr>
        <p:txBody>
          <a:bodyPr/>
          <a:lstStyle/>
          <a:p>
            <a:pPr algn="just">
              <a:buNone/>
            </a:pPr>
            <a:r>
              <a:rPr lang="en-US" sz="3200" b="1" dirty="0">
                <a:solidFill>
                  <a:srgbClr val="7030A0"/>
                </a:solidFill>
              </a:rPr>
              <a:t>Series</a:t>
            </a:r>
            <a:endParaRPr lang="en-US" b="1" dirty="0">
              <a:solidFill>
                <a:srgbClr val="7030A0"/>
              </a:solidFill>
            </a:endParaRPr>
          </a:p>
          <a:p>
            <a:pPr algn="just"/>
            <a:r>
              <a:rPr lang="en-US" dirty="0"/>
              <a:t>Series is a one-dimensional array like structure with homogeneous data. For example, the following series is a collection of integers 10, 23, 56, …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733800"/>
          <a:ext cx="7010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/>
            <a:r>
              <a:rPr lang="en-US" dirty="0" err="1"/>
              <a:t>DataFrame</a:t>
            </a:r>
            <a:r>
              <a:rPr lang="en-US" dirty="0"/>
              <a:t> is a two-dimensional array with heterogeneous data. For example, </a:t>
            </a:r>
          </a:p>
          <a:p>
            <a:pPr algn="just"/>
            <a:r>
              <a:rPr lang="en-US" dirty="0"/>
              <a:t>The table represents the data of a sales team of an organization with their overall performance rating. The data is represented in rows and columns. Each column represents an attribute and each row represents a person.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91000"/>
          <a:ext cx="7391400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Rating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Steve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3.45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Lia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28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4.6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Vin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45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3.9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Katie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/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/>
                        <a:t>2.78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just"/>
            <a:r>
              <a:rPr lang="en-US" dirty="0"/>
              <a:t>Series is a one-dimensional labeled array capable of holding data of any type (integer, string, float, python objects, etc.). The axis labels are collectively called index.</a:t>
            </a:r>
          </a:p>
          <a:p>
            <a:pPr algn="just"/>
            <a:endParaRPr lang="en-US" dirty="0"/>
          </a:p>
          <a:p>
            <a:r>
              <a:rPr lang="en-US" dirty="0"/>
              <a:t>A series can be created using various inputs like −</a:t>
            </a:r>
          </a:p>
          <a:p>
            <a:pPr marL="1893888" indent="-319088">
              <a:buFont typeface="Wingdings" pitchFamily="2" charset="2"/>
              <a:buChar char="Ø"/>
            </a:pPr>
            <a:r>
              <a:rPr lang="en-US" dirty="0"/>
              <a:t>Array</a:t>
            </a:r>
          </a:p>
          <a:p>
            <a:pPr marL="1893888" indent="-319088">
              <a:buFont typeface="Wingdings" pitchFamily="2" charset="2"/>
              <a:buChar char="Ø"/>
            </a:pPr>
            <a:r>
              <a:rPr lang="en-US" dirty="0" err="1"/>
              <a:t>Dict</a:t>
            </a:r>
            <a:endParaRPr lang="en-US" dirty="0"/>
          </a:p>
          <a:p>
            <a:pPr marL="1893888" indent="-319088">
              <a:buFont typeface="Wingdings" pitchFamily="2" charset="2"/>
              <a:buChar char="Ø"/>
            </a:pPr>
            <a:r>
              <a:rPr lang="en-US" dirty="0"/>
              <a:t>Scalar value or constant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b="1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can be created using various inputs like :</a:t>
            </a:r>
          </a:p>
          <a:p>
            <a:pPr marL="1089025" indent="-319088"/>
            <a:r>
              <a:rPr lang="en-US" dirty="0"/>
              <a:t>Lists</a:t>
            </a:r>
          </a:p>
          <a:p>
            <a:pPr marL="1089025" indent="-319088"/>
            <a:r>
              <a:rPr lang="en-US" dirty="0" err="1"/>
              <a:t>dict</a:t>
            </a:r>
            <a:endParaRPr lang="en-US" dirty="0"/>
          </a:p>
          <a:p>
            <a:pPr marL="1089025" indent="-319088"/>
            <a:r>
              <a:rPr lang="en-US" dirty="0"/>
              <a:t>Series</a:t>
            </a:r>
          </a:p>
          <a:p>
            <a:pPr marL="1089025" indent="-319088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endParaRPr lang="en-US" dirty="0"/>
          </a:p>
          <a:p>
            <a:pPr marL="1089025" indent="-319088"/>
            <a:r>
              <a:rPr lang="en-US" dirty="0"/>
              <a:t>Another </a:t>
            </a:r>
            <a:r>
              <a:rPr lang="en-US" dirty="0" err="1"/>
              <a:t>DataFrame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1204913" indent="-319088">
              <a:buNone/>
            </a:pPr>
            <a:r>
              <a:rPr lang="en-US" b="1" dirty="0">
                <a:solidFill>
                  <a:srgbClr val="7030A0"/>
                </a:solidFill>
              </a:rPr>
              <a:t>import pandas as pd </a:t>
            </a:r>
          </a:p>
          <a:p>
            <a:pPr marL="1204913" indent="-319088">
              <a:buNone/>
            </a:pPr>
            <a:r>
              <a:rPr lang="en-US" b="1" dirty="0" err="1">
                <a:solidFill>
                  <a:srgbClr val="7030A0"/>
                </a:solidFill>
              </a:rPr>
              <a:t>df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pd.DataFrame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</a:p>
          <a:p>
            <a:pPr marL="1204913" indent="-319088">
              <a:buNone/>
            </a:pPr>
            <a:r>
              <a:rPr lang="en-US" b="1" dirty="0">
                <a:solidFill>
                  <a:srgbClr val="7030A0"/>
                </a:solidFill>
              </a:rPr>
              <a:t>print (</a:t>
            </a:r>
            <a:r>
              <a:rPr lang="en-US" b="1" dirty="0" err="1">
                <a:solidFill>
                  <a:srgbClr val="7030A0"/>
                </a:solidFill>
              </a:rPr>
              <a:t>df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406400" indent="-319088">
              <a:buNone/>
            </a:pPr>
            <a:endParaRPr lang="en-US" dirty="0"/>
          </a:p>
          <a:p>
            <a:pPr marL="406400" indent="-319088">
              <a:buNone/>
            </a:pPr>
            <a:r>
              <a:rPr lang="en-US" dirty="0"/>
              <a:t>The above syntax will generate an empty </a:t>
            </a:r>
            <a:r>
              <a:rPr lang="en-US" dirty="0" err="1"/>
              <a:t>dataframe</a:t>
            </a:r>
            <a:r>
              <a:rPr lang="en-US" dirty="0"/>
              <a:t> with no columns and no index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3896</TotalTime>
  <Words>804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Times New Roman</vt:lpstr>
      <vt:lpstr>Tw Cen MT</vt:lpstr>
      <vt:lpstr>Wingdings</vt:lpstr>
      <vt:lpstr>Wingdings 2</vt:lpstr>
      <vt:lpstr>Median</vt:lpstr>
      <vt:lpstr>Python Pandas</vt:lpstr>
      <vt:lpstr>Introduction</vt:lpstr>
      <vt:lpstr>Installation of Pandas</vt:lpstr>
      <vt:lpstr>Different Dimensions of Datasets</vt:lpstr>
      <vt:lpstr>PowerPoint Presentation</vt:lpstr>
      <vt:lpstr>DataFrame</vt:lpstr>
      <vt:lpstr>Series</vt:lpstr>
      <vt:lpstr>Create DataFrame</vt:lpstr>
      <vt:lpstr>PowerPoint Presentation</vt:lpstr>
      <vt:lpstr>Dataset Manipulations  </vt:lpstr>
      <vt:lpstr>PowerPoint Presentation</vt:lpstr>
      <vt:lpstr>Missing Values in the array set or the Dataset</vt:lpstr>
      <vt:lpstr>PowerPoint Presentation</vt:lpstr>
      <vt:lpstr>PowerPoint Presentation</vt:lpstr>
      <vt:lpstr>Data Analysis</vt:lpstr>
      <vt:lpstr> 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</dc:title>
  <dc:creator>sony</dc:creator>
  <cp:lastModifiedBy>prajwal waykos</cp:lastModifiedBy>
  <cp:revision>22</cp:revision>
  <dcterms:created xsi:type="dcterms:W3CDTF">2019-02-20T00:23:42Z</dcterms:created>
  <dcterms:modified xsi:type="dcterms:W3CDTF">2024-05-07T22:39:59Z</dcterms:modified>
</cp:coreProperties>
</file>