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4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685"/>
            <a:ext cx="822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883" y="1675688"/>
            <a:ext cx="8028232" cy="282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jpg"/><Relationship Id="rId4" Type="http://schemas.openxmlformats.org/officeDocument/2006/relationships/hyperlink" Target="http://scikit-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classes.html#module-sklearn.metric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5583" y="2518001"/>
            <a:ext cx="5648325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1620">
              <a:lnSpc>
                <a:spcPct val="100800"/>
              </a:lnSpc>
            </a:pPr>
            <a:r>
              <a:rPr sz="3600" b="1" spc="-5" dirty="0">
                <a:latin typeface="Trebuchet MS"/>
                <a:cs typeface="Trebuchet MS"/>
              </a:rPr>
              <a:t>Introdu</a:t>
            </a:r>
            <a:r>
              <a:rPr sz="3600" b="1" spc="-10" dirty="0">
                <a:latin typeface="Trebuchet MS"/>
                <a:cs typeface="Trebuchet MS"/>
              </a:rPr>
              <a:t>c</a:t>
            </a:r>
            <a:r>
              <a:rPr sz="3600" b="1" spc="-5" dirty="0">
                <a:latin typeface="Trebuchet MS"/>
                <a:cs typeface="Trebuchet MS"/>
              </a:rPr>
              <a:t>t</a:t>
            </a:r>
            <a:r>
              <a:rPr sz="3600" b="1" spc="-20" dirty="0">
                <a:latin typeface="Trebuchet MS"/>
                <a:cs typeface="Trebuchet MS"/>
              </a:rPr>
              <a:t>i</a:t>
            </a:r>
            <a:r>
              <a:rPr sz="3600" b="1" dirty="0">
                <a:latin typeface="Trebuchet MS"/>
                <a:cs typeface="Trebuchet MS"/>
              </a:rPr>
              <a:t>on</a:t>
            </a:r>
            <a:r>
              <a:rPr sz="3600" b="1" spc="16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t</a:t>
            </a:r>
            <a:r>
              <a:rPr sz="3600" b="1" dirty="0">
                <a:latin typeface="Trebuchet MS"/>
                <a:cs typeface="Trebuchet MS"/>
              </a:rPr>
              <a:t>o</a:t>
            </a:r>
            <a:r>
              <a:rPr sz="3600" b="1" spc="170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Trebuchet MS"/>
                <a:cs typeface="Trebuchet MS"/>
              </a:rPr>
              <a:t>Mac</a:t>
            </a:r>
            <a:r>
              <a:rPr sz="3600" b="1" dirty="0">
                <a:latin typeface="Trebuchet MS"/>
                <a:cs typeface="Trebuchet MS"/>
              </a:rPr>
              <a:t>hi</a:t>
            </a:r>
            <a:r>
              <a:rPr sz="3600" b="1" spc="-20" dirty="0">
                <a:latin typeface="Trebuchet MS"/>
                <a:cs typeface="Trebuchet MS"/>
              </a:rPr>
              <a:t>n</a:t>
            </a:r>
            <a:r>
              <a:rPr sz="3600" b="1" spc="-25" dirty="0">
                <a:latin typeface="Trebuchet MS"/>
                <a:cs typeface="Trebuchet MS"/>
              </a:rPr>
              <a:t>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Trebuchet MS"/>
                <a:cs typeface="Trebuchet MS"/>
              </a:rPr>
              <a:t>L</a:t>
            </a:r>
            <a:r>
              <a:rPr sz="3600" b="1" spc="-45" dirty="0">
                <a:latin typeface="Trebuchet MS"/>
                <a:cs typeface="Trebuchet MS"/>
              </a:rPr>
              <a:t>e</a:t>
            </a:r>
            <a:r>
              <a:rPr sz="3600" b="1" spc="-30" dirty="0">
                <a:latin typeface="Trebuchet MS"/>
                <a:cs typeface="Trebuchet MS"/>
              </a:rPr>
              <a:t>a</a:t>
            </a:r>
            <a:r>
              <a:rPr sz="3600" b="1" spc="-20" dirty="0">
                <a:latin typeface="Trebuchet MS"/>
                <a:cs typeface="Trebuchet MS"/>
              </a:rPr>
              <a:t>r</a:t>
            </a:r>
            <a:r>
              <a:rPr sz="3600" b="1" spc="-15" dirty="0">
                <a:latin typeface="Trebuchet MS"/>
                <a:cs typeface="Trebuchet MS"/>
              </a:rPr>
              <a:t>n</a:t>
            </a:r>
            <a:r>
              <a:rPr sz="3600" b="1" spc="-5" dirty="0">
                <a:latin typeface="Trebuchet MS"/>
                <a:cs typeface="Trebuchet MS"/>
              </a:rPr>
              <a:t>i</a:t>
            </a:r>
            <a:r>
              <a:rPr sz="3600" b="1" spc="-20" dirty="0">
                <a:latin typeface="Trebuchet MS"/>
                <a:cs typeface="Trebuchet MS"/>
              </a:rPr>
              <a:t>ng</a:t>
            </a:r>
            <a:r>
              <a:rPr sz="3600" b="1" spc="1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rebuchet MS"/>
                <a:cs typeface="Trebuchet MS"/>
              </a:rPr>
              <a:t>with</a:t>
            </a:r>
            <a:r>
              <a:rPr sz="3600" b="1" spc="7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Sciki</a:t>
            </a:r>
            <a:r>
              <a:rPr sz="3600" b="1" spc="10" dirty="0">
                <a:latin typeface="Trebuchet MS"/>
                <a:cs typeface="Trebuchet MS"/>
              </a:rPr>
              <a:t>t</a:t>
            </a:r>
            <a:r>
              <a:rPr sz="3600" b="1" spc="-5" dirty="0">
                <a:latin typeface="Trebuchet MS"/>
                <a:cs typeface="Trebuchet MS"/>
              </a:rPr>
              <a:t>-</a:t>
            </a:r>
            <a:r>
              <a:rPr sz="3600" b="1" spc="-30" dirty="0">
                <a:latin typeface="Trebuchet MS"/>
                <a:cs typeface="Trebuchet MS"/>
              </a:rPr>
              <a:t>L</a:t>
            </a:r>
            <a:r>
              <a:rPr sz="3600" b="1" dirty="0">
                <a:latin typeface="Trebuchet MS"/>
                <a:cs typeface="Trebuchet MS"/>
              </a:rPr>
              <a:t>earn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3762527"/>
            <a:ext cx="5181600" cy="7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53246" y="4476954"/>
            <a:ext cx="1637538" cy="1637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30441"/>
            <a:ext cx="5621020" cy="364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15" dirty="0">
                <a:latin typeface="Arial"/>
                <a:cs typeface="Arial"/>
              </a:rPr>
              <a:t>Inputing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for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Arial"/>
                <a:cs typeface="Arial"/>
              </a:rPr>
              <a:t>NaNs</a:t>
            </a:r>
            <a:endParaRPr sz="2550">
              <a:latin typeface="Arial"/>
              <a:cs typeface="Arial"/>
            </a:endParaRPr>
          </a:p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20" dirty="0">
                <a:latin typeface="Arial"/>
                <a:cs typeface="Arial"/>
              </a:rPr>
              <a:t>Normalizatio</a:t>
            </a:r>
            <a:r>
              <a:rPr sz="2550" spc="-15" dirty="0">
                <a:latin typeface="Arial"/>
                <a:cs typeface="Arial"/>
              </a:rPr>
              <a:t>n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/</a:t>
            </a:r>
            <a:r>
              <a:rPr sz="2550" spc="8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standardization</a:t>
            </a:r>
            <a:endParaRPr sz="2550">
              <a:latin typeface="Arial"/>
              <a:cs typeface="Arial"/>
            </a:endParaRPr>
          </a:p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125" dirty="0">
                <a:latin typeface="Arial"/>
                <a:cs typeface="Arial"/>
              </a:rPr>
              <a:t>T</a:t>
            </a:r>
            <a:r>
              <a:rPr sz="2550" spc="-15" dirty="0">
                <a:latin typeface="Arial"/>
                <a:cs typeface="Arial"/>
              </a:rPr>
              <a:t>ransform</a:t>
            </a:r>
            <a:r>
              <a:rPr sz="2550" spc="8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nominals</a:t>
            </a:r>
            <a:endParaRPr sz="2550">
              <a:latin typeface="Arial"/>
              <a:cs typeface="Arial"/>
            </a:endParaRPr>
          </a:p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125" dirty="0">
                <a:latin typeface="Arial"/>
                <a:cs typeface="Arial"/>
              </a:rPr>
              <a:t>T</a:t>
            </a:r>
            <a:r>
              <a:rPr sz="2550" spc="-15" dirty="0">
                <a:latin typeface="Arial"/>
                <a:cs typeface="Arial"/>
              </a:rPr>
              <a:t>ransform</a:t>
            </a:r>
            <a:r>
              <a:rPr sz="2550" spc="8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numeric</a:t>
            </a:r>
            <a:endParaRPr sz="2550">
              <a:latin typeface="Arial"/>
              <a:cs typeface="Arial"/>
            </a:endParaRPr>
          </a:p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20" dirty="0">
                <a:latin typeface="Arial"/>
                <a:cs typeface="Arial"/>
              </a:rPr>
              <a:t>Dat</a:t>
            </a:r>
            <a:r>
              <a:rPr sz="2550" spc="-15" dirty="0">
                <a:latin typeface="Arial"/>
                <a:cs typeface="Arial"/>
              </a:rPr>
              <a:t>a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Aggregation</a:t>
            </a:r>
            <a:endParaRPr sz="2550">
              <a:latin typeface="Arial"/>
              <a:cs typeface="Arial"/>
            </a:endParaRPr>
          </a:p>
          <a:p>
            <a:pPr marL="988060" indent="-457200">
              <a:lnSpc>
                <a:spcPct val="100000"/>
              </a:lnSpc>
              <a:buFont typeface="Arial"/>
              <a:buChar char="-"/>
              <a:tabLst>
                <a:tab pos="988694" algn="l"/>
              </a:tabLst>
            </a:pPr>
            <a:r>
              <a:rPr sz="2550" spc="-15" dirty="0">
                <a:latin typeface="Arial"/>
                <a:cs typeface="Arial"/>
              </a:rPr>
              <a:t>Feature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e</a:t>
            </a:r>
            <a:r>
              <a:rPr sz="2550" spc="-55" dirty="0">
                <a:latin typeface="Arial"/>
                <a:cs typeface="Arial"/>
              </a:rPr>
              <a:t>x</a:t>
            </a:r>
            <a:r>
              <a:rPr sz="2550" spc="-10" dirty="0">
                <a:latin typeface="Arial"/>
                <a:cs typeface="Arial"/>
              </a:rPr>
              <a:t>tract</a:t>
            </a:r>
            <a:r>
              <a:rPr sz="2550" spc="-15" dirty="0">
                <a:latin typeface="Arial"/>
                <a:cs typeface="Arial"/>
              </a:rPr>
              <a:t>ion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/</a:t>
            </a:r>
            <a:r>
              <a:rPr sz="2550" spc="8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combination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3154045">
              <a:lnSpc>
                <a:spcPct val="99400"/>
              </a:lnSpc>
            </a:pPr>
            <a:r>
              <a:rPr sz="1800" spc="-5" dirty="0">
                <a:latin typeface="Calibri"/>
                <a:cs typeface="Calibri"/>
              </a:rPr>
              <a:t>sk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ear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.p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oces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sk</a:t>
            </a:r>
            <a:r>
              <a:rPr sz="1800" dirty="0">
                <a:latin typeface="Calibri"/>
                <a:cs typeface="Calibri"/>
              </a:rPr>
              <a:t>learn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_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xt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sk</a:t>
            </a:r>
            <a:r>
              <a:rPr sz="1800" dirty="0">
                <a:latin typeface="Calibri"/>
                <a:cs typeface="Calibri"/>
              </a:rPr>
              <a:t>learn</a:t>
            </a:r>
            <a:r>
              <a:rPr sz="1800" spc="-40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818129"/>
            <a:ext cx="75831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p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0" dirty="0">
                <a:latin typeface="Calibri"/>
                <a:cs typeface="Calibri"/>
              </a:rPr>
              <a:t>e</a:t>
            </a:r>
            <a:r>
              <a:rPr sz="3600" b="1" spc="-15" dirty="0">
                <a:latin typeface="Calibri"/>
                <a:cs typeface="Calibri"/>
              </a:rPr>
              <a:t>-</a:t>
            </a:r>
            <a:r>
              <a:rPr sz="3600" b="1" spc="-35" dirty="0">
                <a:latin typeface="Calibri"/>
                <a:cs typeface="Calibri"/>
              </a:rPr>
              <a:t>p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c</a:t>
            </a:r>
            <a:r>
              <a:rPr sz="3600" b="1" spc="-20" dirty="0">
                <a:latin typeface="Calibri"/>
                <a:cs typeface="Calibri"/>
              </a:rPr>
              <a:t>e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5" dirty="0">
                <a:latin typeface="Calibri"/>
                <a:cs typeface="Calibri"/>
              </a:rPr>
              <a:t>s</a:t>
            </a:r>
            <a:r>
              <a:rPr sz="3600" b="1" spc="-10" dirty="0">
                <a:latin typeface="Calibri"/>
                <a:cs typeface="Calibri"/>
              </a:rPr>
              <a:t>i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dirty="0">
                <a:latin typeface="Calibri"/>
                <a:cs typeface="Calibri"/>
              </a:rPr>
              <a:t>g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an</a:t>
            </a:r>
            <a:r>
              <a:rPr sz="3600" b="1" spc="-20" dirty="0">
                <a:latin typeface="Calibri"/>
                <a:cs typeface="Calibri"/>
              </a:rPr>
              <a:t>d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5" dirty="0">
                <a:latin typeface="Calibri"/>
                <a:cs typeface="Calibri"/>
              </a:rPr>
              <a:t>n</a:t>
            </a:r>
            <a:r>
              <a:rPr sz="3600" b="1" dirty="0">
                <a:latin typeface="Calibri"/>
                <a:cs typeface="Calibri"/>
              </a:rPr>
              <a:t>s</a:t>
            </a:r>
            <a:r>
              <a:rPr sz="3600" b="1" spc="-20" dirty="0">
                <a:latin typeface="Calibri"/>
                <a:cs typeface="Calibri"/>
              </a:rPr>
              <a:t>f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0" dirty="0">
                <a:latin typeface="Calibri"/>
                <a:cs typeface="Calibri"/>
              </a:rPr>
              <a:t>m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10" dirty="0">
                <a:latin typeface="Calibri"/>
                <a:cs typeface="Calibri"/>
              </a:rPr>
              <a:t>i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20" dirty="0"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743141"/>
            <a:ext cx="6588125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15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knowledge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about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your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-"/>
            </a:pPr>
            <a:endParaRPr sz="255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doe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model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e?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ibut</a:t>
            </a:r>
            <a:r>
              <a:rPr sz="2800" spc="-10" dirty="0">
                <a:latin typeface="Calibri"/>
                <a:cs typeface="Calibri"/>
              </a:rPr>
              <a:t>io</a:t>
            </a:r>
            <a:r>
              <a:rPr sz="2800" spc="-20" dirty="0">
                <a:latin typeface="Calibri"/>
                <a:cs typeface="Calibri"/>
              </a:rPr>
              <a:t>n?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  <a:tab pos="6131560" algn="l"/>
              </a:tabLst>
            </a:pP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mi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ues?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830829"/>
            <a:ext cx="60299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0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x</a:t>
            </a:r>
            <a:r>
              <a:rPr sz="3600" b="1" spc="-2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y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y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(E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A)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1743141"/>
            <a:ext cx="6134100" cy="328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15" dirty="0">
                <a:latin typeface="Arial"/>
                <a:cs typeface="Arial"/>
              </a:rPr>
              <a:t>Get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the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knowledge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about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your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-"/>
            </a:pPr>
            <a:endParaRPr sz="255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descri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isua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8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fy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Calibri"/>
              <a:buChar char="-"/>
              <a:tabLst>
                <a:tab pos="927735" algn="l"/>
              </a:tabLst>
            </a:pP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othesi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about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10"/>
              </a:spcBef>
              <a:tabLst>
                <a:tab pos="927100" algn="l"/>
              </a:tabLst>
            </a:pPr>
            <a:r>
              <a:rPr sz="2800" spc="-10" dirty="0">
                <a:latin typeface="Arial"/>
                <a:cs typeface="Arial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	</a:t>
            </a:r>
            <a:r>
              <a:rPr sz="2800" spc="-3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830817"/>
            <a:ext cx="60299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0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x</a:t>
            </a:r>
            <a:r>
              <a:rPr sz="3600" b="1" spc="-2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y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y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(E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A)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696" y="1743141"/>
            <a:ext cx="7690484" cy="461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" dirty="0">
                <a:latin typeface="Arial"/>
                <a:cs typeface="Arial"/>
              </a:rPr>
              <a:t>Basic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knowledge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20" dirty="0">
                <a:latin typeface="Arial"/>
                <a:cs typeface="Arial"/>
              </a:rPr>
              <a:t>Describ</a:t>
            </a:r>
            <a:r>
              <a:rPr sz="2550" spc="-15" dirty="0">
                <a:latin typeface="Arial"/>
                <a:cs typeface="Arial"/>
              </a:rPr>
              <a:t>e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dat</a:t>
            </a:r>
            <a:r>
              <a:rPr sz="2550" spc="-15" dirty="0">
                <a:latin typeface="Arial"/>
                <a:cs typeface="Arial"/>
              </a:rPr>
              <a:t>a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Arial"/>
                <a:cs typeface="Arial"/>
              </a:rPr>
              <a:t>(</a:t>
            </a:r>
            <a:r>
              <a:rPr sz="2550" spc="-20" dirty="0">
                <a:latin typeface="Arial"/>
                <a:cs typeface="Arial"/>
              </a:rPr>
              <a:t>quantiles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med,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mean,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ma</a:t>
            </a:r>
            <a:r>
              <a:rPr sz="2550" spc="-50" dirty="0">
                <a:latin typeface="Arial"/>
                <a:cs typeface="Arial"/>
              </a:rPr>
              <a:t>x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40" dirty="0">
                <a:latin typeface="Arial"/>
                <a:cs typeface="Arial"/>
              </a:rPr>
              <a:t> </a:t>
            </a:r>
            <a:r>
              <a:rPr sz="2550" spc="-15" dirty="0">
                <a:latin typeface="Arial"/>
                <a:cs typeface="Arial"/>
              </a:rPr>
              <a:t>min…)</a:t>
            </a:r>
            <a:endParaRPr sz="2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15" dirty="0">
                <a:latin typeface="Arial"/>
                <a:cs typeface="Arial"/>
              </a:rPr>
              <a:t>head(</a:t>
            </a:r>
            <a:r>
              <a:rPr sz="2550" spc="-5" dirty="0">
                <a:latin typeface="Arial"/>
                <a:cs typeface="Arial"/>
              </a:rPr>
              <a:t>)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tai</a:t>
            </a:r>
            <a:r>
              <a:rPr sz="2550" spc="-15" dirty="0">
                <a:latin typeface="Arial"/>
                <a:cs typeface="Arial"/>
              </a:rPr>
              <a:t>l</a:t>
            </a:r>
            <a:r>
              <a:rPr sz="2550" spc="-10" dirty="0">
                <a:latin typeface="Arial"/>
                <a:cs typeface="Arial"/>
              </a:rPr>
              <a:t>()</a:t>
            </a:r>
            <a:endParaRPr sz="2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15" dirty="0">
                <a:latin typeface="Arial"/>
                <a:cs typeface="Arial"/>
              </a:rPr>
              <a:t>Pd.Quer</a:t>
            </a:r>
            <a:r>
              <a:rPr sz="2550" spc="-10" dirty="0">
                <a:latin typeface="Arial"/>
                <a:cs typeface="Arial"/>
              </a:rPr>
              <a:t>y(</a:t>
            </a:r>
            <a:r>
              <a:rPr sz="2550" spc="-5" dirty="0">
                <a:latin typeface="Arial"/>
                <a:cs typeface="Arial"/>
              </a:rPr>
              <a:t>)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sorting,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spc="-20" dirty="0">
                <a:latin typeface="Arial"/>
                <a:cs typeface="Arial"/>
              </a:rPr>
              <a:t>Challenges</a:t>
            </a:r>
            <a:endParaRPr sz="2550">
              <a:latin typeface="Arial"/>
              <a:cs typeface="Arial"/>
            </a:endParaRPr>
          </a:p>
          <a:p>
            <a:pPr marL="12700" marR="6985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25" dirty="0">
                <a:latin typeface="Arial"/>
                <a:cs typeface="Arial"/>
              </a:rPr>
              <a:t>NaNs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outlie</a:t>
            </a:r>
            <a:r>
              <a:rPr sz="2550" spc="-5" dirty="0">
                <a:latin typeface="Arial"/>
                <a:cs typeface="Arial"/>
              </a:rPr>
              <a:t>r</a:t>
            </a:r>
            <a:r>
              <a:rPr sz="2550" spc="-10" dirty="0">
                <a:latin typeface="Arial"/>
                <a:cs typeface="Arial"/>
              </a:rPr>
              <a:t>s,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num</a:t>
            </a:r>
            <a:r>
              <a:rPr sz="2550" spc="-15" dirty="0">
                <a:latin typeface="Arial"/>
                <a:cs typeface="Arial"/>
              </a:rPr>
              <a:t>eric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-&gt;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nomina</a:t>
            </a:r>
            <a:r>
              <a:rPr sz="2550" spc="-10" dirty="0">
                <a:latin typeface="Arial"/>
                <a:cs typeface="Arial"/>
              </a:rPr>
              <a:t>l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an</a:t>
            </a:r>
            <a:r>
              <a:rPr sz="2550" spc="-15" dirty="0">
                <a:latin typeface="Arial"/>
                <a:cs typeface="Arial"/>
              </a:rPr>
              <a:t>d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vice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versa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Patterns</a:t>
            </a:r>
            <a:endParaRPr sz="2550">
              <a:latin typeface="Arial"/>
              <a:cs typeface="Arial"/>
            </a:endParaRPr>
          </a:p>
          <a:p>
            <a:pPr marL="469900" marR="1031875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15" dirty="0">
                <a:latin typeface="Arial"/>
                <a:cs typeface="Arial"/>
              </a:rPr>
              <a:t>cor</a:t>
            </a:r>
            <a:r>
              <a:rPr sz="2550" spc="-5" dirty="0">
                <a:latin typeface="Arial"/>
                <a:cs typeface="Arial"/>
              </a:rPr>
              <a:t>r</a:t>
            </a:r>
            <a:r>
              <a:rPr sz="2550" spc="-20" dirty="0">
                <a:latin typeface="Arial"/>
                <a:cs typeface="Arial"/>
              </a:rPr>
              <a:t>elatio</a:t>
            </a:r>
            <a:r>
              <a:rPr sz="2550" spc="-10" dirty="0">
                <a:latin typeface="Arial"/>
                <a:cs typeface="Arial"/>
              </a:rPr>
              <a:t>n,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covariatio</a:t>
            </a:r>
            <a:r>
              <a:rPr sz="2550" spc="-5" dirty="0">
                <a:latin typeface="Arial"/>
                <a:cs typeface="Arial"/>
              </a:rPr>
              <a:t>n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linea</a:t>
            </a:r>
            <a:r>
              <a:rPr sz="2550" spc="-10" dirty="0">
                <a:latin typeface="Arial"/>
                <a:cs typeface="Arial"/>
              </a:rPr>
              <a:t>r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dependence,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dime</a:t>
            </a:r>
            <a:r>
              <a:rPr sz="2550" spc="-10" dirty="0">
                <a:latin typeface="Arial"/>
                <a:cs typeface="Arial"/>
              </a:rPr>
              <a:t>n</a:t>
            </a:r>
            <a:r>
              <a:rPr sz="2550" spc="-15" dirty="0">
                <a:latin typeface="Arial"/>
                <a:cs typeface="Arial"/>
              </a:rPr>
              <a:t>sionality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red</a:t>
            </a:r>
            <a:r>
              <a:rPr sz="2550" spc="-20" dirty="0">
                <a:latin typeface="Arial"/>
                <a:cs typeface="Arial"/>
              </a:rPr>
              <a:t>uctio</a:t>
            </a:r>
            <a:r>
              <a:rPr sz="2550" spc="-10" dirty="0">
                <a:latin typeface="Arial"/>
                <a:cs typeface="Arial"/>
              </a:rPr>
              <a:t>n</a:t>
            </a:r>
            <a:r>
              <a:rPr sz="2550" spc="-30" dirty="0">
                <a:latin typeface="Arial"/>
                <a:cs typeface="Arial"/>
              </a:rPr>
              <a:t>…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spc="-75" dirty="0">
                <a:latin typeface="Arial"/>
                <a:cs typeface="Arial"/>
              </a:rPr>
              <a:t>V</a:t>
            </a:r>
            <a:r>
              <a:rPr sz="2550" spc="-20" dirty="0">
                <a:latin typeface="Arial"/>
                <a:cs typeface="Arial"/>
              </a:rPr>
              <a:t>isualization</a:t>
            </a:r>
            <a:endParaRPr sz="25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70534" algn="l"/>
              </a:tabLst>
            </a:pPr>
            <a:r>
              <a:rPr sz="2550" spc="-20" dirty="0">
                <a:latin typeface="Arial"/>
                <a:cs typeface="Arial"/>
              </a:rPr>
              <a:t>bo</a:t>
            </a:r>
            <a:r>
              <a:rPr sz="2550" spc="-50" dirty="0">
                <a:latin typeface="Arial"/>
                <a:cs typeface="Arial"/>
              </a:rPr>
              <a:t>x</a:t>
            </a:r>
            <a:r>
              <a:rPr sz="2550" spc="-20" dirty="0">
                <a:latin typeface="Arial"/>
                <a:cs typeface="Arial"/>
              </a:rPr>
              <a:t>polot</a:t>
            </a:r>
            <a:r>
              <a:rPr sz="2550" spc="-10" dirty="0">
                <a:latin typeface="Arial"/>
                <a:cs typeface="Arial"/>
              </a:rPr>
              <a:t>s,</a:t>
            </a:r>
            <a:r>
              <a:rPr sz="2550" spc="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histog</a:t>
            </a:r>
            <a:r>
              <a:rPr sz="2550" spc="-5" dirty="0">
                <a:latin typeface="Arial"/>
                <a:cs typeface="Arial"/>
              </a:rPr>
              <a:t>r</a:t>
            </a:r>
            <a:r>
              <a:rPr sz="2550" spc="-25" dirty="0">
                <a:latin typeface="Arial"/>
                <a:cs typeface="Arial"/>
              </a:rPr>
              <a:t>am</a:t>
            </a:r>
            <a:r>
              <a:rPr sz="2550" spc="-5" dirty="0">
                <a:latin typeface="Arial"/>
                <a:cs typeface="Arial"/>
              </a:rPr>
              <a:t>s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cumm</a:t>
            </a:r>
            <a:r>
              <a:rPr sz="2550" spc="-15" dirty="0">
                <a:latin typeface="Arial"/>
                <a:cs typeface="Arial"/>
              </a:rPr>
              <a:t>ulative</a:t>
            </a:r>
            <a:r>
              <a:rPr sz="2550" spc="8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distrib</a:t>
            </a:r>
            <a:r>
              <a:rPr sz="2550" spc="-10" dirty="0">
                <a:latin typeface="Arial"/>
                <a:cs typeface="Arial"/>
              </a:rPr>
              <a:t>ution,</a:t>
            </a:r>
            <a:endParaRPr sz="2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550" spc="-15" dirty="0">
                <a:latin typeface="Arial"/>
                <a:cs typeface="Arial"/>
              </a:rPr>
              <a:t>scatter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plots</a:t>
            </a:r>
            <a:r>
              <a:rPr sz="2550" spc="-10" dirty="0">
                <a:latin typeface="Arial"/>
                <a:cs typeface="Arial"/>
              </a:rPr>
              <a:t>,</a:t>
            </a:r>
            <a:r>
              <a:rPr sz="2550" spc="8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corr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matrice</a:t>
            </a:r>
            <a:r>
              <a:rPr sz="2550" spc="-10" dirty="0">
                <a:latin typeface="Arial"/>
                <a:cs typeface="Arial"/>
              </a:rPr>
              <a:t>s,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-30" dirty="0">
                <a:latin typeface="Arial"/>
                <a:cs typeface="Arial"/>
              </a:rPr>
              <a:t>…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830826"/>
            <a:ext cx="60299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0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x</a:t>
            </a:r>
            <a:r>
              <a:rPr sz="3600" b="1" spc="-2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y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y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(E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A)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72" y="818129"/>
            <a:ext cx="78708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0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x</a:t>
            </a:r>
            <a:r>
              <a:rPr sz="3600" b="1" spc="-2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y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y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(E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A)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Calibri"/>
                <a:cs typeface="Calibri"/>
              </a:rPr>
              <a:t>-</a:t>
            </a:r>
            <a:r>
              <a:rPr sz="3600" b="1" spc="-12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pa</a:t>
            </a:r>
            <a:r>
              <a:rPr sz="3600" b="1" dirty="0">
                <a:latin typeface="Calibri"/>
                <a:cs typeface="Calibri"/>
              </a:rPr>
              <a:t>i</a:t>
            </a:r>
            <a:r>
              <a:rPr sz="3600" b="1" spc="-20" dirty="0">
                <a:latin typeface="Calibri"/>
                <a:cs typeface="Calibri"/>
              </a:rPr>
              <a:t>r</a:t>
            </a:r>
            <a:r>
              <a:rPr sz="3600" b="1" spc="-3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15" dirty="0"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79" y="1524006"/>
            <a:ext cx="8418195" cy="1631314"/>
          </a:xfrm>
          <a:custGeom>
            <a:avLst/>
            <a:gdLst/>
            <a:ahLst/>
            <a:cxnLst/>
            <a:rect l="l" t="t" r="r" b="b"/>
            <a:pathLst>
              <a:path w="8418195" h="1631314">
                <a:moveTo>
                  <a:pt x="0" y="1631192"/>
                </a:moveTo>
                <a:lnTo>
                  <a:pt x="8417691" y="1631192"/>
                </a:lnTo>
                <a:lnTo>
                  <a:pt x="8417691" y="0"/>
                </a:lnTo>
                <a:lnTo>
                  <a:pt x="0" y="0"/>
                </a:lnTo>
                <a:lnTo>
                  <a:pt x="0" y="1631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20" y="1583562"/>
            <a:ext cx="8180070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10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pandas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10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10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seaborn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10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sns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#statistical</a:t>
            </a:r>
            <a:r>
              <a:rPr sz="10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data</a:t>
            </a:r>
            <a:r>
              <a:rPr sz="10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visualization,</a:t>
            </a:r>
            <a:r>
              <a:rPr sz="10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10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based</a:t>
            </a:r>
            <a:r>
              <a:rPr sz="10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on</a:t>
            </a:r>
            <a:r>
              <a:rPr sz="10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000" i="1" spc="-10" dirty="0">
                <a:solidFill>
                  <a:srgbClr val="7F7F7F"/>
                </a:solidFill>
                <a:latin typeface="Courier New"/>
                <a:cs typeface="Courier New"/>
              </a:rPr>
              <a:t>matplotlib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10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matplotlib.pyplot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10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plt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200000"/>
              </a:lnSpc>
            </a:pPr>
            <a:r>
              <a:rPr sz="1000" spc="-10" dirty="0">
                <a:latin typeface="Courier New"/>
                <a:cs typeface="Courier New"/>
              </a:rPr>
              <a:t>df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pd.read_csv(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"C:/Users/peska/Documents/uceni/2017_2018/NPRG065/cviceni/studen</a:t>
            </a:r>
            <a:r>
              <a:rPr sz="1000" b="1" dirty="0">
                <a:solidFill>
                  <a:srgbClr val="007F7F"/>
                </a:solidFill>
                <a:latin typeface="Courier New"/>
                <a:cs typeface="Courier New"/>
              </a:rPr>
              <a:t>t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-mat.csv"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delimiter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";"</a:t>
            </a:r>
            <a:r>
              <a:rPr sz="1000" spc="-10" dirty="0">
                <a:latin typeface="Courier New"/>
                <a:cs typeface="Courier New"/>
              </a:rPr>
              <a:t>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sns.pairplot(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data</a:t>
            </a:r>
            <a:r>
              <a:rPr sz="1000" spc="-10" dirty="0">
                <a:latin typeface="Courier New"/>
                <a:cs typeface="Courier New"/>
              </a:rPr>
              <a:t>=df,</a:t>
            </a:r>
            <a:endParaRPr sz="1000">
              <a:latin typeface="Courier New"/>
              <a:cs typeface="Courier New"/>
            </a:endParaRPr>
          </a:p>
          <a:p>
            <a:pPr marL="1231900" marR="918844">
              <a:lnSpc>
                <a:spcPct val="100000"/>
              </a:lnSpc>
            </a:pP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x_vars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"age"</a:t>
            </a:r>
            <a:r>
              <a:rPr sz="1000" spc="-5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"Medu"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"Fedu"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"famrel"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"freetime"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"goout"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"absences</a:t>
            </a:r>
            <a:r>
              <a:rPr sz="1000" b="1" spc="-5" dirty="0">
                <a:solidFill>
                  <a:srgbClr val="007F7F"/>
                </a:solidFill>
                <a:latin typeface="Courier New"/>
                <a:cs typeface="Courier New"/>
              </a:rPr>
              <a:t>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"G1"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"G2"</a:t>
            </a:r>
            <a:r>
              <a:rPr sz="1000" spc="-10" dirty="0">
                <a:latin typeface="Courier New"/>
                <a:cs typeface="Courier New"/>
              </a:rPr>
              <a:t>],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y_vars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'G3'</a:t>
            </a:r>
            <a:r>
              <a:rPr sz="1000" spc="-10" dirty="0">
                <a:latin typeface="Courier New"/>
                <a:cs typeface="Courier New"/>
              </a:rPr>
              <a:t>])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Courier New"/>
                <a:cs typeface="Courier New"/>
              </a:rPr>
              <a:t>plt.show()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657651"/>
            <a:ext cx="9144000" cy="1169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72" y="818129"/>
            <a:ext cx="71100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0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x</a:t>
            </a:r>
            <a:r>
              <a:rPr sz="3600" b="1" spc="-25" dirty="0">
                <a:latin typeface="Calibri"/>
                <a:cs typeface="Calibri"/>
              </a:rPr>
              <a:t>p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30" dirty="0">
                <a:latin typeface="Calibri"/>
                <a:cs typeface="Calibri"/>
              </a:rPr>
              <a:t>t</a:t>
            </a:r>
            <a:r>
              <a:rPr sz="3600" b="1" spc="-40" dirty="0">
                <a:latin typeface="Calibri"/>
                <a:cs typeface="Calibri"/>
              </a:rPr>
              <a:t>o</a:t>
            </a:r>
            <a:r>
              <a:rPr sz="3600" b="1" spc="-5" dirty="0">
                <a:latin typeface="Calibri"/>
                <a:cs typeface="Calibri"/>
              </a:rPr>
              <a:t>r</a:t>
            </a:r>
            <a:r>
              <a:rPr sz="3600" b="1" dirty="0">
                <a:latin typeface="Calibri"/>
                <a:cs typeface="Calibri"/>
              </a:rPr>
              <a:t>y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35" dirty="0">
                <a:latin typeface="Calibri"/>
                <a:cs typeface="Calibri"/>
              </a:rPr>
              <a:t>at</a:t>
            </a:r>
            <a:r>
              <a:rPr sz="3600" b="1" spc="-20" dirty="0">
                <a:latin typeface="Calibri"/>
                <a:cs typeface="Calibri"/>
              </a:rPr>
              <a:t>a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A</a:t>
            </a:r>
            <a:r>
              <a:rPr sz="3600" b="1" spc="-45" dirty="0">
                <a:latin typeface="Calibri"/>
                <a:cs typeface="Calibri"/>
              </a:rPr>
              <a:t>n</a:t>
            </a:r>
            <a:r>
              <a:rPr sz="3600" b="1" spc="-35" dirty="0">
                <a:latin typeface="Calibri"/>
                <a:cs typeface="Calibri"/>
              </a:rPr>
              <a:t>a</a:t>
            </a:r>
            <a:r>
              <a:rPr sz="3600" b="1" spc="-10" dirty="0">
                <a:latin typeface="Calibri"/>
                <a:cs typeface="Calibri"/>
              </a:rPr>
              <a:t>l</a:t>
            </a:r>
            <a:r>
              <a:rPr sz="3600" b="1" spc="-45" dirty="0">
                <a:latin typeface="Calibri"/>
                <a:cs typeface="Calibri"/>
              </a:rPr>
              <a:t>y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30" dirty="0">
                <a:latin typeface="Calibri"/>
                <a:cs typeface="Calibri"/>
              </a:rPr>
              <a:t>i</a:t>
            </a:r>
            <a:r>
              <a:rPr sz="3600" b="1" spc="-15" dirty="0">
                <a:latin typeface="Calibri"/>
                <a:cs typeface="Calibri"/>
              </a:rPr>
              <a:t>s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(E</a:t>
            </a:r>
            <a:r>
              <a:rPr sz="3600" b="1" spc="-1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A)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Calibri"/>
                <a:cs typeface="Calibri"/>
              </a:rPr>
              <a:t>-</a:t>
            </a:r>
            <a:r>
              <a:rPr sz="3600" b="1" spc="-1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</a:t>
            </a:r>
            <a:r>
              <a:rPr sz="3600" b="1" spc="-25" dirty="0">
                <a:latin typeface="Calibri"/>
                <a:cs typeface="Calibri"/>
              </a:rPr>
              <a:t>D</a:t>
            </a:r>
            <a:r>
              <a:rPr sz="3600" b="1" spc="-20" dirty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887" y="1524009"/>
            <a:ext cx="8418195" cy="1477645"/>
          </a:xfrm>
          <a:custGeom>
            <a:avLst/>
            <a:gdLst/>
            <a:ahLst/>
            <a:cxnLst/>
            <a:rect l="l" t="t" r="r" b="b"/>
            <a:pathLst>
              <a:path w="8418195" h="1477645">
                <a:moveTo>
                  <a:pt x="0" y="1477386"/>
                </a:moveTo>
                <a:lnTo>
                  <a:pt x="8417691" y="1477386"/>
                </a:lnTo>
                <a:lnTo>
                  <a:pt x="8417691" y="0"/>
                </a:lnTo>
                <a:lnTo>
                  <a:pt x="0" y="0"/>
                </a:lnTo>
                <a:lnTo>
                  <a:pt x="0" y="1477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581" y="1582927"/>
            <a:ext cx="818007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10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pandas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10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import</a:t>
            </a:r>
            <a:r>
              <a:rPr sz="10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matplotlib.pyplot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as</a:t>
            </a:r>
            <a:r>
              <a:rPr sz="10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b="1" spc="10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plt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pd.read_csv(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"C:/Users/peska/Documents/uceni/2017_2018/NPRG065/cviceni/studen</a:t>
            </a:r>
            <a:r>
              <a:rPr sz="1000" b="1" spc="-5" dirty="0">
                <a:solidFill>
                  <a:srgbClr val="007F7F"/>
                </a:solidFill>
                <a:latin typeface="Courier New"/>
                <a:cs typeface="Courier New"/>
              </a:rPr>
              <a:t>t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-mat.csv"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delimite</a:t>
            </a:r>
            <a:r>
              <a:rPr sz="1000" spc="-5" dirty="0">
                <a:solidFill>
                  <a:srgbClr val="650098"/>
                </a:solidFill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b="1" spc="-10" dirty="0">
                <a:solidFill>
                  <a:srgbClr val="007F7F"/>
                </a:solidFill>
                <a:latin typeface="Courier New"/>
                <a:cs typeface="Courier New"/>
              </a:rPr>
              <a:t>";"</a:t>
            </a:r>
            <a:r>
              <a:rPr sz="1000" spc="-10" dirty="0"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df.G3.hist(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cumulative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True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normed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bins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00007F"/>
                </a:solidFill>
                <a:latin typeface="Courier New"/>
                <a:cs typeface="Courier New"/>
              </a:rPr>
              <a:t>len</a:t>
            </a:r>
            <a:r>
              <a:rPr sz="1000" spc="-10" dirty="0">
                <a:latin typeface="Courier New"/>
                <a:cs typeface="Courier New"/>
              </a:rPr>
              <a:t>(df.G3))</a:t>
            </a:r>
            <a:endParaRPr sz="1000">
              <a:latin typeface="Courier New"/>
              <a:cs typeface="Courier New"/>
            </a:endParaRPr>
          </a:p>
          <a:p>
            <a:pPr marL="12700" marR="3053080">
              <a:lnSpc>
                <a:spcPct val="100000"/>
              </a:lnSpc>
            </a:pPr>
            <a:r>
              <a:rPr sz="1000" spc="-10" dirty="0">
                <a:latin typeface="Courier New"/>
                <a:cs typeface="Courier New"/>
              </a:rPr>
              <a:t>#df.absences.hist(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cumulativ</a:t>
            </a:r>
            <a:r>
              <a:rPr sz="1000" spc="-5" dirty="0">
                <a:solidFill>
                  <a:srgbClr val="650098"/>
                </a:solidFill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b="1" spc="-10" dirty="0">
                <a:solidFill>
                  <a:srgbClr val="00007F"/>
                </a:solidFill>
                <a:latin typeface="Courier New"/>
                <a:cs typeface="Courier New"/>
              </a:rPr>
              <a:t>True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normed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650098"/>
                </a:solidFill>
                <a:latin typeface="Courier New"/>
                <a:cs typeface="Courier New"/>
              </a:rPr>
              <a:t>bins</a:t>
            </a:r>
            <a:r>
              <a:rPr sz="1000" spc="-10" dirty="0">
                <a:latin typeface="Courier New"/>
                <a:cs typeface="Courier New"/>
              </a:rPr>
              <a:t>=</a:t>
            </a:r>
            <a:r>
              <a:rPr sz="1000" spc="-10" dirty="0">
                <a:solidFill>
                  <a:srgbClr val="00007F"/>
                </a:solidFill>
                <a:latin typeface="Courier New"/>
                <a:cs typeface="Courier New"/>
              </a:rPr>
              <a:t>len</a:t>
            </a:r>
            <a:r>
              <a:rPr sz="1000" spc="-10" dirty="0">
                <a:latin typeface="Courier New"/>
                <a:cs typeface="Courier New"/>
              </a:rPr>
              <a:t>(df.absences))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plt.show()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3405960"/>
            <a:ext cx="3276600" cy="2437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" y="3391497"/>
            <a:ext cx="3278489" cy="2438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pu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tati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2400" b="0" spc="-10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3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mi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ss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ng</a:t>
            </a:r>
            <a:r>
              <a:rPr sz="2400" b="0" spc="-3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valu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33" y="1763357"/>
            <a:ext cx="7503159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 marR="565150" indent="-351790">
              <a:lnSpc>
                <a:spcPct val="137500"/>
              </a:lnSpc>
              <a:buFont typeface="Arial"/>
              <a:buChar char="●"/>
              <a:tabLst>
                <a:tab pos="365125" algn="l"/>
              </a:tabLst>
            </a:pPr>
            <a:r>
              <a:rPr sz="1600" spc="-15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et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onta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ssi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ue</a:t>
            </a:r>
            <a:r>
              <a:rPr sz="1600" spc="-5" dirty="0">
                <a:latin typeface="Arial"/>
                <a:cs typeface="Arial"/>
              </a:rPr>
              <a:t>s,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ofte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ode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NaN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other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ho</a:t>
            </a:r>
            <a:r>
              <a:rPr sz="1600" spc="-15" dirty="0">
                <a:latin typeface="Arial"/>
                <a:cs typeface="Arial"/>
              </a:rPr>
              <a:t>lders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buFont typeface="Arial"/>
              <a:buChar char="●"/>
              <a:tabLst>
                <a:tab pos="365125" algn="l"/>
              </a:tabLst>
            </a:pPr>
            <a:r>
              <a:rPr sz="1600" spc="-10" dirty="0">
                <a:latin typeface="Arial"/>
                <a:cs typeface="Arial"/>
              </a:rPr>
              <a:t>Igno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and/o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olumn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missi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alue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pos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5" dirty="0">
                <a:latin typeface="Arial"/>
                <a:cs typeface="Arial"/>
              </a:rPr>
              <a:t>bl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ice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  <a:spcBef>
                <a:spcPts val="730"/>
              </a:spcBef>
            </a:pP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dat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gh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buFont typeface="Arial"/>
              <a:buChar char="●"/>
              <a:tabLst>
                <a:tab pos="365125" algn="l"/>
              </a:tabLst>
            </a:pPr>
            <a:r>
              <a:rPr sz="1600" spc="-10" dirty="0">
                <a:latin typeface="Arial"/>
                <a:cs typeface="Arial"/>
              </a:rPr>
              <a:t>Better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strategy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nfe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from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no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par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64490" indent="-351790">
              <a:lnSpc>
                <a:spcPct val="100000"/>
              </a:lnSpc>
              <a:buFont typeface="Arial"/>
              <a:buChar char="●"/>
              <a:tabLst>
                <a:tab pos="365125" algn="l"/>
              </a:tabLst>
            </a:pPr>
            <a:r>
              <a:rPr sz="1600" spc="-10" dirty="0">
                <a:latin typeface="Arial"/>
                <a:cs typeface="Arial"/>
              </a:rPr>
              <a:t>Strate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821690" lvl="1" indent="-351790">
              <a:lnSpc>
                <a:spcPct val="100000"/>
              </a:lnSpc>
              <a:buFont typeface="Arial"/>
              <a:buChar char="○"/>
              <a:tabLst>
                <a:tab pos="822325" algn="l"/>
              </a:tabLst>
            </a:pPr>
            <a:r>
              <a:rPr sz="1600" b="1" spc="-15" dirty="0">
                <a:latin typeface="Arial"/>
                <a:cs typeface="Arial"/>
              </a:rPr>
              <a:t>Mean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Ba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approa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○"/>
            </a:pPr>
            <a:endParaRPr sz="1300">
              <a:latin typeface="Times New Roman"/>
              <a:cs typeface="Times New Roman"/>
            </a:endParaRPr>
          </a:p>
          <a:p>
            <a:pPr marL="821690" lvl="1" indent="-351790">
              <a:lnSpc>
                <a:spcPct val="100000"/>
              </a:lnSpc>
              <a:buFont typeface="Arial"/>
              <a:buChar char="○"/>
              <a:tabLst>
                <a:tab pos="822325" algn="l"/>
              </a:tabLst>
            </a:pPr>
            <a:r>
              <a:rPr sz="1600" b="1" spc="-10" dirty="0">
                <a:latin typeface="Arial"/>
                <a:cs typeface="Arial"/>
              </a:rPr>
              <a:t>Median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More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robust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out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ers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"/>
              </a:spcBef>
              <a:buFont typeface="Arial"/>
              <a:buChar char="○"/>
            </a:pPr>
            <a:endParaRPr sz="1300">
              <a:latin typeface="Times New Roman"/>
              <a:cs typeface="Times New Roman"/>
            </a:endParaRPr>
          </a:p>
          <a:p>
            <a:pPr marL="821690" lvl="1" indent="-351790">
              <a:lnSpc>
                <a:spcPct val="100000"/>
              </a:lnSpc>
              <a:buFont typeface="Arial"/>
              <a:buChar char="○"/>
              <a:tabLst>
                <a:tab pos="822325" algn="l"/>
              </a:tabLst>
            </a:pPr>
            <a:r>
              <a:rPr sz="1600" b="1" spc="-15" dirty="0">
                <a:latin typeface="Arial"/>
                <a:cs typeface="Arial"/>
              </a:rPr>
              <a:t>Mo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Most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fr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quen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alue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Font typeface="Arial"/>
              <a:buChar char="○"/>
            </a:pPr>
            <a:endParaRPr sz="1300">
              <a:latin typeface="Times New Roman"/>
              <a:cs typeface="Times New Roman"/>
            </a:endParaRPr>
          </a:p>
          <a:p>
            <a:pPr marL="821690" lvl="1" indent="-351790">
              <a:lnSpc>
                <a:spcPct val="100000"/>
              </a:lnSpc>
              <a:buFont typeface="Arial"/>
              <a:buChar char="○"/>
              <a:tabLst>
                <a:tab pos="822325" algn="l"/>
              </a:tabLst>
            </a:pPr>
            <a:r>
              <a:rPr sz="1600" b="1" spc="-15" dirty="0">
                <a:latin typeface="Arial"/>
                <a:cs typeface="Arial"/>
              </a:rPr>
              <a:t>Usin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mo</a:t>
            </a:r>
            <a:r>
              <a:rPr sz="1600" b="1" spc="-10" dirty="0">
                <a:latin typeface="Arial"/>
                <a:cs typeface="Arial"/>
              </a:rPr>
              <a:t>del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Ca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expo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gorith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3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FE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7777" y="1665976"/>
            <a:ext cx="7400290" cy="3454400"/>
          </a:xfrm>
          <a:custGeom>
            <a:avLst/>
            <a:gdLst/>
            <a:ahLst/>
            <a:cxnLst/>
            <a:rect l="l" t="t" r="r" b="b"/>
            <a:pathLst>
              <a:path w="7400290" h="3454400">
                <a:moveTo>
                  <a:pt x="0" y="3453902"/>
                </a:moveTo>
                <a:lnTo>
                  <a:pt x="7399781" y="3453902"/>
                </a:lnTo>
                <a:lnTo>
                  <a:pt x="7399781" y="0"/>
                </a:lnTo>
                <a:lnTo>
                  <a:pt x="0" y="0"/>
                </a:lnTo>
                <a:lnTo>
                  <a:pt x="0" y="3453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777" y="1665976"/>
            <a:ext cx="7400290" cy="3454400"/>
          </a:xfrm>
          <a:custGeom>
            <a:avLst/>
            <a:gdLst/>
            <a:ahLst/>
            <a:cxnLst/>
            <a:rect l="l" t="t" r="r" b="b"/>
            <a:pathLst>
              <a:path w="7400290" h="3454400">
                <a:moveTo>
                  <a:pt x="0" y="3453902"/>
                </a:moveTo>
                <a:lnTo>
                  <a:pt x="7399781" y="3453902"/>
                </a:lnTo>
                <a:lnTo>
                  <a:pt x="7399781" y="0"/>
                </a:lnTo>
                <a:lnTo>
                  <a:pt x="0" y="0"/>
                </a:lnTo>
                <a:lnTo>
                  <a:pt x="0" y="3453902"/>
                </a:lnTo>
                <a:close/>
              </a:path>
            </a:pathLst>
          </a:custGeom>
          <a:ln w="952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502" y="1886095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805" y="1886193"/>
            <a:ext cx="0" cy="539115"/>
          </a:xfrm>
          <a:custGeom>
            <a:avLst/>
            <a:gdLst/>
            <a:ahLst/>
            <a:cxnLst/>
            <a:rect l="l" t="t" r="r" b="b"/>
            <a:pathLst>
              <a:path h="539114">
                <a:moveTo>
                  <a:pt x="0" y="0"/>
                </a:moveTo>
                <a:lnTo>
                  <a:pt x="0" y="53900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7560" y="1886095"/>
            <a:ext cx="711200" cy="262890"/>
          </a:xfrm>
          <a:custGeom>
            <a:avLst/>
            <a:gdLst/>
            <a:ahLst/>
            <a:cxnLst/>
            <a:rect l="l" t="t" r="r" b="b"/>
            <a:pathLst>
              <a:path w="711200" h="262889">
                <a:moveTo>
                  <a:pt x="0" y="262866"/>
                </a:moveTo>
                <a:lnTo>
                  <a:pt x="711138" y="262866"/>
                </a:lnTo>
                <a:lnTo>
                  <a:pt x="71113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624" y="1886095"/>
            <a:ext cx="813435" cy="262890"/>
          </a:xfrm>
          <a:custGeom>
            <a:avLst/>
            <a:gdLst/>
            <a:ahLst/>
            <a:cxnLst/>
            <a:rect l="l" t="t" r="r" b="b"/>
            <a:pathLst>
              <a:path w="813435" h="262889">
                <a:moveTo>
                  <a:pt x="0" y="262866"/>
                </a:moveTo>
                <a:lnTo>
                  <a:pt x="813160" y="262866"/>
                </a:lnTo>
                <a:lnTo>
                  <a:pt x="81316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809" y="1886095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262866"/>
                </a:moveTo>
                <a:lnTo>
                  <a:pt x="254269" y="262866"/>
                </a:lnTo>
                <a:lnTo>
                  <a:pt x="25426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6074" y="1886095"/>
            <a:ext cx="318135" cy="262890"/>
          </a:xfrm>
          <a:custGeom>
            <a:avLst/>
            <a:gdLst/>
            <a:ahLst/>
            <a:cxnLst/>
            <a:rect l="l" t="t" r="r" b="b"/>
            <a:pathLst>
              <a:path w="318135" h="262889">
                <a:moveTo>
                  <a:pt x="0" y="262866"/>
                </a:moveTo>
                <a:lnTo>
                  <a:pt x="317790" y="262866"/>
                </a:lnTo>
                <a:lnTo>
                  <a:pt x="31779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3502" y="2162336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560" y="2162336"/>
            <a:ext cx="508000" cy="262890"/>
          </a:xfrm>
          <a:custGeom>
            <a:avLst/>
            <a:gdLst/>
            <a:ahLst/>
            <a:cxnLst/>
            <a:rect l="l" t="t" r="r" b="b"/>
            <a:pathLst>
              <a:path w="508000" h="262889">
                <a:moveTo>
                  <a:pt x="0" y="262866"/>
                </a:moveTo>
                <a:lnTo>
                  <a:pt x="507979" y="262866"/>
                </a:lnTo>
                <a:lnTo>
                  <a:pt x="50797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35551" y="2162336"/>
            <a:ext cx="800735" cy="262890"/>
          </a:xfrm>
          <a:custGeom>
            <a:avLst/>
            <a:gdLst/>
            <a:ahLst/>
            <a:cxnLst/>
            <a:rect l="l" t="t" r="r" b="b"/>
            <a:pathLst>
              <a:path w="800735" h="262889">
                <a:moveTo>
                  <a:pt x="0" y="262866"/>
                </a:moveTo>
                <a:lnTo>
                  <a:pt x="800432" y="262866"/>
                </a:lnTo>
                <a:lnTo>
                  <a:pt x="80043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7655" y="216243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9409" y="2162336"/>
            <a:ext cx="1499870" cy="262890"/>
          </a:xfrm>
          <a:custGeom>
            <a:avLst/>
            <a:gdLst/>
            <a:ahLst/>
            <a:cxnLst/>
            <a:rect l="l" t="t" r="r" b="b"/>
            <a:pathLst>
              <a:path w="1499870" h="262889">
                <a:moveTo>
                  <a:pt x="0" y="262866"/>
                </a:moveTo>
                <a:lnTo>
                  <a:pt x="1499366" y="262866"/>
                </a:lnTo>
                <a:lnTo>
                  <a:pt x="149936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8903" y="2162336"/>
            <a:ext cx="711200" cy="262890"/>
          </a:xfrm>
          <a:custGeom>
            <a:avLst/>
            <a:gdLst/>
            <a:ahLst/>
            <a:cxnLst/>
            <a:rect l="l" t="t" r="r" b="b"/>
            <a:pathLst>
              <a:path w="711200" h="262889">
                <a:moveTo>
                  <a:pt x="0" y="262866"/>
                </a:moveTo>
                <a:lnTo>
                  <a:pt x="711138" y="262866"/>
                </a:lnTo>
                <a:lnTo>
                  <a:pt x="71113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9971" y="2162336"/>
            <a:ext cx="838835" cy="262890"/>
          </a:xfrm>
          <a:custGeom>
            <a:avLst/>
            <a:gdLst/>
            <a:ahLst/>
            <a:cxnLst/>
            <a:rect l="l" t="t" r="r" b="b"/>
            <a:pathLst>
              <a:path w="838835" h="262889">
                <a:moveTo>
                  <a:pt x="0" y="262866"/>
                </a:moveTo>
                <a:lnTo>
                  <a:pt x="838498" y="262866"/>
                </a:lnTo>
                <a:lnTo>
                  <a:pt x="83849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3502" y="2438545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4051" y="2438545"/>
            <a:ext cx="495934" cy="262890"/>
          </a:xfrm>
          <a:custGeom>
            <a:avLst/>
            <a:gdLst/>
            <a:ahLst/>
            <a:cxnLst/>
            <a:rect l="l" t="t" r="r" b="b"/>
            <a:pathLst>
              <a:path w="495935" h="262889">
                <a:moveTo>
                  <a:pt x="0" y="262866"/>
                </a:moveTo>
                <a:lnTo>
                  <a:pt x="495382" y="262866"/>
                </a:lnTo>
                <a:lnTo>
                  <a:pt x="49538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9351" y="243854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4586" y="24386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6328" y="2438545"/>
            <a:ext cx="838835" cy="262890"/>
          </a:xfrm>
          <a:custGeom>
            <a:avLst/>
            <a:gdLst/>
            <a:ahLst/>
            <a:cxnLst/>
            <a:rect l="l" t="t" r="r" b="b"/>
            <a:pathLst>
              <a:path w="838835" h="262889">
                <a:moveTo>
                  <a:pt x="0" y="262866"/>
                </a:moveTo>
                <a:lnTo>
                  <a:pt x="838282" y="262866"/>
                </a:lnTo>
                <a:lnTo>
                  <a:pt x="83828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2759" y="24386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76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0737" y="2438545"/>
            <a:ext cx="1563370" cy="262890"/>
          </a:xfrm>
          <a:custGeom>
            <a:avLst/>
            <a:gdLst/>
            <a:ahLst/>
            <a:cxnLst/>
            <a:rect l="l" t="t" r="r" b="b"/>
            <a:pathLst>
              <a:path w="1563370" h="262889">
                <a:moveTo>
                  <a:pt x="0" y="262866"/>
                </a:moveTo>
                <a:lnTo>
                  <a:pt x="1562861" y="262866"/>
                </a:lnTo>
                <a:lnTo>
                  <a:pt x="156286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3600" y="243854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504" y="262866"/>
                </a:lnTo>
                <a:lnTo>
                  <a:pt x="13350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7071" y="2438545"/>
            <a:ext cx="544830" cy="262890"/>
          </a:xfrm>
          <a:custGeom>
            <a:avLst/>
            <a:gdLst/>
            <a:ahLst/>
            <a:cxnLst/>
            <a:rect l="l" t="t" r="r" b="b"/>
            <a:pathLst>
              <a:path w="544829" h="262889">
                <a:moveTo>
                  <a:pt x="0" y="262866"/>
                </a:moveTo>
                <a:lnTo>
                  <a:pt x="544604" y="262866"/>
                </a:lnTo>
                <a:lnTo>
                  <a:pt x="54460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3387" y="24386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147" y="2438545"/>
            <a:ext cx="876935" cy="262890"/>
          </a:xfrm>
          <a:custGeom>
            <a:avLst/>
            <a:gdLst/>
            <a:ahLst/>
            <a:cxnLst/>
            <a:rect l="l" t="t" r="r" b="b"/>
            <a:pathLst>
              <a:path w="876935" h="262889">
                <a:moveTo>
                  <a:pt x="0" y="262866"/>
                </a:moveTo>
                <a:lnTo>
                  <a:pt x="876668" y="262866"/>
                </a:lnTo>
                <a:lnTo>
                  <a:pt x="87666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1843" y="243854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504" y="262866"/>
                </a:lnTo>
                <a:lnTo>
                  <a:pt x="13350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5316" y="2438545"/>
            <a:ext cx="706120" cy="262890"/>
          </a:xfrm>
          <a:custGeom>
            <a:avLst/>
            <a:gdLst/>
            <a:ahLst/>
            <a:cxnLst/>
            <a:rect l="l" t="t" r="r" b="b"/>
            <a:pathLst>
              <a:path w="706120" h="262889">
                <a:moveTo>
                  <a:pt x="0" y="262866"/>
                </a:moveTo>
                <a:lnTo>
                  <a:pt x="705886" y="262866"/>
                </a:lnTo>
                <a:lnTo>
                  <a:pt x="70588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3053" y="24386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54814" y="2438545"/>
            <a:ext cx="470534" cy="262890"/>
          </a:xfrm>
          <a:custGeom>
            <a:avLst/>
            <a:gdLst/>
            <a:ahLst/>
            <a:cxnLst/>
            <a:rect l="l" t="t" r="r" b="b"/>
            <a:pathLst>
              <a:path w="470534" h="262889">
                <a:moveTo>
                  <a:pt x="0" y="262866"/>
                </a:moveTo>
                <a:lnTo>
                  <a:pt x="470035" y="262866"/>
                </a:lnTo>
                <a:lnTo>
                  <a:pt x="47003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4815" y="243854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4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58317" y="24385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4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3519" y="24386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76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3502" y="2714786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4051" y="2714786"/>
            <a:ext cx="432434" cy="262890"/>
          </a:xfrm>
          <a:custGeom>
            <a:avLst/>
            <a:gdLst/>
            <a:ahLst/>
            <a:cxnLst/>
            <a:rect l="l" t="t" r="r" b="b"/>
            <a:pathLst>
              <a:path w="432435" h="262889">
                <a:moveTo>
                  <a:pt x="0" y="262866"/>
                </a:moveTo>
                <a:lnTo>
                  <a:pt x="431865" y="262866"/>
                </a:lnTo>
                <a:lnTo>
                  <a:pt x="43186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27610" y="271488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9351" y="2714786"/>
            <a:ext cx="178435" cy="262890"/>
          </a:xfrm>
          <a:custGeom>
            <a:avLst/>
            <a:gdLst/>
            <a:ahLst/>
            <a:cxnLst/>
            <a:rect l="l" t="t" r="r" b="b"/>
            <a:pathLst>
              <a:path w="178435" h="262889">
                <a:moveTo>
                  <a:pt x="0" y="262866"/>
                </a:moveTo>
                <a:lnTo>
                  <a:pt x="177819" y="262866"/>
                </a:lnTo>
                <a:lnTo>
                  <a:pt x="1778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7160" y="2714786"/>
            <a:ext cx="203200" cy="262890"/>
          </a:xfrm>
          <a:custGeom>
            <a:avLst/>
            <a:gdLst/>
            <a:ahLst/>
            <a:cxnLst/>
            <a:rect l="l" t="t" r="r" b="b"/>
            <a:pathLst>
              <a:path w="203200" h="262889">
                <a:moveTo>
                  <a:pt x="0" y="262866"/>
                </a:moveTo>
                <a:lnTo>
                  <a:pt x="203144" y="262866"/>
                </a:lnTo>
                <a:lnTo>
                  <a:pt x="20314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0351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67486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30982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4478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46" y="262866"/>
                </a:lnTo>
                <a:lnTo>
                  <a:pt x="12714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1613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15" y="262866"/>
                </a:lnTo>
                <a:lnTo>
                  <a:pt x="12701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8605" y="2714786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5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2113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5741" y="2714786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262866"/>
                </a:moveTo>
                <a:lnTo>
                  <a:pt x="254258" y="262866"/>
                </a:lnTo>
                <a:lnTo>
                  <a:pt x="25425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56" y="271488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3485" y="2714786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262866"/>
                </a:moveTo>
                <a:lnTo>
                  <a:pt x="381405" y="262866"/>
                </a:lnTo>
                <a:lnTo>
                  <a:pt x="38140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74881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38371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1861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46" y="262866"/>
                </a:lnTo>
                <a:lnTo>
                  <a:pt x="12714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8993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15" y="262866"/>
                </a:lnTo>
                <a:lnTo>
                  <a:pt x="12701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56003" y="2714786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5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19615" y="2714786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5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3136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22" y="262866"/>
                </a:lnTo>
                <a:lnTo>
                  <a:pt x="12712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10268" y="2714786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73757" y="2714786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5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7247" y="2714786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64379" y="2714786"/>
            <a:ext cx="203200" cy="262890"/>
          </a:xfrm>
          <a:custGeom>
            <a:avLst/>
            <a:gdLst/>
            <a:ahLst/>
            <a:cxnLst/>
            <a:rect l="l" t="t" r="r" b="b"/>
            <a:pathLst>
              <a:path w="203200" h="262889">
                <a:moveTo>
                  <a:pt x="0" y="262866"/>
                </a:moveTo>
                <a:lnTo>
                  <a:pt x="203144" y="262866"/>
                </a:lnTo>
                <a:lnTo>
                  <a:pt x="20314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63502" y="2990995"/>
            <a:ext cx="775335" cy="262890"/>
          </a:xfrm>
          <a:custGeom>
            <a:avLst/>
            <a:gdLst/>
            <a:ahLst/>
            <a:cxnLst/>
            <a:rect l="l" t="t" r="r" b="b"/>
            <a:pathLst>
              <a:path w="775335" h="262889">
                <a:moveTo>
                  <a:pt x="0" y="262866"/>
                </a:moveTo>
                <a:lnTo>
                  <a:pt x="774978" y="262866"/>
                </a:lnTo>
                <a:lnTo>
                  <a:pt x="77497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76555" y="299109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76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14655" y="2990995"/>
            <a:ext cx="407034" cy="262890"/>
          </a:xfrm>
          <a:custGeom>
            <a:avLst/>
            <a:gdLst/>
            <a:ahLst/>
            <a:cxnLst/>
            <a:rect l="l" t="t" r="r" b="b"/>
            <a:pathLst>
              <a:path w="407035" h="262889">
                <a:moveTo>
                  <a:pt x="0" y="262866"/>
                </a:moveTo>
                <a:lnTo>
                  <a:pt x="406526" y="262866"/>
                </a:lnTo>
                <a:lnTo>
                  <a:pt x="40652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21182" y="299099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54651" y="299099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3528" y="299109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45282" y="2990995"/>
            <a:ext cx="546735" cy="262890"/>
          </a:xfrm>
          <a:custGeom>
            <a:avLst/>
            <a:gdLst/>
            <a:ahLst/>
            <a:cxnLst/>
            <a:rect l="l" t="t" r="r" b="b"/>
            <a:pathLst>
              <a:path w="546735" h="262889">
                <a:moveTo>
                  <a:pt x="0" y="262866"/>
                </a:moveTo>
                <a:lnTo>
                  <a:pt x="546390" y="262866"/>
                </a:lnTo>
                <a:lnTo>
                  <a:pt x="54639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91652" y="299099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25124" y="2990995"/>
            <a:ext cx="470534" cy="262890"/>
          </a:xfrm>
          <a:custGeom>
            <a:avLst/>
            <a:gdLst/>
            <a:ahLst/>
            <a:cxnLst/>
            <a:rect l="l" t="t" r="r" b="b"/>
            <a:pathLst>
              <a:path w="470535" h="262889">
                <a:moveTo>
                  <a:pt x="0" y="262866"/>
                </a:moveTo>
                <a:lnTo>
                  <a:pt x="470035" y="262866"/>
                </a:lnTo>
                <a:lnTo>
                  <a:pt x="47003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27007" y="299109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58767" y="2990995"/>
            <a:ext cx="1626870" cy="262890"/>
          </a:xfrm>
          <a:custGeom>
            <a:avLst/>
            <a:gdLst/>
            <a:ahLst/>
            <a:cxnLst/>
            <a:rect l="l" t="t" r="r" b="b"/>
            <a:pathLst>
              <a:path w="1626870" h="262889">
                <a:moveTo>
                  <a:pt x="0" y="262866"/>
                </a:moveTo>
                <a:lnTo>
                  <a:pt x="1626357" y="262866"/>
                </a:lnTo>
                <a:lnTo>
                  <a:pt x="162635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84997" y="299099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18469" y="2990995"/>
            <a:ext cx="544830" cy="262890"/>
          </a:xfrm>
          <a:custGeom>
            <a:avLst/>
            <a:gdLst/>
            <a:ahLst/>
            <a:cxnLst/>
            <a:rect l="l" t="t" r="r" b="b"/>
            <a:pathLst>
              <a:path w="544829" h="262889">
                <a:moveTo>
                  <a:pt x="0" y="262866"/>
                </a:moveTo>
                <a:lnTo>
                  <a:pt x="544604" y="262866"/>
                </a:lnTo>
                <a:lnTo>
                  <a:pt x="54460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94937" y="299109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26698" y="2990995"/>
            <a:ext cx="876935" cy="262890"/>
          </a:xfrm>
          <a:custGeom>
            <a:avLst/>
            <a:gdLst/>
            <a:ahLst/>
            <a:cxnLst/>
            <a:rect l="l" t="t" r="r" b="b"/>
            <a:pathLst>
              <a:path w="876934" h="262889">
                <a:moveTo>
                  <a:pt x="0" y="262866"/>
                </a:moveTo>
                <a:lnTo>
                  <a:pt x="876680" y="262866"/>
                </a:lnTo>
                <a:lnTo>
                  <a:pt x="87668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03364" y="299099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4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36835" y="2990995"/>
            <a:ext cx="659130" cy="262890"/>
          </a:xfrm>
          <a:custGeom>
            <a:avLst/>
            <a:gdLst/>
            <a:ahLst/>
            <a:cxnLst/>
            <a:rect l="l" t="t" r="r" b="b"/>
            <a:pathLst>
              <a:path w="659129" h="262889">
                <a:moveTo>
                  <a:pt x="0" y="262866"/>
                </a:moveTo>
                <a:lnTo>
                  <a:pt x="659117" y="262866"/>
                </a:lnTo>
                <a:lnTo>
                  <a:pt x="65911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7726" y="299109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63502" y="3267235"/>
            <a:ext cx="813435" cy="262890"/>
          </a:xfrm>
          <a:custGeom>
            <a:avLst/>
            <a:gdLst/>
            <a:ahLst/>
            <a:cxnLst/>
            <a:rect l="l" t="t" r="r" b="b"/>
            <a:pathLst>
              <a:path w="813435" h="262889">
                <a:moveTo>
                  <a:pt x="0" y="262866"/>
                </a:moveTo>
                <a:lnTo>
                  <a:pt x="813267" y="262866"/>
                </a:lnTo>
                <a:lnTo>
                  <a:pt x="81326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76805" y="326723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492" y="262866"/>
                </a:lnTo>
                <a:lnTo>
                  <a:pt x="13349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10286" y="326723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75510" y="326733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76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63502" y="3543445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64051" y="3543445"/>
            <a:ext cx="280035" cy="262890"/>
          </a:xfrm>
          <a:custGeom>
            <a:avLst/>
            <a:gdLst/>
            <a:ahLst/>
            <a:cxnLst/>
            <a:rect l="l" t="t" r="r" b="b"/>
            <a:pathLst>
              <a:path w="280035" h="262889">
                <a:moveTo>
                  <a:pt x="0" y="262866"/>
                </a:moveTo>
                <a:lnTo>
                  <a:pt x="279511" y="262866"/>
                </a:lnTo>
                <a:lnTo>
                  <a:pt x="27951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43455" y="3543445"/>
            <a:ext cx="133985" cy="262890"/>
          </a:xfrm>
          <a:custGeom>
            <a:avLst/>
            <a:gdLst/>
            <a:ahLst/>
            <a:cxnLst/>
            <a:rect l="l" t="t" r="r" b="b"/>
            <a:pathLst>
              <a:path w="133985" h="262889">
                <a:moveTo>
                  <a:pt x="0" y="262866"/>
                </a:moveTo>
                <a:lnTo>
                  <a:pt x="133504" y="262866"/>
                </a:lnTo>
                <a:lnTo>
                  <a:pt x="13350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08810" y="35435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40564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15" y="262866"/>
                </a:lnTo>
                <a:lnTo>
                  <a:pt x="12701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67555" y="3543445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262866"/>
                </a:moveTo>
                <a:lnTo>
                  <a:pt x="254269" y="262866"/>
                </a:lnTo>
                <a:lnTo>
                  <a:pt x="25426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53567" y="35435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85309" y="3543445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262866"/>
                </a:moveTo>
                <a:lnTo>
                  <a:pt x="381405" y="262866"/>
                </a:lnTo>
                <a:lnTo>
                  <a:pt x="38140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66690" y="3543445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5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30198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93694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20948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27" y="262866"/>
                </a:lnTo>
                <a:lnTo>
                  <a:pt x="12702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47943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11464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74953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46" y="262866"/>
                </a:lnTo>
                <a:lnTo>
                  <a:pt x="12714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33815" y="35435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65576" y="3543445"/>
            <a:ext cx="318135" cy="262890"/>
          </a:xfrm>
          <a:custGeom>
            <a:avLst/>
            <a:gdLst/>
            <a:ahLst/>
            <a:cxnLst/>
            <a:rect l="l" t="t" r="r" b="b"/>
            <a:pathLst>
              <a:path w="318135" h="262889">
                <a:moveTo>
                  <a:pt x="0" y="262866"/>
                </a:moveTo>
                <a:lnTo>
                  <a:pt x="317790" y="262866"/>
                </a:lnTo>
                <a:lnTo>
                  <a:pt x="31779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5089" y="3543543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68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46819" y="3543445"/>
            <a:ext cx="381635" cy="262890"/>
          </a:xfrm>
          <a:custGeom>
            <a:avLst/>
            <a:gdLst/>
            <a:ahLst/>
            <a:cxnLst/>
            <a:rect l="l" t="t" r="r" b="b"/>
            <a:pathLst>
              <a:path w="381635" h="262889">
                <a:moveTo>
                  <a:pt x="0" y="262866"/>
                </a:moveTo>
                <a:lnTo>
                  <a:pt x="381405" y="262866"/>
                </a:lnTo>
                <a:lnTo>
                  <a:pt x="38140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28338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27" y="262866"/>
                </a:lnTo>
                <a:lnTo>
                  <a:pt x="12702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55348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18838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82327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34" y="262866"/>
                </a:lnTo>
                <a:lnTo>
                  <a:pt x="12713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09459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72980" y="354344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36469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146" y="262866"/>
                </a:lnTo>
                <a:lnTo>
                  <a:pt x="12714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3601" y="354344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15" y="262866"/>
                </a:lnTo>
                <a:lnTo>
                  <a:pt x="12701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63502" y="3819680"/>
            <a:ext cx="400685" cy="262890"/>
          </a:xfrm>
          <a:custGeom>
            <a:avLst/>
            <a:gdLst/>
            <a:ahLst/>
            <a:cxnLst/>
            <a:rect l="l" t="t" r="r" b="b"/>
            <a:pathLst>
              <a:path w="400684" h="262889">
                <a:moveTo>
                  <a:pt x="0" y="262866"/>
                </a:moveTo>
                <a:lnTo>
                  <a:pt x="400491" y="262866"/>
                </a:lnTo>
                <a:lnTo>
                  <a:pt x="40049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95805" y="381977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27560" y="3819680"/>
            <a:ext cx="508000" cy="262890"/>
          </a:xfrm>
          <a:custGeom>
            <a:avLst/>
            <a:gdLst/>
            <a:ahLst/>
            <a:cxnLst/>
            <a:rect l="l" t="t" r="r" b="b"/>
            <a:pathLst>
              <a:path w="508000" h="262889">
                <a:moveTo>
                  <a:pt x="0" y="262866"/>
                </a:moveTo>
                <a:lnTo>
                  <a:pt x="507872" y="262866"/>
                </a:lnTo>
                <a:lnTo>
                  <a:pt x="507872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73401" y="381977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76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11501" y="3819680"/>
            <a:ext cx="368935" cy="262890"/>
          </a:xfrm>
          <a:custGeom>
            <a:avLst/>
            <a:gdLst/>
            <a:ahLst/>
            <a:cxnLst/>
            <a:rect l="l" t="t" r="r" b="b"/>
            <a:pathLst>
              <a:path w="368935" h="262889">
                <a:moveTo>
                  <a:pt x="0" y="262866"/>
                </a:moveTo>
                <a:lnTo>
                  <a:pt x="368356" y="262866"/>
                </a:lnTo>
                <a:lnTo>
                  <a:pt x="368356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11551" y="381977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43424" y="3819680"/>
            <a:ext cx="965835" cy="262890"/>
          </a:xfrm>
          <a:custGeom>
            <a:avLst/>
            <a:gdLst/>
            <a:ahLst/>
            <a:cxnLst/>
            <a:rect l="l" t="t" r="r" b="b"/>
            <a:pathLst>
              <a:path w="965835" h="262889">
                <a:moveTo>
                  <a:pt x="0" y="262866"/>
                </a:moveTo>
                <a:lnTo>
                  <a:pt x="965417" y="262866"/>
                </a:lnTo>
                <a:lnTo>
                  <a:pt x="96541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6866" y="3819774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76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84966" y="3819680"/>
            <a:ext cx="153035" cy="262890"/>
          </a:xfrm>
          <a:custGeom>
            <a:avLst/>
            <a:gdLst/>
            <a:ahLst/>
            <a:cxnLst/>
            <a:rect l="l" t="t" r="r" b="b"/>
            <a:pathLst>
              <a:path w="153035" h="262889">
                <a:moveTo>
                  <a:pt x="0" y="262866"/>
                </a:moveTo>
                <a:lnTo>
                  <a:pt x="152471" y="262866"/>
                </a:lnTo>
                <a:lnTo>
                  <a:pt x="152471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37366" y="3819680"/>
            <a:ext cx="152400" cy="262890"/>
          </a:xfrm>
          <a:custGeom>
            <a:avLst/>
            <a:gdLst/>
            <a:ahLst/>
            <a:cxnLst/>
            <a:rect l="l" t="t" r="r" b="b"/>
            <a:pathLst>
              <a:path w="152400" h="262889">
                <a:moveTo>
                  <a:pt x="0" y="262866"/>
                </a:moveTo>
                <a:lnTo>
                  <a:pt x="152245" y="262866"/>
                </a:lnTo>
                <a:lnTo>
                  <a:pt x="15224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504825">
              <a:lnSpc>
                <a:spcPct val="100000"/>
              </a:lnSpc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7F0000"/>
                </a:solidFill>
                <a:latin typeface="Arial"/>
                <a:cs typeface="Arial"/>
              </a:rPr>
              <a:t>imp</a:t>
            </a:r>
            <a:r>
              <a:rPr b="1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b="1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b="1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dirty="0"/>
              <a:t>mpy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b="1" spc="4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np</a:t>
            </a:r>
          </a:p>
          <a:p>
            <a:pPr marL="504825">
              <a:lnSpc>
                <a:spcPct val="100000"/>
              </a:lnSpc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b="1" spc="5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skl</a:t>
            </a:r>
            <a:r>
              <a:rPr spc="-10" dirty="0"/>
              <a:t>e</a:t>
            </a:r>
            <a:r>
              <a:rPr spc="-5" dirty="0"/>
              <a:t>ar</a:t>
            </a:r>
            <a:r>
              <a:rPr spc="-10" dirty="0"/>
              <a:t>n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5" dirty="0"/>
              <a:t>pr</a:t>
            </a:r>
            <a:r>
              <a:rPr spc="-10" dirty="0"/>
              <a:t>e</a:t>
            </a:r>
            <a:r>
              <a:rPr spc="-5" dirty="0"/>
              <a:t>pr</a:t>
            </a:r>
            <a:r>
              <a:rPr spc="-10" dirty="0"/>
              <a:t>o</a:t>
            </a:r>
            <a:r>
              <a:rPr dirty="0"/>
              <a:t>cess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7F0000"/>
                </a:solidFill>
                <a:latin typeface="Arial"/>
                <a:cs typeface="Arial"/>
              </a:rPr>
              <a:t>imp</a:t>
            </a:r>
            <a:r>
              <a:rPr b="1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b="1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b="1" spc="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Imp</a:t>
            </a:r>
            <a:r>
              <a:rPr spc="-10" dirty="0"/>
              <a:t>uter</a:t>
            </a:r>
          </a:p>
          <a:p>
            <a:pPr marL="504825">
              <a:lnSpc>
                <a:spcPct val="100000"/>
              </a:lnSpc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im</a:t>
            </a:r>
            <a:r>
              <a:rPr dirty="0"/>
              <a:t>p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spc="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Imp</a:t>
            </a:r>
            <a:r>
              <a:rPr b="1" spc="-10" dirty="0">
                <a:latin typeface="Arial"/>
                <a:cs typeface="Arial"/>
              </a:rPr>
              <a:t>u</a:t>
            </a:r>
            <a:r>
              <a:rPr b="1" dirty="0">
                <a:latin typeface="Arial"/>
                <a:cs typeface="Arial"/>
              </a:rPr>
              <a:t>te</a:t>
            </a:r>
            <a:r>
              <a:rPr b="1" spc="-10" dirty="0">
                <a:latin typeface="Arial"/>
                <a:cs typeface="Arial"/>
              </a:rPr>
              <a:t>r</a:t>
            </a:r>
            <a:r>
              <a:rPr dirty="0">
                <a:solidFill>
                  <a:srgbClr val="7F7F2E"/>
                </a:solidFill>
              </a:rPr>
              <a:t>(</a:t>
            </a:r>
            <a:r>
              <a:rPr dirty="0"/>
              <a:t>miss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25" dirty="0"/>
              <a:t>g</a:t>
            </a:r>
            <a:r>
              <a:rPr spc="-5" dirty="0"/>
              <a:t>_v</a:t>
            </a:r>
            <a:r>
              <a:rPr spc="-10" dirty="0"/>
              <a:t>a</a:t>
            </a:r>
            <a:r>
              <a:rPr spc="-5" dirty="0"/>
              <a:t>l</a:t>
            </a:r>
            <a:r>
              <a:rPr spc="-10" dirty="0"/>
              <a:t>u</a:t>
            </a:r>
            <a:r>
              <a:rPr spc="-5" dirty="0"/>
              <a:t>e</a:t>
            </a:r>
            <a:r>
              <a:rPr spc="-15" dirty="0"/>
              <a:t>s</a:t>
            </a:r>
            <a:r>
              <a:rPr spc="-25" dirty="0">
                <a:solidFill>
                  <a:srgbClr val="7F7F2E"/>
                </a:solidFill>
              </a:rPr>
              <a:t>=</a:t>
            </a:r>
            <a:r>
              <a:rPr spc="-15" dirty="0">
                <a:solidFill>
                  <a:srgbClr val="0000E6"/>
                </a:solidFill>
              </a:rPr>
              <a:t>'</a:t>
            </a:r>
            <a:r>
              <a:rPr spc="-5" dirty="0">
                <a:solidFill>
                  <a:srgbClr val="0000E6"/>
                </a:solidFill>
              </a:rPr>
              <a:t>N</a:t>
            </a:r>
            <a:r>
              <a:rPr spc="-10" dirty="0">
                <a:solidFill>
                  <a:srgbClr val="0000E6"/>
                </a:solidFill>
              </a:rPr>
              <a:t>a</a:t>
            </a:r>
            <a:r>
              <a:rPr spc="-20" dirty="0">
                <a:solidFill>
                  <a:srgbClr val="0000E6"/>
                </a:solidFill>
              </a:rPr>
              <a:t>N</a:t>
            </a:r>
            <a:r>
              <a:rPr spc="-15" dirty="0">
                <a:solidFill>
                  <a:srgbClr val="0000E6"/>
                </a:solidFill>
              </a:rPr>
              <a:t>'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-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strate</a:t>
            </a:r>
            <a:r>
              <a:rPr spc="-10" dirty="0"/>
              <a:t>g</a:t>
            </a:r>
            <a:r>
              <a:rPr spc="-25" dirty="0"/>
              <a:t>y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b="1" dirty="0">
                <a:solidFill>
                  <a:srgbClr val="0000E6"/>
                </a:solidFill>
                <a:latin typeface="Arial"/>
                <a:cs typeface="Arial"/>
              </a:rPr>
              <a:t>'m</a:t>
            </a:r>
            <a:r>
              <a:rPr b="1" spc="-10" dirty="0">
                <a:solidFill>
                  <a:srgbClr val="0000E6"/>
                </a:solidFill>
                <a:latin typeface="Arial"/>
                <a:cs typeface="Arial"/>
              </a:rPr>
              <a:t>e</a:t>
            </a:r>
            <a:r>
              <a:rPr b="1" spc="-20" dirty="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b="1" spc="-15" dirty="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8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20" dirty="0"/>
              <a:t>x</a:t>
            </a:r>
            <a:r>
              <a:rPr spc="-5" dirty="0"/>
              <a:t>is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spc="-5" dirty="0">
                <a:solidFill>
                  <a:srgbClr val="008B00"/>
                </a:solidFill>
              </a:rPr>
              <a:t>0</a:t>
            </a:r>
            <a:r>
              <a:rPr dirty="0">
                <a:solidFill>
                  <a:srgbClr val="7F7F2E"/>
                </a:solidFill>
              </a:rPr>
              <a:t>)</a:t>
            </a:r>
          </a:p>
          <a:p>
            <a:pPr marL="504825">
              <a:lnSpc>
                <a:spcPts val="2100"/>
              </a:lnSpc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imp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5" dirty="0"/>
              <a:t>fit</a:t>
            </a:r>
            <a:r>
              <a:rPr spc="-10" dirty="0">
                <a:solidFill>
                  <a:srgbClr val="7F7F2E"/>
                </a:solidFill>
              </a:rPr>
              <a:t>([</a:t>
            </a:r>
            <a:r>
              <a:rPr dirty="0">
                <a:solidFill>
                  <a:srgbClr val="7F7F2E"/>
                </a:solidFill>
              </a:rPr>
              <a:t>[</a:t>
            </a:r>
            <a:r>
              <a:rPr spc="-5" dirty="0">
                <a:solidFill>
                  <a:srgbClr val="008B00"/>
                </a:solidFill>
              </a:rPr>
              <a:t>1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-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8B00"/>
                </a:solidFill>
              </a:rPr>
              <a:t>2</a:t>
            </a:r>
            <a:r>
              <a:rPr spc="-5" dirty="0">
                <a:solidFill>
                  <a:srgbClr val="7F7F2E"/>
                </a:solidFill>
              </a:rPr>
              <a:t>],</a:t>
            </a:r>
            <a:r>
              <a:rPr spc="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7F7F2E"/>
                </a:solidFill>
              </a:rPr>
              <a:t>[</a:t>
            </a:r>
            <a:r>
              <a:rPr spc="-5" dirty="0"/>
              <a:t>np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5" dirty="0"/>
              <a:t>nan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8B00"/>
                </a:solidFill>
              </a:rPr>
              <a:t>3</a:t>
            </a:r>
            <a:r>
              <a:rPr spc="-5" dirty="0">
                <a:solidFill>
                  <a:srgbClr val="7F7F2E"/>
                </a:solidFill>
              </a:rPr>
              <a:t>],</a:t>
            </a:r>
            <a:r>
              <a:rPr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7F7F2E"/>
                </a:solidFill>
              </a:rPr>
              <a:t>[</a:t>
            </a:r>
            <a:r>
              <a:rPr spc="-5" dirty="0">
                <a:solidFill>
                  <a:srgbClr val="008B00"/>
                </a:solidFill>
              </a:rPr>
              <a:t>7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7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8B00"/>
                </a:solidFill>
              </a:rPr>
              <a:t>6</a:t>
            </a:r>
            <a:r>
              <a:rPr spc="-10" dirty="0">
                <a:solidFill>
                  <a:srgbClr val="7F7F2E"/>
                </a:solidFill>
              </a:rPr>
              <a:t>]])</a:t>
            </a:r>
          </a:p>
          <a:p>
            <a:pPr marL="504825">
              <a:lnSpc>
                <a:spcPts val="2100"/>
              </a:lnSpc>
            </a:pPr>
            <a:r>
              <a:rPr dirty="0"/>
              <a:t>Imp</a:t>
            </a:r>
            <a:r>
              <a:rPr spc="-10" dirty="0"/>
              <a:t>ute</a:t>
            </a:r>
            <a:r>
              <a:rPr spc="-15" dirty="0"/>
              <a:t>r</a:t>
            </a:r>
            <a:r>
              <a:rPr dirty="0">
                <a:solidFill>
                  <a:srgbClr val="7F7F2E"/>
                </a:solidFill>
              </a:rPr>
              <a:t>(</a:t>
            </a:r>
            <a:r>
              <a:rPr spc="-5" dirty="0"/>
              <a:t>a</a:t>
            </a:r>
            <a:r>
              <a:rPr spc="-20" dirty="0"/>
              <a:t>x</a:t>
            </a:r>
            <a:r>
              <a:rPr spc="-5" dirty="0"/>
              <a:t>is</a:t>
            </a:r>
            <a:r>
              <a:rPr spc="-25" dirty="0">
                <a:solidFill>
                  <a:srgbClr val="7F7F2E"/>
                </a:solidFill>
              </a:rPr>
              <a:t>=</a:t>
            </a:r>
            <a:r>
              <a:rPr spc="-5" dirty="0">
                <a:solidFill>
                  <a:srgbClr val="008B00"/>
                </a:solidFill>
              </a:rPr>
              <a:t>0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-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</a:t>
            </a:r>
            <a:r>
              <a:rPr spc="-10" dirty="0"/>
              <a:t>p</a:t>
            </a:r>
            <a:r>
              <a:rPr spc="-25" dirty="0"/>
              <a:t>y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spc="-75" dirty="0">
                <a:solidFill>
                  <a:srgbClr val="074625"/>
                </a:solidFill>
              </a:rPr>
              <a:t>T</a:t>
            </a:r>
            <a:r>
              <a:rPr dirty="0">
                <a:solidFill>
                  <a:srgbClr val="074625"/>
                </a:solidFill>
              </a:rPr>
              <a:t>ru</a:t>
            </a:r>
            <a:r>
              <a:rPr spc="-10" dirty="0">
                <a:solidFill>
                  <a:srgbClr val="074625"/>
                </a:solidFill>
              </a:rPr>
              <a:t>e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dirty="0"/>
              <a:t>miss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g</a:t>
            </a:r>
            <a:r>
              <a:rPr spc="-5" dirty="0"/>
              <a:t>_v</a:t>
            </a:r>
            <a:r>
              <a:rPr spc="-10" dirty="0"/>
              <a:t>a</a:t>
            </a:r>
            <a:r>
              <a:rPr spc="-5" dirty="0"/>
              <a:t>l</a:t>
            </a:r>
            <a:r>
              <a:rPr spc="-10" dirty="0"/>
              <a:t>u</a:t>
            </a:r>
            <a:r>
              <a:rPr spc="-5" dirty="0"/>
              <a:t>es</a:t>
            </a:r>
            <a:r>
              <a:rPr spc="-10" dirty="0">
                <a:solidFill>
                  <a:srgbClr val="7F7F2E"/>
                </a:solidFill>
              </a:rPr>
              <a:t>=</a:t>
            </a:r>
            <a:r>
              <a:rPr spc="-15" dirty="0">
                <a:solidFill>
                  <a:srgbClr val="0000E6"/>
                </a:solidFill>
              </a:rPr>
              <a:t>'</a:t>
            </a:r>
            <a:r>
              <a:rPr spc="-5" dirty="0">
                <a:solidFill>
                  <a:srgbClr val="0000E6"/>
                </a:solidFill>
              </a:rPr>
              <a:t>N</a:t>
            </a:r>
            <a:r>
              <a:rPr spc="-10" dirty="0">
                <a:solidFill>
                  <a:srgbClr val="0000E6"/>
                </a:solidFill>
              </a:rPr>
              <a:t>a</a:t>
            </a:r>
            <a:r>
              <a:rPr spc="-5" dirty="0">
                <a:solidFill>
                  <a:srgbClr val="0000E6"/>
                </a:solidFill>
              </a:rPr>
              <a:t>N</a:t>
            </a:r>
            <a:r>
              <a:rPr spc="-15" dirty="0">
                <a:solidFill>
                  <a:srgbClr val="0000E6"/>
                </a:solidFill>
              </a:rPr>
              <a:t>'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-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strate</a:t>
            </a:r>
            <a:r>
              <a:rPr spc="-10" dirty="0"/>
              <a:t>g</a:t>
            </a:r>
            <a:r>
              <a:rPr spc="-25" dirty="0"/>
              <a:t>y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dirty="0">
                <a:solidFill>
                  <a:srgbClr val="0000E6"/>
                </a:solidFill>
              </a:rPr>
              <a:t>'mea</a:t>
            </a:r>
            <a:r>
              <a:rPr spc="-15" dirty="0">
                <a:solidFill>
                  <a:srgbClr val="0000E6"/>
                </a:solidFill>
              </a:rPr>
              <a:t>n'</a:t>
            </a:r>
            <a:r>
              <a:rPr spc="-5" dirty="0">
                <a:solidFill>
                  <a:srgbClr val="7F7F2E"/>
                </a:solidFill>
              </a:rPr>
              <a:t>,</a:t>
            </a:r>
          </a:p>
          <a:p>
            <a:pPr marL="504825">
              <a:lnSpc>
                <a:spcPct val="100000"/>
              </a:lnSpc>
              <a:spcBef>
                <a:spcPts val="25"/>
              </a:spcBef>
            </a:pPr>
            <a:r>
              <a:rPr dirty="0"/>
              <a:t>ver</a:t>
            </a:r>
            <a:r>
              <a:rPr spc="-10" dirty="0"/>
              <a:t>b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spc="-5" dirty="0">
                <a:solidFill>
                  <a:srgbClr val="008B00"/>
                </a:solidFill>
              </a:rPr>
              <a:t>0</a:t>
            </a:r>
            <a:r>
              <a:rPr dirty="0">
                <a:solidFill>
                  <a:srgbClr val="7F7F2E"/>
                </a:solidFill>
              </a:rPr>
              <a:t>)</a:t>
            </a:r>
          </a:p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X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7F7F2E"/>
                </a:solidFill>
              </a:rPr>
              <a:t>=</a:t>
            </a:r>
            <a:r>
              <a:rPr spc="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7F7F2E"/>
                </a:solidFill>
              </a:rPr>
              <a:t>[[</a:t>
            </a:r>
            <a:r>
              <a:rPr spc="-5" dirty="0"/>
              <a:t>np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5" dirty="0"/>
              <a:t>nan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8B00"/>
                </a:solidFill>
              </a:rPr>
              <a:t>2</a:t>
            </a:r>
            <a:r>
              <a:rPr spc="-5" dirty="0">
                <a:solidFill>
                  <a:srgbClr val="7F7F2E"/>
                </a:solidFill>
              </a:rPr>
              <a:t>],</a:t>
            </a:r>
            <a:r>
              <a:rPr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7F7F2E"/>
                </a:solidFill>
              </a:rPr>
              <a:t>[</a:t>
            </a:r>
            <a:r>
              <a:rPr spc="-5" dirty="0">
                <a:solidFill>
                  <a:srgbClr val="008B00"/>
                </a:solidFill>
              </a:rPr>
              <a:t>6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np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5" dirty="0"/>
              <a:t>nan</a:t>
            </a:r>
            <a:r>
              <a:rPr spc="-5" dirty="0">
                <a:solidFill>
                  <a:srgbClr val="7F7F2E"/>
                </a:solidFill>
              </a:rPr>
              <a:t>],</a:t>
            </a:r>
            <a:r>
              <a:rPr spc="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7F7F2E"/>
                </a:solidFill>
              </a:rPr>
              <a:t>[</a:t>
            </a:r>
            <a:r>
              <a:rPr spc="-5" dirty="0">
                <a:solidFill>
                  <a:srgbClr val="008B00"/>
                </a:solidFill>
              </a:rPr>
              <a:t>7</a:t>
            </a:r>
            <a:r>
              <a:rPr spc="-5" dirty="0">
                <a:solidFill>
                  <a:srgbClr val="7F7F2E"/>
                </a:solidFill>
              </a:rPr>
              <a:t>,</a:t>
            </a:r>
            <a:r>
              <a:rPr spc="5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8B00"/>
                </a:solidFill>
              </a:rPr>
              <a:t>6</a:t>
            </a:r>
            <a:r>
              <a:rPr spc="-5" dirty="0">
                <a:solidFill>
                  <a:srgbClr val="7F7F2E"/>
                </a:solidFill>
              </a:rPr>
              <a:t>]]</a:t>
            </a:r>
          </a:p>
          <a:p>
            <a:pPr marL="504825">
              <a:lnSpc>
                <a:spcPct val="100000"/>
              </a:lnSpc>
            </a:pPr>
            <a:r>
              <a:rPr spc="-15" dirty="0">
                <a:solidFill>
                  <a:srgbClr val="44AADD"/>
                </a:solidFill>
              </a:rPr>
              <a:t>&gt;&gt;&gt;</a:t>
            </a:r>
            <a:r>
              <a:rPr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7F0000"/>
                </a:solidFill>
                <a:latin typeface="Arial"/>
                <a:cs typeface="Arial"/>
              </a:rPr>
              <a:t>prin</a:t>
            </a:r>
            <a:r>
              <a:rPr b="1" spc="5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7F7F2E"/>
                </a:solidFill>
              </a:rPr>
              <a:t>(</a:t>
            </a:r>
            <a:r>
              <a:rPr spc="-5" dirty="0"/>
              <a:t>im</a:t>
            </a:r>
            <a:r>
              <a:rPr spc="-10" dirty="0"/>
              <a:t>p</a:t>
            </a:r>
            <a:r>
              <a:rPr spc="-5" dirty="0">
                <a:solidFill>
                  <a:srgbClr val="7F7F2E"/>
                </a:solidFill>
              </a:rPr>
              <a:t>.</a:t>
            </a:r>
            <a:r>
              <a:rPr spc="-15" dirty="0"/>
              <a:t>t</a:t>
            </a:r>
            <a:r>
              <a:rPr dirty="0"/>
              <a:t>ra</a:t>
            </a:r>
            <a:r>
              <a:rPr spc="-10" dirty="0"/>
              <a:t>n</a:t>
            </a:r>
            <a:r>
              <a:rPr spc="-15" dirty="0"/>
              <a:t>s</a:t>
            </a:r>
            <a:r>
              <a:rPr spc="-5" dirty="0"/>
              <a:t>f</a:t>
            </a:r>
            <a:r>
              <a:rPr spc="-25" dirty="0"/>
              <a:t>o</a:t>
            </a:r>
            <a:r>
              <a:rPr dirty="0"/>
              <a:t>rm</a:t>
            </a:r>
            <a:r>
              <a:rPr spc="-15" dirty="0">
                <a:solidFill>
                  <a:srgbClr val="7F7F2E"/>
                </a:solidFill>
              </a:rPr>
              <a:t>(</a:t>
            </a:r>
            <a:r>
              <a:rPr spc="-30" dirty="0"/>
              <a:t>X</a:t>
            </a:r>
            <a:r>
              <a:rPr dirty="0">
                <a:solidFill>
                  <a:srgbClr val="7F7F2E"/>
                </a:solidFill>
              </a:rPr>
              <a:t>))</a:t>
            </a:r>
          </a:p>
        </p:txBody>
      </p:sp>
      <p:sp>
        <p:nvSpPr>
          <p:cNvPr id="122" name="object 122"/>
          <p:cNvSpPr/>
          <p:nvPr/>
        </p:nvSpPr>
        <p:spPr>
          <a:xfrm>
            <a:off x="1063502" y="409590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4" h="262889">
                <a:moveTo>
                  <a:pt x="0" y="262866"/>
                </a:moveTo>
                <a:lnTo>
                  <a:pt x="127015" y="262866"/>
                </a:lnTo>
                <a:lnTo>
                  <a:pt x="127015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22284" y="409599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54038" y="4095905"/>
            <a:ext cx="191135" cy="262890"/>
          </a:xfrm>
          <a:custGeom>
            <a:avLst/>
            <a:gdLst/>
            <a:ahLst/>
            <a:cxnLst/>
            <a:rect l="l" t="t" r="r" b="b"/>
            <a:pathLst>
              <a:path w="191134" h="262889">
                <a:moveTo>
                  <a:pt x="0" y="262866"/>
                </a:moveTo>
                <a:lnTo>
                  <a:pt x="190654" y="262866"/>
                </a:lnTo>
                <a:lnTo>
                  <a:pt x="19065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4620" y="4095905"/>
            <a:ext cx="635635" cy="262890"/>
          </a:xfrm>
          <a:custGeom>
            <a:avLst/>
            <a:gdLst/>
            <a:ahLst/>
            <a:cxnLst/>
            <a:rect l="l" t="t" r="r" b="b"/>
            <a:pathLst>
              <a:path w="635635" h="262889">
                <a:moveTo>
                  <a:pt x="0" y="262866"/>
                </a:moveTo>
                <a:lnTo>
                  <a:pt x="635114" y="262866"/>
                </a:lnTo>
                <a:lnTo>
                  <a:pt x="63511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79747" y="4095905"/>
            <a:ext cx="191135" cy="262890"/>
          </a:xfrm>
          <a:custGeom>
            <a:avLst/>
            <a:gdLst/>
            <a:ahLst/>
            <a:cxnLst/>
            <a:rect l="l" t="t" r="r" b="b"/>
            <a:pathLst>
              <a:path w="191135" h="262889">
                <a:moveTo>
                  <a:pt x="0" y="262866"/>
                </a:moveTo>
                <a:lnTo>
                  <a:pt x="190654" y="262866"/>
                </a:lnTo>
                <a:lnTo>
                  <a:pt x="19065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70510" y="4095905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262866"/>
                </a:moveTo>
                <a:lnTo>
                  <a:pt x="508098" y="262866"/>
                </a:lnTo>
                <a:lnTo>
                  <a:pt x="50809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10255" y="4095999"/>
            <a:ext cx="0" cy="262890"/>
          </a:xfrm>
          <a:custGeom>
            <a:avLst/>
            <a:gdLst/>
            <a:ahLst/>
            <a:cxnLst/>
            <a:rect l="l" t="t" r="r" b="b"/>
            <a:pathLst>
              <a:path h="262889">
                <a:moveTo>
                  <a:pt x="0" y="0"/>
                </a:moveTo>
                <a:lnTo>
                  <a:pt x="0" y="262771"/>
                </a:lnTo>
              </a:path>
            </a:pathLst>
          </a:custGeom>
          <a:ln w="635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63502" y="437213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27010" y="4372130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90518" y="4372130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4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54038" y="4372130"/>
            <a:ext cx="191135" cy="262890"/>
          </a:xfrm>
          <a:custGeom>
            <a:avLst/>
            <a:gdLst/>
            <a:ahLst/>
            <a:cxnLst/>
            <a:rect l="l" t="t" r="r" b="b"/>
            <a:pathLst>
              <a:path w="191134" h="262889">
                <a:moveTo>
                  <a:pt x="0" y="262866"/>
                </a:moveTo>
                <a:lnTo>
                  <a:pt x="190654" y="262866"/>
                </a:lnTo>
                <a:lnTo>
                  <a:pt x="19065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44620" y="4372130"/>
            <a:ext cx="635635" cy="262890"/>
          </a:xfrm>
          <a:custGeom>
            <a:avLst/>
            <a:gdLst/>
            <a:ahLst/>
            <a:cxnLst/>
            <a:rect l="l" t="t" r="r" b="b"/>
            <a:pathLst>
              <a:path w="635635" h="262889">
                <a:moveTo>
                  <a:pt x="0" y="262866"/>
                </a:moveTo>
                <a:lnTo>
                  <a:pt x="635114" y="262866"/>
                </a:lnTo>
                <a:lnTo>
                  <a:pt x="63511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79747" y="4372130"/>
            <a:ext cx="572135" cy="262890"/>
          </a:xfrm>
          <a:custGeom>
            <a:avLst/>
            <a:gdLst/>
            <a:ahLst/>
            <a:cxnLst/>
            <a:rect l="l" t="t" r="r" b="b"/>
            <a:pathLst>
              <a:path w="572135" h="262889">
                <a:moveTo>
                  <a:pt x="0" y="262866"/>
                </a:moveTo>
                <a:lnTo>
                  <a:pt x="572060" y="262866"/>
                </a:lnTo>
                <a:lnTo>
                  <a:pt x="572060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51891" y="4372130"/>
            <a:ext cx="254635" cy="262890"/>
          </a:xfrm>
          <a:custGeom>
            <a:avLst/>
            <a:gdLst/>
            <a:ahLst/>
            <a:cxnLst/>
            <a:rect l="l" t="t" r="r" b="b"/>
            <a:pathLst>
              <a:path w="254635" h="262889">
                <a:moveTo>
                  <a:pt x="0" y="262866"/>
                </a:moveTo>
                <a:lnTo>
                  <a:pt x="254043" y="262866"/>
                </a:lnTo>
                <a:lnTo>
                  <a:pt x="254043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63502" y="464835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27010" y="4648355"/>
            <a:ext cx="63500" cy="262890"/>
          </a:xfrm>
          <a:custGeom>
            <a:avLst/>
            <a:gdLst/>
            <a:ahLst/>
            <a:cxnLst/>
            <a:rect l="l" t="t" r="r" b="b"/>
            <a:pathLst>
              <a:path w="63500" h="262889">
                <a:moveTo>
                  <a:pt x="0" y="262866"/>
                </a:moveTo>
                <a:lnTo>
                  <a:pt x="63507" y="262866"/>
                </a:lnTo>
                <a:lnTo>
                  <a:pt x="6350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90518" y="4648355"/>
            <a:ext cx="64135" cy="262890"/>
          </a:xfrm>
          <a:custGeom>
            <a:avLst/>
            <a:gdLst/>
            <a:ahLst/>
            <a:cxnLst/>
            <a:rect l="l" t="t" r="r" b="b"/>
            <a:pathLst>
              <a:path w="64134" h="262889">
                <a:moveTo>
                  <a:pt x="0" y="262866"/>
                </a:moveTo>
                <a:lnTo>
                  <a:pt x="63519" y="262866"/>
                </a:lnTo>
                <a:lnTo>
                  <a:pt x="63519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54038" y="4648355"/>
            <a:ext cx="191135" cy="262890"/>
          </a:xfrm>
          <a:custGeom>
            <a:avLst/>
            <a:gdLst/>
            <a:ahLst/>
            <a:cxnLst/>
            <a:rect l="l" t="t" r="r" b="b"/>
            <a:pathLst>
              <a:path w="191134" h="262889">
                <a:moveTo>
                  <a:pt x="0" y="262866"/>
                </a:moveTo>
                <a:lnTo>
                  <a:pt x="190654" y="262866"/>
                </a:lnTo>
                <a:lnTo>
                  <a:pt x="19065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058363" y="4099747"/>
            <a:ext cx="39179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[[</a:t>
            </a:r>
            <a:r>
              <a:rPr sz="1800" spc="-7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  <a:p>
            <a:pPr marL="63500" algn="ctr">
              <a:lnSpc>
                <a:spcPct val="100000"/>
              </a:lnSpc>
            </a:pP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-6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  <a:p>
            <a:pPr marL="63500" algn="ctr">
              <a:lnSpc>
                <a:spcPct val="100000"/>
              </a:lnSpc>
            </a:pP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-6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7.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444620" y="4648355"/>
            <a:ext cx="635635" cy="262890"/>
          </a:xfrm>
          <a:custGeom>
            <a:avLst/>
            <a:gdLst/>
            <a:ahLst/>
            <a:cxnLst/>
            <a:rect l="l" t="t" r="r" b="b"/>
            <a:pathLst>
              <a:path w="635635" h="262889">
                <a:moveTo>
                  <a:pt x="0" y="262866"/>
                </a:moveTo>
                <a:lnTo>
                  <a:pt x="635114" y="262866"/>
                </a:lnTo>
                <a:lnTo>
                  <a:pt x="63511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79747" y="4648355"/>
            <a:ext cx="191135" cy="262890"/>
          </a:xfrm>
          <a:custGeom>
            <a:avLst/>
            <a:gdLst/>
            <a:ahLst/>
            <a:cxnLst/>
            <a:rect l="l" t="t" r="r" b="b"/>
            <a:pathLst>
              <a:path w="191135" h="262889">
                <a:moveTo>
                  <a:pt x="0" y="262866"/>
                </a:moveTo>
                <a:lnTo>
                  <a:pt x="190654" y="262866"/>
                </a:lnTo>
                <a:lnTo>
                  <a:pt x="190654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70510" y="4648355"/>
            <a:ext cx="508634" cy="262890"/>
          </a:xfrm>
          <a:custGeom>
            <a:avLst/>
            <a:gdLst/>
            <a:ahLst/>
            <a:cxnLst/>
            <a:rect l="l" t="t" r="r" b="b"/>
            <a:pathLst>
              <a:path w="508635" h="262889">
                <a:moveTo>
                  <a:pt x="0" y="262866"/>
                </a:moveTo>
                <a:lnTo>
                  <a:pt x="508098" y="262866"/>
                </a:lnTo>
                <a:lnTo>
                  <a:pt x="508098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78501" y="4648355"/>
            <a:ext cx="127635" cy="262890"/>
          </a:xfrm>
          <a:custGeom>
            <a:avLst/>
            <a:gdLst/>
            <a:ahLst/>
            <a:cxnLst/>
            <a:rect l="l" t="t" r="r" b="b"/>
            <a:pathLst>
              <a:path w="127635" h="262889">
                <a:moveTo>
                  <a:pt x="0" y="262866"/>
                </a:moveTo>
                <a:lnTo>
                  <a:pt x="127027" y="262866"/>
                </a:lnTo>
                <a:lnTo>
                  <a:pt x="127027" y="0"/>
                </a:lnTo>
                <a:lnTo>
                  <a:pt x="0" y="0"/>
                </a:lnTo>
                <a:lnTo>
                  <a:pt x="0" y="262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2066926" y="4099747"/>
            <a:ext cx="85344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3.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66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6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6.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]]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910080" y="5167041"/>
            <a:ext cx="33013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alue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pu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lea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pu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tati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110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2400" b="0" spc="-10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3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mi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ss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ng</a:t>
            </a:r>
            <a:r>
              <a:rPr sz="2400" b="0" spc="-3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valu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6278" rIns="0" bIns="0" rtlCol="0">
            <a:spAutoFit/>
          </a:bodyPr>
          <a:lstStyle/>
          <a:p>
            <a:pPr marL="443230">
              <a:lnSpc>
                <a:spcPts val="2860"/>
              </a:lnSpc>
            </a:pP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B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z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83" y="1622863"/>
            <a:ext cx="727392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sfo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nuou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379730">
              <a:lnSpc>
                <a:spcPts val="2140"/>
              </a:lnSpc>
              <a:spcBef>
                <a:spcPts val="805"/>
              </a:spcBef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8169" y="3900511"/>
            <a:ext cx="113030" cy="204470"/>
          </a:xfrm>
          <a:custGeom>
            <a:avLst/>
            <a:gdLst/>
            <a:ahLst/>
            <a:cxnLst/>
            <a:rect l="l" t="t" r="r" b="b"/>
            <a:pathLst>
              <a:path w="113029" h="204470">
                <a:moveTo>
                  <a:pt x="0" y="204001"/>
                </a:moveTo>
                <a:lnTo>
                  <a:pt x="112799" y="204001"/>
                </a:lnTo>
                <a:lnTo>
                  <a:pt x="112799" y="0"/>
                </a:lnTo>
                <a:lnTo>
                  <a:pt x="0" y="0"/>
                </a:lnTo>
                <a:lnTo>
                  <a:pt x="0" y="204001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1781" y="4104513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60" h="113029">
                <a:moveTo>
                  <a:pt x="225704" y="0"/>
                </a:moveTo>
                <a:lnTo>
                  <a:pt x="0" y="0"/>
                </a:lnTo>
                <a:lnTo>
                  <a:pt x="112775" y="112907"/>
                </a:lnTo>
                <a:lnTo>
                  <a:pt x="225704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1781" y="3900547"/>
            <a:ext cx="226060" cy="316865"/>
          </a:xfrm>
          <a:custGeom>
            <a:avLst/>
            <a:gdLst/>
            <a:ahLst/>
            <a:cxnLst/>
            <a:rect l="l" t="t" r="r" b="b"/>
            <a:pathLst>
              <a:path w="226060" h="316864">
                <a:moveTo>
                  <a:pt x="169163" y="0"/>
                </a:moveTo>
                <a:lnTo>
                  <a:pt x="169163" y="203966"/>
                </a:lnTo>
                <a:lnTo>
                  <a:pt x="225704" y="203966"/>
                </a:lnTo>
                <a:lnTo>
                  <a:pt x="112775" y="316873"/>
                </a:lnTo>
                <a:lnTo>
                  <a:pt x="0" y="203966"/>
                </a:lnTo>
                <a:lnTo>
                  <a:pt x="56387" y="203966"/>
                </a:lnTo>
                <a:lnTo>
                  <a:pt x="56387" y="0"/>
                </a:lnTo>
                <a:lnTo>
                  <a:pt x="169163" y="0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571" y="2476500"/>
            <a:ext cx="3006599" cy="1396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583" y="4244528"/>
            <a:ext cx="3022854" cy="1650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19818" y="2469392"/>
            <a:ext cx="3950970" cy="2792730"/>
          </a:xfrm>
          <a:prstGeom prst="rect">
            <a:avLst/>
          </a:prstGeom>
          <a:solidFill>
            <a:srgbClr val="FFFFFF"/>
          </a:solidFill>
          <a:ln w="9523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sz="1600" b="1" spc="7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skl</a:t>
            </a:r>
            <a:r>
              <a:rPr sz="1600" spc="-15" dirty="0">
                <a:latin typeface="Arial"/>
                <a:cs typeface="Arial"/>
              </a:rPr>
              <a:t>ear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im</a:t>
            </a:r>
            <a:r>
              <a:rPr sz="1600" b="1" spc="-20" dirty="0">
                <a:solidFill>
                  <a:srgbClr val="7F0000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ort</a:t>
            </a:r>
            <a:r>
              <a:rPr sz="1600" b="1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prepro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</a:t>
            </a:r>
            <a:r>
              <a:rPr sz="1600" spc="-15" dirty="0">
                <a:latin typeface="Arial"/>
                <a:cs typeface="Arial"/>
              </a:rPr>
              <a:t>ing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[[</a:t>
            </a:r>
            <a:r>
              <a:rPr sz="1600" spc="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2.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928369" algn="l"/>
              </a:tabLst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600" spc="-5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 </a:t>
            </a:r>
            <a:r>
              <a:rPr sz="16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928369" algn="l"/>
              </a:tabLst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600" spc="-5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-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700">
              <a:latin typeface="Times New Roman"/>
              <a:cs typeface="Times New Roman"/>
            </a:endParaRPr>
          </a:p>
          <a:p>
            <a:pPr marL="80645" marR="295910">
              <a:lnSpc>
                <a:spcPct val="101899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nari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prepro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20" dirty="0">
                <a:latin typeface="Arial"/>
                <a:cs typeface="Arial"/>
              </a:rPr>
              <a:t>si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b="1" spc="-15" dirty="0">
                <a:latin typeface="Arial"/>
                <a:cs typeface="Arial"/>
              </a:rPr>
              <a:t>Bi</a:t>
            </a:r>
            <a:r>
              <a:rPr sz="1600" b="1" spc="-25" dirty="0">
                <a:latin typeface="Arial"/>
                <a:cs typeface="Arial"/>
              </a:rPr>
              <a:t>n</a:t>
            </a:r>
            <a:r>
              <a:rPr sz="1600" b="1" spc="-15" dirty="0">
                <a:latin typeface="Arial"/>
                <a:cs typeface="Arial"/>
              </a:rPr>
              <a:t>arize</a:t>
            </a:r>
            <a:r>
              <a:rPr sz="1600" b="1" spc="-25" dirty="0"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0" dirty="0">
                <a:latin typeface="Arial"/>
                <a:cs typeface="Arial"/>
              </a:rPr>
              <a:t>thre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1.0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35"/>
              </a:spcBef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binari</a:t>
            </a:r>
            <a:r>
              <a:rPr sz="1600" spc="-5" dirty="0">
                <a:latin typeface="Arial"/>
                <a:cs typeface="Arial"/>
              </a:rPr>
              <a:t>z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95" dirty="0"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tr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spc="-20" dirty="0">
                <a:latin typeface="Arial"/>
                <a:cs typeface="Arial"/>
              </a:rPr>
              <a:t>rm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35"/>
              </a:spcBef>
            </a:pP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([[</a:t>
            </a:r>
            <a:r>
              <a:rPr sz="1600" spc="5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R="1518285" algn="ctr">
              <a:lnSpc>
                <a:spcPct val="100000"/>
              </a:lnSpc>
              <a:spcBef>
                <a:spcPts val="130"/>
              </a:spcBef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R="1450975" algn="ctr">
              <a:lnSpc>
                <a:spcPct val="100000"/>
              </a:lnSpc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6757" y="5356899"/>
            <a:ext cx="21996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Binar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-learn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Bi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5" dirty="0">
                <a:solidFill>
                  <a:srgbClr val="1F2528"/>
                </a:solidFill>
                <a:latin typeface="Trebuchet MS"/>
                <a:cs typeface="Trebuchet MS"/>
              </a:rPr>
              <a:t>ni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83" y="1803705"/>
            <a:ext cx="6953884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805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set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itrar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strib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380365" algn="l"/>
              </a:tabLst>
            </a:pPr>
            <a:r>
              <a:rPr sz="1800" b="1" spc="-1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spc="-10" dirty="0">
                <a:latin typeface="Arial"/>
                <a:cs typeface="Arial"/>
              </a:rPr>
              <a:t>ed</a:t>
            </a:r>
            <a:r>
              <a:rPr sz="1800" b="1" spc="-25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id</a:t>
            </a:r>
            <a:r>
              <a:rPr sz="1800" b="1" spc="-30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ning</a:t>
            </a:r>
            <a:endParaRPr sz="1800">
              <a:latin typeface="Arial"/>
              <a:cs typeface="Arial"/>
            </a:endParaRPr>
          </a:p>
          <a:p>
            <a:pPr marL="1096010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latin typeface="Arial"/>
                <a:cs typeface="Arial"/>
              </a:rPr>
              <a:t>Do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fi</a:t>
            </a:r>
            <a:r>
              <a:rPr sz="1400" b="1" spc="-5" dirty="0">
                <a:latin typeface="Arial"/>
                <a:cs typeface="Arial"/>
              </a:rPr>
              <a:t>xed</a:t>
            </a:r>
            <a:r>
              <a:rPr sz="1400" b="1" spc="-15" dirty="0">
                <a:latin typeface="Arial"/>
                <a:cs typeface="Arial"/>
              </a:rPr>
              <a:t>-</a:t>
            </a:r>
            <a:r>
              <a:rPr sz="1400" b="1" spc="20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id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nn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mak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-t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il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b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8478" y="5681569"/>
            <a:ext cx="5861050" cy="64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06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(458,</a:t>
            </a:r>
            <a:r>
              <a:rPr sz="1400" spc="-5" dirty="0">
                <a:latin typeface="Arial"/>
                <a:cs typeface="Arial"/>
              </a:rPr>
              <a:t>234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8</a:t>
            </a:r>
            <a:r>
              <a:rPr sz="1400" spc="-1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~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-5" dirty="0">
                <a:latin typeface="Arial"/>
                <a:cs typeface="Arial"/>
              </a:rPr>
              <a:t>10</a:t>
            </a:r>
            <a:r>
              <a:rPr sz="1400" spc="-25" dirty="0">
                <a:latin typeface="Arial"/>
                <a:cs typeface="Arial"/>
              </a:rPr>
              <a:t>^</a:t>
            </a:r>
            <a:r>
              <a:rPr sz="1400" spc="-5" dirty="0">
                <a:latin typeface="Arial"/>
                <a:cs typeface="Arial"/>
              </a:rPr>
              <a:t>8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onl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page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durin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perio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num</a:t>
            </a:r>
            <a:r>
              <a:rPr sz="1400" b="1" spc="-10" dirty="0">
                <a:latin typeface="Calibri"/>
                <a:cs typeface="Calibri"/>
              </a:rPr>
              <a:t>p</a:t>
            </a:r>
            <a:r>
              <a:rPr sz="1400" b="1" spc="-90" dirty="0">
                <a:latin typeface="Calibri"/>
                <a:cs typeface="Calibri"/>
              </a:rPr>
              <a:t>y</a:t>
            </a:r>
            <a:r>
              <a:rPr sz="1400" b="1" spc="-5" dirty="0">
                <a:latin typeface="Calibri"/>
                <a:cs typeface="Calibri"/>
              </a:rPr>
              <a:t>.digit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z</a:t>
            </a: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0864" y="3041178"/>
            <a:ext cx="3328537" cy="2594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0148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6435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1902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7845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3445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9394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4862" y="34792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426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639" y="34792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426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7576" y="34792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179426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8557" y="3082786"/>
            <a:ext cx="3425311" cy="2511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1045" y="3451981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182157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7342" y="3451981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182157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32809" y="3451981"/>
            <a:ext cx="0" cy="1821814"/>
          </a:xfrm>
          <a:custGeom>
            <a:avLst/>
            <a:gdLst/>
            <a:ahLst/>
            <a:cxnLst/>
            <a:rect l="l" t="t" r="r" b="b"/>
            <a:pathLst>
              <a:path h="1821814">
                <a:moveTo>
                  <a:pt x="0" y="1821570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8737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54358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0164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5753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1531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68467" y="3210428"/>
            <a:ext cx="0" cy="2063114"/>
          </a:xfrm>
          <a:custGeom>
            <a:avLst/>
            <a:gdLst/>
            <a:ahLst/>
            <a:cxnLst/>
            <a:rect l="l" t="t" r="r" b="b"/>
            <a:pathLst>
              <a:path h="2063114">
                <a:moveTo>
                  <a:pt x="0" y="2063124"/>
                </a:moveTo>
                <a:lnTo>
                  <a:pt x="0" y="0"/>
                </a:lnTo>
              </a:path>
            </a:pathLst>
          </a:custGeom>
          <a:ln w="95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37"/>
            <a:ext cx="9139793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725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377"/>
                </a:moveTo>
                <a:lnTo>
                  <a:pt x="9143999" y="5143377"/>
                </a:lnTo>
                <a:lnTo>
                  <a:pt x="9143999" y="0"/>
                </a:lnTo>
                <a:lnTo>
                  <a:pt x="0" y="0"/>
                </a:lnTo>
                <a:lnTo>
                  <a:pt x="0" y="5143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1139" y="2374398"/>
            <a:ext cx="679386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000" spc="-8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6000" spc="-90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60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0" spc="1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6000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0" spc="2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60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0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6000">
              <a:latin typeface="Trebuchet MS"/>
              <a:cs typeface="Trebuchet MS"/>
            </a:endParaRPr>
          </a:p>
          <a:p>
            <a:pPr marL="5080" algn="ctr">
              <a:lnSpc>
                <a:spcPct val="100000"/>
              </a:lnSpc>
              <a:spcBef>
                <a:spcPts val="25"/>
              </a:spcBef>
            </a:pP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iv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498" y="5384989"/>
            <a:ext cx="1644648" cy="328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1804" y="5348209"/>
            <a:ext cx="856740" cy="328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184" y="4292370"/>
            <a:ext cx="2078355" cy="60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Ga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br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ei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5560">
              <a:lnSpc>
                <a:spcPts val="214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@gs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reira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712" y="5130496"/>
            <a:ext cx="1323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cie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0184" y="5136846"/>
            <a:ext cx="88709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DSc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stu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525" y="941097"/>
            <a:ext cx="1163244" cy="5816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792" y="1511882"/>
            <a:ext cx="3644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96A6"/>
                </a:solidFill>
                <a:latin typeface="Arial"/>
                <a:cs typeface="Arial"/>
              </a:rPr>
              <a:t>20</a:t>
            </a:r>
            <a:r>
              <a:rPr sz="1200" spc="-10" dirty="0">
                <a:solidFill>
                  <a:srgbClr val="0096A6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0096A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Bi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5" dirty="0">
                <a:solidFill>
                  <a:srgbClr val="1F2528"/>
                </a:solidFill>
                <a:latin typeface="Trebuchet MS"/>
                <a:cs typeface="Trebuchet MS"/>
              </a:rPr>
              <a:t>ni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83" y="1803705"/>
            <a:ext cx="701929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daptati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Q</a:t>
            </a:r>
            <a:r>
              <a:rPr sz="1800" b="1" spc="-10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anti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ning</a:t>
            </a:r>
            <a:endParaRPr sz="18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arti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569674"/>
            <a:ext cx="4516617" cy="3262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1904" y="2924175"/>
            <a:ext cx="4769485" cy="2572385"/>
          </a:xfrm>
          <a:custGeom>
            <a:avLst/>
            <a:gdLst/>
            <a:ahLst/>
            <a:cxnLst/>
            <a:rect l="l" t="t" r="r" b="b"/>
            <a:pathLst>
              <a:path w="4769484" h="2572385">
                <a:moveTo>
                  <a:pt x="0" y="2571881"/>
                </a:moveTo>
                <a:lnTo>
                  <a:pt x="4769083" y="2571881"/>
                </a:lnTo>
                <a:lnTo>
                  <a:pt x="4769083" y="0"/>
                </a:lnTo>
                <a:lnTo>
                  <a:pt x="0" y="0"/>
                </a:lnTo>
                <a:lnTo>
                  <a:pt x="0" y="25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1904" y="2924175"/>
            <a:ext cx="4769485" cy="2572385"/>
          </a:xfrm>
          <a:custGeom>
            <a:avLst/>
            <a:gdLst/>
            <a:ahLst/>
            <a:cxnLst/>
            <a:rect l="l" t="t" r="r" b="b"/>
            <a:pathLst>
              <a:path w="4769484" h="2572385">
                <a:moveTo>
                  <a:pt x="0" y="2571881"/>
                </a:moveTo>
                <a:lnTo>
                  <a:pt x="4769083" y="2571881"/>
                </a:lnTo>
                <a:lnTo>
                  <a:pt x="4769083" y="0"/>
                </a:lnTo>
                <a:lnTo>
                  <a:pt x="0" y="0"/>
                </a:lnTo>
                <a:lnTo>
                  <a:pt x="0" y="2571881"/>
                </a:lnTo>
                <a:close/>
              </a:path>
            </a:pathLst>
          </a:custGeom>
          <a:ln w="952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7613" y="3017659"/>
            <a:ext cx="245110" cy="160655"/>
          </a:xfrm>
          <a:custGeom>
            <a:avLst/>
            <a:gdLst/>
            <a:ahLst/>
            <a:cxnLst/>
            <a:rect l="l" t="t" r="r" b="b"/>
            <a:pathLst>
              <a:path w="245110" h="160655">
                <a:moveTo>
                  <a:pt x="0" y="160520"/>
                </a:moveTo>
                <a:lnTo>
                  <a:pt x="244578" y="160520"/>
                </a:lnTo>
                <a:lnTo>
                  <a:pt x="24457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2215" y="3017659"/>
            <a:ext cx="512445" cy="160655"/>
          </a:xfrm>
          <a:custGeom>
            <a:avLst/>
            <a:gdLst/>
            <a:ahLst/>
            <a:cxnLst/>
            <a:rect l="l" t="t" r="r" b="b"/>
            <a:pathLst>
              <a:path w="512445" h="160655">
                <a:moveTo>
                  <a:pt x="0" y="160520"/>
                </a:moveTo>
                <a:lnTo>
                  <a:pt x="512112" y="160520"/>
                </a:lnTo>
                <a:lnTo>
                  <a:pt x="512112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4300" y="3017641"/>
            <a:ext cx="81915" cy="160655"/>
          </a:xfrm>
          <a:custGeom>
            <a:avLst/>
            <a:gdLst/>
            <a:ahLst/>
            <a:cxnLst/>
            <a:rect l="l" t="t" r="r" b="b"/>
            <a:pathLst>
              <a:path w="81914" h="160655">
                <a:moveTo>
                  <a:pt x="0" y="160538"/>
                </a:moveTo>
                <a:lnTo>
                  <a:pt x="81523" y="160538"/>
                </a:lnTo>
                <a:lnTo>
                  <a:pt x="81523" y="0"/>
                </a:lnTo>
                <a:lnTo>
                  <a:pt x="0" y="0"/>
                </a:lnTo>
                <a:lnTo>
                  <a:pt x="0" y="160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5813" y="3017659"/>
            <a:ext cx="667385" cy="160655"/>
          </a:xfrm>
          <a:custGeom>
            <a:avLst/>
            <a:gdLst/>
            <a:ahLst/>
            <a:cxnLst/>
            <a:rect l="l" t="t" r="r" b="b"/>
            <a:pathLst>
              <a:path w="667385" h="160655">
                <a:moveTo>
                  <a:pt x="0" y="160520"/>
                </a:moveTo>
                <a:lnTo>
                  <a:pt x="667332" y="160520"/>
                </a:lnTo>
                <a:lnTo>
                  <a:pt x="667332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2497" y="3017641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38"/>
                </a:lnTo>
              </a:path>
            </a:pathLst>
          </a:custGeom>
          <a:ln w="38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944" y="3017659"/>
            <a:ext cx="876300" cy="160655"/>
          </a:xfrm>
          <a:custGeom>
            <a:avLst/>
            <a:gdLst/>
            <a:ahLst/>
            <a:cxnLst/>
            <a:rect l="l" t="t" r="r" b="b"/>
            <a:pathLst>
              <a:path w="876300" h="160655">
                <a:moveTo>
                  <a:pt x="0" y="160520"/>
                </a:moveTo>
                <a:lnTo>
                  <a:pt x="875848" y="160520"/>
                </a:lnTo>
                <a:lnTo>
                  <a:pt x="87584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6587" y="3017641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38"/>
                </a:lnTo>
              </a:path>
            </a:pathLst>
          </a:custGeom>
          <a:ln w="7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3017659"/>
            <a:ext cx="535305" cy="160655"/>
          </a:xfrm>
          <a:custGeom>
            <a:avLst/>
            <a:gdLst/>
            <a:ahLst/>
            <a:cxnLst/>
            <a:rect l="l" t="t" r="r" b="b"/>
            <a:pathLst>
              <a:path w="535304" h="160655">
                <a:moveTo>
                  <a:pt x="0" y="160520"/>
                </a:moveTo>
                <a:lnTo>
                  <a:pt x="535161" y="160520"/>
                </a:lnTo>
                <a:lnTo>
                  <a:pt x="535161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0534" y="3017641"/>
            <a:ext cx="85725" cy="160655"/>
          </a:xfrm>
          <a:custGeom>
            <a:avLst/>
            <a:gdLst/>
            <a:ahLst/>
            <a:cxnLst/>
            <a:rect l="l" t="t" r="r" b="b"/>
            <a:pathLst>
              <a:path w="85725" h="160655">
                <a:moveTo>
                  <a:pt x="0" y="160538"/>
                </a:moveTo>
                <a:lnTo>
                  <a:pt x="85266" y="160538"/>
                </a:lnTo>
                <a:lnTo>
                  <a:pt x="85266" y="0"/>
                </a:lnTo>
                <a:lnTo>
                  <a:pt x="0" y="0"/>
                </a:lnTo>
                <a:lnTo>
                  <a:pt x="0" y="160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35717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51546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0287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9783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31" y="160520"/>
                </a:lnTo>
                <a:lnTo>
                  <a:pt x="116431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5613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48" y="160520"/>
                </a:lnTo>
                <a:lnTo>
                  <a:pt x="4004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84352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23697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31" y="160520"/>
                </a:lnTo>
                <a:lnTo>
                  <a:pt x="116431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39527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48" y="160520"/>
                </a:lnTo>
                <a:lnTo>
                  <a:pt x="4004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8266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7764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33592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72332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48" y="160520"/>
                </a:lnTo>
                <a:lnTo>
                  <a:pt x="4004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1708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27506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66368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5743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21572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0313" y="30176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40" h="160655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9688" y="30176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40" h="160655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35567" y="3017641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38"/>
                </a:lnTo>
              </a:path>
            </a:pathLst>
          </a:custGeom>
          <a:ln w="38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17613" y="32081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39" h="160654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3320" y="32081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39" h="160654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72182" y="3208159"/>
            <a:ext cx="40640" cy="160655"/>
          </a:xfrm>
          <a:custGeom>
            <a:avLst/>
            <a:gdLst/>
            <a:ahLst/>
            <a:cxnLst/>
            <a:rect l="l" t="t" r="r" b="b"/>
            <a:pathLst>
              <a:path w="40639" h="160654">
                <a:moveTo>
                  <a:pt x="0" y="160520"/>
                </a:moveTo>
                <a:lnTo>
                  <a:pt x="40060" y="160520"/>
                </a:lnTo>
                <a:lnTo>
                  <a:pt x="4006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1557" y="3208159"/>
            <a:ext cx="116839" cy="160655"/>
          </a:xfrm>
          <a:custGeom>
            <a:avLst/>
            <a:gdLst/>
            <a:ahLst/>
            <a:cxnLst/>
            <a:rect l="l" t="t" r="r" b="b"/>
            <a:pathLst>
              <a:path w="116839" h="160654">
                <a:moveTo>
                  <a:pt x="0" y="160520"/>
                </a:moveTo>
                <a:lnTo>
                  <a:pt x="116419" y="160520"/>
                </a:lnTo>
                <a:lnTo>
                  <a:pt x="116419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28057" y="3208141"/>
            <a:ext cx="85725" cy="160655"/>
          </a:xfrm>
          <a:custGeom>
            <a:avLst/>
            <a:gdLst/>
            <a:ahLst/>
            <a:cxnLst/>
            <a:rect l="l" t="t" r="r" b="b"/>
            <a:pathLst>
              <a:path w="85725" h="160654">
                <a:moveTo>
                  <a:pt x="0" y="160538"/>
                </a:moveTo>
                <a:lnTo>
                  <a:pt x="85272" y="160538"/>
                </a:lnTo>
                <a:lnTo>
                  <a:pt x="85272" y="0"/>
                </a:lnTo>
                <a:lnTo>
                  <a:pt x="0" y="0"/>
                </a:lnTo>
                <a:lnTo>
                  <a:pt x="0" y="160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7613" y="3398659"/>
            <a:ext cx="245110" cy="160655"/>
          </a:xfrm>
          <a:custGeom>
            <a:avLst/>
            <a:gdLst/>
            <a:ahLst/>
            <a:cxnLst/>
            <a:rect l="l" t="t" r="r" b="b"/>
            <a:pathLst>
              <a:path w="245110" h="160654">
                <a:moveTo>
                  <a:pt x="0" y="160520"/>
                </a:moveTo>
                <a:lnTo>
                  <a:pt x="244578" y="160520"/>
                </a:lnTo>
                <a:lnTo>
                  <a:pt x="244578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2215" y="3398659"/>
            <a:ext cx="473709" cy="160655"/>
          </a:xfrm>
          <a:custGeom>
            <a:avLst/>
            <a:gdLst/>
            <a:ahLst/>
            <a:cxnLst/>
            <a:rect l="l" t="t" r="r" b="b"/>
            <a:pathLst>
              <a:path w="473710" h="160654">
                <a:moveTo>
                  <a:pt x="0" y="160520"/>
                </a:moveTo>
                <a:lnTo>
                  <a:pt x="473320" y="160520"/>
                </a:lnTo>
                <a:lnTo>
                  <a:pt x="47332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7613" y="5263646"/>
            <a:ext cx="194310" cy="10160"/>
          </a:xfrm>
          <a:custGeom>
            <a:avLst/>
            <a:gdLst/>
            <a:ahLst/>
            <a:cxnLst/>
            <a:rect l="l" t="t" r="r" b="b"/>
            <a:pathLst>
              <a:path w="194310" h="10160">
                <a:moveTo>
                  <a:pt x="0" y="10024"/>
                </a:moveTo>
                <a:lnTo>
                  <a:pt x="194060" y="10024"/>
                </a:lnTo>
                <a:lnTo>
                  <a:pt x="194060" y="0"/>
                </a:lnTo>
                <a:lnTo>
                  <a:pt x="0" y="0"/>
                </a:lnTo>
                <a:lnTo>
                  <a:pt x="0" y="10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1680" y="5113150"/>
            <a:ext cx="155575" cy="160655"/>
          </a:xfrm>
          <a:custGeom>
            <a:avLst/>
            <a:gdLst/>
            <a:ahLst/>
            <a:cxnLst/>
            <a:rect l="l" t="t" r="r" b="b"/>
            <a:pathLst>
              <a:path w="155575" h="160654">
                <a:moveTo>
                  <a:pt x="0" y="160520"/>
                </a:moveTo>
                <a:lnTo>
                  <a:pt x="155150" y="160520"/>
                </a:lnTo>
                <a:lnTo>
                  <a:pt x="155150" y="0"/>
                </a:lnTo>
                <a:lnTo>
                  <a:pt x="0" y="0"/>
                </a:lnTo>
                <a:lnTo>
                  <a:pt x="0" y="16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66731" y="5263646"/>
            <a:ext cx="271780" cy="10160"/>
          </a:xfrm>
          <a:custGeom>
            <a:avLst/>
            <a:gdLst/>
            <a:ahLst/>
            <a:cxnLst/>
            <a:rect l="l" t="t" r="r" b="b"/>
            <a:pathLst>
              <a:path w="271779" h="10160">
                <a:moveTo>
                  <a:pt x="0" y="10024"/>
                </a:moveTo>
                <a:lnTo>
                  <a:pt x="271712" y="10024"/>
                </a:lnTo>
                <a:lnTo>
                  <a:pt x="271712" y="0"/>
                </a:lnTo>
                <a:lnTo>
                  <a:pt x="0" y="0"/>
                </a:lnTo>
                <a:lnTo>
                  <a:pt x="0" y="10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85884" y="3589159"/>
            <a:ext cx="303530" cy="172720"/>
          </a:xfrm>
          <a:custGeom>
            <a:avLst/>
            <a:gdLst/>
            <a:ahLst/>
            <a:cxnLst/>
            <a:rect l="l" t="t" r="r" b="b"/>
            <a:pathLst>
              <a:path w="303529" h="172720">
                <a:moveTo>
                  <a:pt x="0" y="172712"/>
                </a:moveTo>
                <a:lnTo>
                  <a:pt x="303525" y="172712"/>
                </a:lnTo>
                <a:lnTo>
                  <a:pt x="303525" y="0"/>
                </a:lnTo>
                <a:lnTo>
                  <a:pt x="0" y="0"/>
                </a:lnTo>
                <a:lnTo>
                  <a:pt x="0" y="17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9403" y="3589159"/>
            <a:ext cx="381000" cy="172720"/>
          </a:xfrm>
          <a:custGeom>
            <a:avLst/>
            <a:gdLst/>
            <a:ahLst/>
            <a:cxnLst/>
            <a:rect l="l" t="t" r="r" b="b"/>
            <a:pathLst>
              <a:path w="381000" h="172720">
                <a:moveTo>
                  <a:pt x="0" y="172712"/>
                </a:moveTo>
                <a:lnTo>
                  <a:pt x="380999" y="172712"/>
                </a:lnTo>
                <a:lnTo>
                  <a:pt x="380999" y="0"/>
                </a:lnTo>
                <a:lnTo>
                  <a:pt x="0" y="0"/>
                </a:lnTo>
                <a:lnTo>
                  <a:pt x="0" y="17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5884" y="3761863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69"/>
                </a:moveTo>
                <a:lnTo>
                  <a:pt x="303525" y="189869"/>
                </a:lnTo>
                <a:lnTo>
                  <a:pt x="303525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9403" y="3761863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69"/>
                </a:moveTo>
                <a:lnTo>
                  <a:pt x="380999" y="189869"/>
                </a:lnTo>
                <a:lnTo>
                  <a:pt x="380999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85884" y="3951732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69"/>
                </a:moveTo>
                <a:lnTo>
                  <a:pt x="303525" y="189869"/>
                </a:lnTo>
                <a:lnTo>
                  <a:pt x="303525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9403" y="3951732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69"/>
                </a:moveTo>
                <a:lnTo>
                  <a:pt x="380999" y="189869"/>
                </a:lnTo>
                <a:lnTo>
                  <a:pt x="380999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85884" y="4141600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57"/>
                </a:moveTo>
                <a:lnTo>
                  <a:pt x="303525" y="189857"/>
                </a:lnTo>
                <a:lnTo>
                  <a:pt x="303525" y="0"/>
                </a:lnTo>
                <a:lnTo>
                  <a:pt x="0" y="0"/>
                </a:lnTo>
                <a:lnTo>
                  <a:pt x="0" y="18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89403" y="4141600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57"/>
                </a:moveTo>
                <a:lnTo>
                  <a:pt x="380999" y="189857"/>
                </a:lnTo>
                <a:lnTo>
                  <a:pt x="380999" y="0"/>
                </a:lnTo>
                <a:lnTo>
                  <a:pt x="0" y="0"/>
                </a:lnTo>
                <a:lnTo>
                  <a:pt x="0" y="18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85884" y="4331458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69"/>
                </a:moveTo>
                <a:lnTo>
                  <a:pt x="303525" y="189869"/>
                </a:lnTo>
                <a:lnTo>
                  <a:pt x="303525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9403" y="4331458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69"/>
                </a:moveTo>
                <a:lnTo>
                  <a:pt x="380999" y="189869"/>
                </a:lnTo>
                <a:lnTo>
                  <a:pt x="380999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85884" y="4521327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69"/>
                </a:moveTo>
                <a:lnTo>
                  <a:pt x="303525" y="189869"/>
                </a:lnTo>
                <a:lnTo>
                  <a:pt x="303525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89403" y="4521327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69"/>
                </a:moveTo>
                <a:lnTo>
                  <a:pt x="380999" y="189869"/>
                </a:lnTo>
                <a:lnTo>
                  <a:pt x="380999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5884" y="4711195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57"/>
                </a:moveTo>
                <a:lnTo>
                  <a:pt x="303525" y="189857"/>
                </a:lnTo>
                <a:lnTo>
                  <a:pt x="303525" y="0"/>
                </a:lnTo>
                <a:lnTo>
                  <a:pt x="0" y="0"/>
                </a:lnTo>
                <a:lnTo>
                  <a:pt x="0" y="18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89403" y="4711195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57"/>
                </a:moveTo>
                <a:lnTo>
                  <a:pt x="380999" y="189857"/>
                </a:lnTo>
                <a:lnTo>
                  <a:pt x="380999" y="0"/>
                </a:lnTo>
                <a:lnTo>
                  <a:pt x="0" y="0"/>
                </a:lnTo>
                <a:lnTo>
                  <a:pt x="0" y="18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5884" y="4901053"/>
            <a:ext cx="303530" cy="189865"/>
          </a:xfrm>
          <a:custGeom>
            <a:avLst/>
            <a:gdLst/>
            <a:ahLst/>
            <a:cxnLst/>
            <a:rect l="l" t="t" r="r" b="b"/>
            <a:pathLst>
              <a:path w="303529" h="189864">
                <a:moveTo>
                  <a:pt x="0" y="189869"/>
                </a:moveTo>
                <a:lnTo>
                  <a:pt x="303525" y="189869"/>
                </a:lnTo>
                <a:lnTo>
                  <a:pt x="303525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89403" y="4901053"/>
            <a:ext cx="381000" cy="189865"/>
          </a:xfrm>
          <a:custGeom>
            <a:avLst/>
            <a:gdLst/>
            <a:ahLst/>
            <a:cxnLst/>
            <a:rect l="l" t="t" r="r" b="b"/>
            <a:pathLst>
              <a:path w="381000" h="189864">
                <a:moveTo>
                  <a:pt x="0" y="189869"/>
                </a:moveTo>
                <a:lnTo>
                  <a:pt x="380999" y="189869"/>
                </a:lnTo>
                <a:lnTo>
                  <a:pt x="380999" y="0"/>
                </a:lnTo>
                <a:lnTo>
                  <a:pt x="0" y="0"/>
                </a:lnTo>
                <a:lnTo>
                  <a:pt x="0" y="1898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85884" y="5090922"/>
            <a:ext cx="303530" cy="172720"/>
          </a:xfrm>
          <a:custGeom>
            <a:avLst/>
            <a:gdLst/>
            <a:ahLst/>
            <a:cxnLst/>
            <a:rect l="l" t="t" r="r" b="b"/>
            <a:pathLst>
              <a:path w="303529" h="172720">
                <a:moveTo>
                  <a:pt x="0" y="172724"/>
                </a:moveTo>
                <a:lnTo>
                  <a:pt x="303525" y="172724"/>
                </a:lnTo>
                <a:lnTo>
                  <a:pt x="303525" y="0"/>
                </a:lnTo>
                <a:lnTo>
                  <a:pt x="0" y="0"/>
                </a:lnTo>
                <a:lnTo>
                  <a:pt x="0" y="172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89403" y="5090922"/>
            <a:ext cx="381000" cy="172720"/>
          </a:xfrm>
          <a:custGeom>
            <a:avLst/>
            <a:gdLst/>
            <a:ahLst/>
            <a:cxnLst/>
            <a:rect l="l" t="t" r="r" b="b"/>
            <a:pathLst>
              <a:path w="381000" h="172720">
                <a:moveTo>
                  <a:pt x="0" y="172724"/>
                </a:moveTo>
                <a:lnTo>
                  <a:pt x="380999" y="172724"/>
                </a:lnTo>
                <a:lnTo>
                  <a:pt x="380999" y="0"/>
                </a:lnTo>
                <a:lnTo>
                  <a:pt x="0" y="0"/>
                </a:lnTo>
                <a:lnTo>
                  <a:pt x="0" y="172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05049" y="3014394"/>
            <a:ext cx="4401185" cy="269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100" spc="5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1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afr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me</a:t>
            </a:r>
            <a:r>
              <a:rPr sz="1100" spc="-1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100" spc="-10" dirty="0">
                <a:solidFill>
                  <a:srgbClr val="0000E6"/>
                </a:solidFill>
                <a:latin typeface="Arial"/>
                <a:cs typeface="Arial"/>
              </a:rPr>
              <a:t>'r</a:t>
            </a:r>
            <a:r>
              <a:rPr sz="1100" spc="-5" dirty="0">
                <a:solidFill>
                  <a:srgbClr val="0000E6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000E6"/>
                </a:solidFill>
                <a:latin typeface="Arial"/>
                <a:cs typeface="Arial"/>
              </a:rPr>
              <a:t>v</a:t>
            </a:r>
            <a:r>
              <a:rPr sz="1100" spc="-10" dirty="0">
                <a:solidFill>
                  <a:srgbClr val="0000E6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0000E6"/>
                </a:solidFill>
                <a:latin typeface="Arial"/>
                <a:cs typeface="Arial"/>
              </a:rPr>
              <a:t>e</a:t>
            </a:r>
            <a:r>
              <a:rPr sz="1100" spc="-20" dirty="0">
                <a:solidFill>
                  <a:srgbClr val="0000E6"/>
                </a:solidFill>
                <a:latin typeface="Arial"/>
                <a:cs typeface="Arial"/>
              </a:rPr>
              <a:t>w</a:t>
            </a:r>
            <a:r>
              <a:rPr sz="1100" spc="-5" dirty="0">
                <a:solidFill>
                  <a:srgbClr val="0000E6"/>
                </a:solidFill>
                <a:latin typeface="Arial"/>
                <a:cs typeface="Arial"/>
              </a:rPr>
              <a:t>_cou</a:t>
            </a:r>
            <a:r>
              <a:rPr sz="1100" spc="-20" dirty="0">
                <a:solidFill>
                  <a:srgbClr val="0000E6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0000E6"/>
                </a:solidFill>
                <a:latin typeface="Arial"/>
                <a:cs typeface="Arial"/>
              </a:rPr>
              <a:t>t'</a:t>
            </a:r>
            <a:r>
              <a:rPr sz="1100" spc="-10" dirty="0">
                <a:solidFill>
                  <a:srgbClr val="7F7F2E"/>
                </a:solidFill>
                <a:latin typeface="Arial"/>
                <a:cs typeface="Arial"/>
              </a:rPr>
              <a:t>].</a:t>
            </a:r>
            <a:r>
              <a:rPr sz="1100" b="1" spc="-15" dirty="0">
                <a:latin typeface="Arial"/>
                <a:cs typeface="Arial"/>
              </a:rPr>
              <a:t>q</a:t>
            </a:r>
            <a:r>
              <a:rPr sz="1100" b="1" dirty="0">
                <a:latin typeface="Arial"/>
                <a:cs typeface="Arial"/>
              </a:rPr>
              <a:t>u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7F7F2E"/>
                </a:solidFill>
                <a:latin typeface="Arial"/>
                <a:cs typeface="Arial"/>
              </a:rPr>
              <a:t>([</a:t>
            </a:r>
            <a:r>
              <a:rPr sz="1100" spc="-2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4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5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6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7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8</a:t>
            </a:r>
            <a:r>
              <a:rPr sz="11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100" spc="-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9</a:t>
            </a:r>
            <a:r>
              <a:rPr sz="1100" spc="5" dirty="0">
                <a:solidFill>
                  <a:srgbClr val="7F7F2E"/>
                </a:solidFill>
                <a:latin typeface="Arial"/>
                <a:cs typeface="Arial"/>
              </a:rPr>
              <a:t>])</a:t>
            </a:r>
            <a:endParaRPr sz="1100">
              <a:latin typeface="Arial"/>
              <a:cs typeface="Arial"/>
            </a:endParaRPr>
          </a:p>
          <a:p>
            <a:pPr marL="15875" marR="3669665" indent="-3810">
              <a:lnSpc>
                <a:spcPct val="109600"/>
              </a:lnSpc>
              <a:spcBef>
                <a:spcPts val="65"/>
              </a:spcBef>
              <a:tabLst>
                <a:tab pos="400685" algn="l"/>
              </a:tabLst>
            </a:pPr>
            <a:r>
              <a:rPr sz="110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100" spc="-4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spc="-5" dirty="0">
                <a:latin typeface="Arial"/>
                <a:cs typeface="Arial"/>
              </a:rPr>
              <a:t>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3.0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90"/>
              </a:spcBef>
              <a:tabLst>
                <a:tab pos="40068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4.0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40068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5.0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40068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4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6.0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40068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5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8.0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36131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6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12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36131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7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17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75"/>
              </a:spcBef>
              <a:tabLst>
                <a:tab pos="36131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8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28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.0</a:t>
            </a:r>
            <a:endParaRPr sz="11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55"/>
              </a:spcBef>
              <a:tabLst>
                <a:tab pos="361315" algn="l"/>
              </a:tabLst>
            </a:pP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9</a:t>
            </a:r>
            <a:r>
              <a:rPr sz="11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07F00"/>
                </a:solidFill>
                <a:latin typeface="Arial"/>
                <a:cs typeface="Arial"/>
              </a:rPr>
              <a:t>58</a:t>
            </a:r>
            <a:r>
              <a:rPr sz="1100" dirty="0">
                <a:solidFill>
                  <a:srgbClr val="007F00"/>
                </a:solidFill>
                <a:latin typeface="Arial"/>
                <a:cs typeface="Arial"/>
              </a:rPr>
              <a:t>.0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388110">
              <a:lnSpc>
                <a:spcPct val="100000"/>
              </a:lnSpc>
              <a:spcBef>
                <a:spcPts val="869"/>
              </a:spcBef>
            </a:pPr>
            <a:r>
              <a:rPr sz="1200" spc="-10" dirty="0">
                <a:latin typeface="Arial"/>
                <a:cs typeface="Arial"/>
              </a:rPr>
              <a:t>Quan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da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Scali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marR="5080" indent="-367030">
              <a:lnSpc>
                <a:spcPct val="115100"/>
              </a:lnSpc>
              <a:buFont typeface="Arial"/>
              <a:buChar char="●"/>
              <a:tabLst>
                <a:tab pos="380365" algn="l"/>
              </a:tabLst>
            </a:pPr>
            <a:r>
              <a:rPr dirty="0"/>
              <a:t>Mo</a:t>
            </a:r>
            <a:r>
              <a:rPr spc="-10" dirty="0"/>
              <a:t>d</a:t>
            </a:r>
            <a:r>
              <a:rPr spc="-5" dirty="0"/>
              <a:t>e</a:t>
            </a:r>
            <a:r>
              <a:rPr spc="-10" dirty="0"/>
              <a:t>l</a:t>
            </a:r>
            <a:r>
              <a:rPr dirty="0"/>
              <a:t>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-10" dirty="0"/>
              <a:t>a</a:t>
            </a:r>
            <a:r>
              <a:rPr spc="-5"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/>
              <a:t>ar</a:t>
            </a:r>
            <a:r>
              <a:rPr dirty="0"/>
              <a:t>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smo</a:t>
            </a:r>
            <a:r>
              <a:rPr spc="-10" dirty="0"/>
              <a:t>oth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fu</a:t>
            </a:r>
            <a:r>
              <a:rPr spc="-10" dirty="0"/>
              <a:t>n</a:t>
            </a:r>
            <a:r>
              <a:rPr dirty="0"/>
              <a:t>ctio</a:t>
            </a:r>
            <a:r>
              <a:rPr spc="-10" dirty="0"/>
              <a:t>n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fe</a:t>
            </a:r>
            <a:r>
              <a:rPr spc="-10" dirty="0"/>
              <a:t>a</a:t>
            </a:r>
            <a:r>
              <a:rPr dirty="0"/>
              <a:t>tur</a:t>
            </a:r>
            <a:r>
              <a:rPr spc="-10" dirty="0"/>
              <a:t>e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ar</a:t>
            </a:r>
            <a:r>
              <a:rPr dirty="0"/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se</a:t>
            </a:r>
            <a:r>
              <a:rPr spc="-10" dirty="0"/>
              <a:t>n</a:t>
            </a:r>
            <a:r>
              <a:rPr dirty="0"/>
              <a:t>sitive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to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sca</a:t>
            </a:r>
            <a:r>
              <a:rPr spc="-10" dirty="0"/>
              <a:t>l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(e</a:t>
            </a:r>
            <a:r>
              <a:rPr spc="-10" dirty="0"/>
              <a:t>g</a:t>
            </a:r>
            <a:r>
              <a:rPr spc="-5" dirty="0"/>
              <a:t>.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e</a:t>
            </a:r>
            <a:r>
              <a:rPr spc="-5" dirty="0"/>
              <a:t>a</a:t>
            </a:r>
            <a:r>
              <a:rPr dirty="0"/>
              <a:t>r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spc="-10" dirty="0"/>
              <a:t>e</a:t>
            </a:r>
            <a:r>
              <a:rPr spc="-5" dirty="0"/>
              <a:t>gr</a:t>
            </a:r>
            <a:r>
              <a:rPr spc="-10" dirty="0"/>
              <a:t>e</a:t>
            </a:r>
            <a:r>
              <a:rPr dirty="0"/>
              <a:t>ssi</a:t>
            </a:r>
            <a:r>
              <a:rPr spc="-10" dirty="0"/>
              <a:t>o</a:t>
            </a:r>
            <a:r>
              <a:rPr spc="-5" dirty="0"/>
              <a:t>n)</a:t>
            </a:r>
          </a:p>
          <a:p>
            <a:pPr marL="379730" marR="895985" indent="-367030">
              <a:lnSpc>
                <a:spcPct val="137200"/>
              </a:lnSpc>
              <a:spcBef>
                <a:spcPts val="180"/>
              </a:spcBef>
              <a:buFont typeface="Arial"/>
              <a:buChar char="●"/>
              <a:tabLst>
                <a:tab pos="380365" algn="l"/>
              </a:tabLst>
            </a:pPr>
            <a:r>
              <a:rPr dirty="0"/>
              <a:t>Sc</a:t>
            </a:r>
            <a:r>
              <a:rPr spc="-10" dirty="0"/>
              <a:t>a</a:t>
            </a:r>
            <a:r>
              <a:rPr spc="-5" dirty="0"/>
              <a:t>l</a:t>
            </a:r>
            <a:r>
              <a:rPr dirty="0"/>
              <a:t>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spc="-10" dirty="0"/>
              <a:t>u</a:t>
            </a:r>
            <a:r>
              <a:rPr dirty="0"/>
              <a:t>mer</a:t>
            </a:r>
            <a:r>
              <a:rPr spc="-10" dirty="0"/>
              <a:t>i</a:t>
            </a:r>
            <a:r>
              <a:rPr dirty="0"/>
              <a:t>cal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var</a:t>
            </a:r>
            <a:r>
              <a:rPr spc="-10" dirty="0"/>
              <a:t>i</a:t>
            </a:r>
            <a:r>
              <a:rPr spc="-5" dirty="0"/>
              <a:t>a</a:t>
            </a:r>
            <a:r>
              <a:rPr spc="-10" dirty="0"/>
              <a:t>b</a:t>
            </a:r>
            <a:r>
              <a:rPr spc="-5" dirty="0"/>
              <a:t>l</a:t>
            </a:r>
            <a:r>
              <a:rPr spc="-10" dirty="0"/>
              <a:t>e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10" dirty="0"/>
              <a:t>nto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0" dirty="0"/>
              <a:t>e</a:t>
            </a:r>
            <a:r>
              <a:rPr dirty="0"/>
              <a:t>rtain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ra</a:t>
            </a:r>
            <a:r>
              <a:rPr spc="-10" dirty="0"/>
              <a:t>n</a:t>
            </a:r>
            <a:r>
              <a:rPr spc="-5" dirty="0"/>
              <a:t>g</a:t>
            </a:r>
            <a:r>
              <a:rPr spc="-10" dirty="0"/>
              <a:t>e</a:t>
            </a:r>
            <a:r>
              <a:rPr spc="-5" dirty="0"/>
              <a:t>,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10" dirty="0"/>
              <a:t>i</a:t>
            </a:r>
            <a:r>
              <a:rPr dirty="0"/>
              <a:t>vi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va</a:t>
            </a:r>
            <a:r>
              <a:rPr spc="-10" dirty="0"/>
              <a:t>l</a:t>
            </a:r>
            <a:r>
              <a:rPr spc="-5" dirty="0"/>
              <a:t>u</a:t>
            </a:r>
            <a:r>
              <a:rPr spc="-10" dirty="0"/>
              <a:t>e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spc="-10" dirty="0"/>
              <a:t>o</a:t>
            </a:r>
            <a:r>
              <a:rPr dirty="0"/>
              <a:t>rma</a:t>
            </a:r>
            <a:r>
              <a:rPr spc="-10" dirty="0"/>
              <a:t>l</a:t>
            </a:r>
            <a:r>
              <a:rPr spc="-5" dirty="0"/>
              <a:t>iz</a:t>
            </a:r>
            <a:r>
              <a:rPr spc="-10" dirty="0"/>
              <a:t>a</a:t>
            </a:r>
            <a:r>
              <a:rPr dirty="0"/>
              <a:t>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co</a:t>
            </a:r>
            <a:r>
              <a:rPr spc="-10" dirty="0"/>
              <a:t>n</a:t>
            </a:r>
            <a:r>
              <a:rPr dirty="0"/>
              <a:t>sta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(no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ch</a:t>
            </a:r>
            <a:r>
              <a:rPr spc="-10" dirty="0"/>
              <a:t>a</a:t>
            </a:r>
            <a:r>
              <a:rPr spc="-5" dirty="0"/>
              <a:t>n</a:t>
            </a:r>
            <a:r>
              <a:rPr spc="-10" dirty="0"/>
              <a:t>g</a:t>
            </a:r>
            <a:r>
              <a:rPr spc="-5" dirty="0"/>
              <a:t>e</a:t>
            </a:r>
            <a:r>
              <a:rPr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si</a:t>
            </a:r>
            <a:r>
              <a:rPr spc="-10" dirty="0"/>
              <a:t>n</a:t>
            </a:r>
            <a:r>
              <a:rPr spc="-5" dirty="0"/>
              <a:t>g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-fe</a:t>
            </a:r>
            <a:r>
              <a:rPr spc="-10" dirty="0"/>
              <a:t>a</a:t>
            </a:r>
            <a:r>
              <a:rPr dirty="0"/>
              <a:t>ture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10" dirty="0"/>
              <a:t>i</a:t>
            </a:r>
            <a:r>
              <a:rPr dirty="0"/>
              <a:t>strib</a:t>
            </a:r>
            <a:r>
              <a:rPr spc="-10" dirty="0"/>
              <a:t>u</a:t>
            </a:r>
            <a:r>
              <a:rPr dirty="0"/>
              <a:t>tio</a:t>
            </a:r>
            <a:r>
              <a:rPr spc="-15" dirty="0"/>
              <a:t>n</a:t>
            </a:r>
            <a:r>
              <a:rPr dirty="0"/>
              <a:t>)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dirty="0"/>
              <a:t>P</a:t>
            </a:r>
            <a:r>
              <a:rPr spc="-10" dirty="0"/>
              <a:t>o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5" dirty="0"/>
              <a:t>l</a:t>
            </a:r>
            <a:r>
              <a:rPr spc="-10" dirty="0"/>
              <a:t>a</a:t>
            </a:r>
            <a:r>
              <a:rPr dirty="0"/>
              <a:t>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tec</a:t>
            </a:r>
            <a:r>
              <a:rPr spc="-10" dirty="0"/>
              <a:t>h</a:t>
            </a:r>
            <a:r>
              <a:rPr spc="-5" dirty="0"/>
              <a:t>n</a:t>
            </a:r>
            <a:r>
              <a:rPr spc="-10" dirty="0"/>
              <a:t>i</a:t>
            </a:r>
            <a:r>
              <a:rPr spc="-5" dirty="0"/>
              <a:t>q</a:t>
            </a:r>
            <a:r>
              <a:rPr spc="-10" dirty="0"/>
              <a:t>u</a:t>
            </a:r>
            <a:r>
              <a:rPr spc="-5" dirty="0"/>
              <a:t>es</a:t>
            </a:r>
          </a:p>
          <a:p>
            <a:pPr marL="836930" lvl="1" indent="-367030">
              <a:lnSpc>
                <a:spcPct val="100000"/>
              </a:lnSpc>
              <a:spcBef>
                <a:spcPts val="1605"/>
              </a:spcBef>
              <a:buFont typeface="Arial"/>
              <a:buChar char="○"/>
              <a:tabLst>
                <a:tab pos="837565" algn="l"/>
              </a:tabLst>
            </a:pP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Max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1595"/>
              </a:spcBef>
              <a:buFont typeface="Arial"/>
              <a:buChar char="○"/>
              <a:tabLst>
                <a:tab pos="837565" algn="l"/>
              </a:tabLst>
            </a:pP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(Z)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35" dirty="0">
                <a:solidFill>
                  <a:srgbClr val="1F2528"/>
                </a:solidFill>
                <a:latin typeface="Trebuchet MS"/>
                <a:cs typeface="Trebuchet MS"/>
              </a:rPr>
              <a:t>-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ma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x</a:t>
            </a:r>
            <a:r>
              <a:rPr sz="2400" b="0" spc="-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scali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461" y="5257038"/>
            <a:ext cx="2100453" cy="42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8117" y="2697467"/>
            <a:ext cx="3751579" cy="2978150"/>
          </a:xfrm>
          <a:custGeom>
            <a:avLst/>
            <a:gdLst/>
            <a:ahLst/>
            <a:cxnLst/>
            <a:rect l="l" t="t" r="r" b="b"/>
            <a:pathLst>
              <a:path w="3751579" h="2978150">
                <a:moveTo>
                  <a:pt x="0" y="2977764"/>
                </a:moveTo>
                <a:lnTo>
                  <a:pt x="3750960" y="2977764"/>
                </a:lnTo>
                <a:lnTo>
                  <a:pt x="3750960" y="0"/>
                </a:lnTo>
                <a:lnTo>
                  <a:pt x="0" y="0"/>
                </a:lnTo>
                <a:lnTo>
                  <a:pt x="0" y="297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8117" y="2697467"/>
            <a:ext cx="3751579" cy="2978150"/>
          </a:xfrm>
          <a:custGeom>
            <a:avLst/>
            <a:gdLst/>
            <a:ahLst/>
            <a:cxnLst/>
            <a:rect l="l" t="t" r="r" b="b"/>
            <a:pathLst>
              <a:path w="3751579" h="2978150">
                <a:moveTo>
                  <a:pt x="0" y="2977764"/>
                </a:moveTo>
                <a:lnTo>
                  <a:pt x="3750960" y="2977764"/>
                </a:lnTo>
                <a:lnTo>
                  <a:pt x="3750960" y="0"/>
                </a:lnTo>
                <a:lnTo>
                  <a:pt x="0" y="0"/>
                </a:lnTo>
                <a:lnTo>
                  <a:pt x="0" y="2977764"/>
                </a:lnTo>
                <a:close/>
              </a:path>
            </a:pathLst>
          </a:custGeom>
          <a:ln w="952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3857" y="2729352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69">
                <a:moveTo>
                  <a:pt x="0" y="204347"/>
                </a:moveTo>
                <a:lnTo>
                  <a:pt x="311337" y="204347"/>
                </a:lnTo>
                <a:lnTo>
                  <a:pt x="31133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9900" y="272936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337"/>
                </a:lnTo>
              </a:path>
            </a:pathLst>
          </a:custGeom>
          <a:ln w="4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4649" y="2729352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69">
                <a:moveTo>
                  <a:pt x="0" y="204347"/>
                </a:moveTo>
                <a:lnTo>
                  <a:pt x="394883" y="204347"/>
                </a:lnTo>
                <a:lnTo>
                  <a:pt x="39488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9517" y="2729352"/>
            <a:ext cx="671830" cy="204470"/>
          </a:xfrm>
          <a:custGeom>
            <a:avLst/>
            <a:gdLst/>
            <a:ahLst/>
            <a:cxnLst/>
            <a:rect l="l" t="t" r="r" b="b"/>
            <a:pathLst>
              <a:path w="671829" h="204469">
                <a:moveTo>
                  <a:pt x="0" y="204347"/>
                </a:moveTo>
                <a:lnTo>
                  <a:pt x="671571" y="204347"/>
                </a:lnTo>
                <a:lnTo>
                  <a:pt x="671571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01083" y="2729352"/>
            <a:ext cx="553085" cy="204470"/>
          </a:xfrm>
          <a:custGeom>
            <a:avLst/>
            <a:gdLst/>
            <a:ahLst/>
            <a:cxnLst/>
            <a:rect l="l" t="t" r="r" b="b"/>
            <a:pathLst>
              <a:path w="553084" h="204469">
                <a:moveTo>
                  <a:pt x="0" y="204347"/>
                </a:moveTo>
                <a:lnTo>
                  <a:pt x="552806" y="204347"/>
                </a:lnTo>
                <a:lnTo>
                  <a:pt x="552806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3899" y="2729352"/>
            <a:ext cx="1165860" cy="204470"/>
          </a:xfrm>
          <a:custGeom>
            <a:avLst/>
            <a:gdLst/>
            <a:ahLst/>
            <a:cxnLst/>
            <a:rect l="l" t="t" r="r" b="b"/>
            <a:pathLst>
              <a:path w="1165859" h="204469">
                <a:moveTo>
                  <a:pt x="0" y="204347"/>
                </a:moveTo>
                <a:lnTo>
                  <a:pt x="1165549" y="204347"/>
                </a:lnTo>
                <a:lnTo>
                  <a:pt x="1165549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73857" y="2938902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69">
                <a:moveTo>
                  <a:pt x="0" y="204347"/>
                </a:moveTo>
                <a:lnTo>
                  <a:pt x="311337" y="204347"/>
                </a:lnTo>
                <a:lnTo>
                  <a:pt x="31133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5272" y="2938902"/>
            <a:ext cx="662305" cy="204470"/>
          </a:xfrm>
          <a:custGeom>
            <a:avLst/>
            <a:gdLst/>
            <a:ahLst/>
            <a:cxnLst/>
            <a:rect l="l" t="t" r="r" b="b"/>
            <a:pathLst>
              <a:path w="662304" h="204469">
                <a:moveTo>
                  <a:pt x="0" y="204347"/>
                </a:moveTo>
                <a:lnTo>
                  <a:pt x="661772" y="204347"/>
                </a:lnTo>
                <a:lnTo>
                  <a:pt x="66177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7053" y="2938902"/>
            <a:ext cx="104139" cy="204470"/>
          </a:xfrm>
          <a:custGeom>
            <a:avLst/>
            <a:gdLst/>
            <a:ahLst/>
            <a:cxnLst/>
            <a:rect l="l" t="t" r="r" b="b"/>
            <a:pathLst>
              <a:path w="104139" h="204469">
                <a:moveTo>
                  <a:pt x="0" y="204347"/>
                </a:moveTo>
                <a:lnTo>
                  <a:pt x="103774" y="204347"/>
                </a:lnTo>
                <a:lnTo>
                  <a:pt x="103774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0807" y="2938902"/>
            <a:ext cx="247015" cy="204470"/>
          </a:xfrm>
          <a:custGeom>
            <a:avLst/>
            <a:gdLst/>
            <a:ahLst/>
            <a:cxnLst/>
            <a:rect l="l" t="t" r="r" b="b"/>
            <a:pathLst>
              <a:path w="247014" h="204469">
                <a:moveTo>
                  <a:pt x="0" y="204347"/>
                </a:moveTo>
                <a:lnTo>
                  <a:pt x="247019" y="204347"/>
                </a:lnTo>
                <a:lnTo>
                  <a:pt x="247019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2476" y="293891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337"/>
                </a:lnTo>
              </a:path>
            </a:pathLst>
          </a:custGeom>
          <a:ln w="49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7225" y="2938902"/>
            <a:ext cx="405130" cy="204470"/>
          </a:xfrm>
          <a:custGeom>
            <a:avLst/>
            <a:gdLst/>
            <a:ahLst/>
            <a:cxnLst/>
            <a:rect l="l" t="t" r="r" b="b"/>
            <a:pathLst>
              <a:path w="405129" h="204469">
                <a:moveTo>
                  <a:pt x="0" y="204347"/>
                </a:moveTo>
                <a:lnTo>
                  <a:pt x="404859" y="204347"/>
                </a:lnTo>
                <a:lnTo>
                  <a:pt x="404859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2122" y="2938902"/>
            <a:ext cx="158115" cy="204470"/>
          </a:xfrm>
          <a:custGeom>
            <a:avLst/>
            <a:gdLst/>
            <a:ahLst/>
            <a:cxnLst/>
            <a:rect l="l" t="t" r="r" b="b"/>
            <a:pathLst>
              <a:path w="158115" h="204469">
                <a:moveTo>
                  <a:pt x="0" y="204347"/>
                </a:moveTo>
                <a:lnTo>
                  <a:pt x="157912" y="204347"/>
                </a:lnTo>
                <a:lnTo>
                  <a:pt x="15791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29045" y="293891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87"/>
                </a:lnTo>
              </a:path>
            </a:pathLst>
          </a:custGeom>
          <a:ln w="604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9386" y="293890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69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27293" y="293890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605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81547" y="293890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50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06274" y="2938902"/>
            <a:ext cx="59690" cy="204470"/>
          </a:xfrm>
          <a:custGeom>
            <a:avLst/>
            <a:gdLst/>
            <a:ahLst/>
            <a:cxnLst/>
            <a:rect l="l" t="t" r="r" b="b"/>
            <a:pathLst>
              <a:path w="59690" h="204469">
                <a:moveTo>
                  <a:pt x="0" y="204347"/>
                </a:moveTo>
                <a:lnTo>
                  <a:pt x="59174" y="204347"/>
                </a:lnTo>
                <a:lnTo>
                  <a:pt x="59174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65435" y="293890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69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8122" y="293891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87"/>
                </a:lnTo>
              </a:path>
            </a:pathLst>
          </a:custGeom>
          <a:ln w="696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3067" y="293890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69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1731" y="293890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69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09955" y="293890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69">
                <a:moveTo>
                  <a:pt x="0" y="204347"/>
                </a:moveTo>
                <a:lnTo>
                  <a:pt x="98738" y="204347"/>
                </a:lnTo>
                <a:lnTo>
                  <a:pt x="9873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73857" y="31484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89" h="204470">
                <a:moveTo>
                  <a:pt x="0" y="204347"/>
                </a:moveTo>
                <a:lnTo>
                  <a:pt x="148113" y="204347"/>
                </a:lnTo>
                <a:lnTo>
                  <a:pt x="14811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2051" y="3148452"/>
            <a:ext cx="1728470" cy="204470"/>
          </a:xfrm>
          <a:custGeom>
            <a:avLst/>
            <a:gdLst/>
            <a:ahLst/>
            <a:cxnLst/>
            <a:rect l="l" t="t" r="r" b="b"/>
            <a:pathLst>
              <a:path w="1728470" h="204470">
                <a:moveTo>
                  <a:pt x="0" y="204347"/>
                </a:moveTo>
                <a:lnTo>
                  <a:pt x="1727966" y="204347"/>
                </a:lnTo>
                <a:lnTo>
                  <a:pt x="1727966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4705" y="314845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50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8717" y="31484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46319" y="314845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4983" y="31484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615" y="314845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38" y="204347"/>
                </a:lnTo>
                <a:lnTo>
                  <a:pt x="9873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1401" y="31484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9626" y="314845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3857" y="335800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89" h="204470">
                <a:moveTo>
                  <a:pt x="0" y="204347"/>
                </a:moveTo>
                <a:lnTo>
                  <a:pt x="148113" y="204347"/>
                </a:lnTo>
                <a:lnTo>
                  <a:pt x="14811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2051" y="3358003"/>
            <a:ext cx="1728470" cy="204470"/>
          </a:xfrm>
          <a:custGeom>
            <a:avLst/>
            <a:gdLst/>
            <a:ahLst/>
            <a:cxnLst/>
            <a:rect l="l" t="t" r="r" b="b"/>
            <a:pathLst>
              <a:path w="1728470" h="204470">
                <a:moveTo>
                  <a:pt x="0" y="204347"/>
                </a:moveTo>
                <a:lnTo>
                  <a:pt x="1727966" y="204347"/>
                </a:lnTo>
                <a:lnTo>
                  <a:pt x="1727966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24119" y="335800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506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8717" y="335800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21691" y="335801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37"/>
                </a:lnTo>
              </a:path>
            </a:pathLst>
          </a:custGeom>
          <a:ln w="49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46319" y="3358003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44983" y="335800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2572" y="3358003"/>
            <a:ext cx="50800" cy="204470"/>
          </a:xfrm>
          <a:custGeom>
            <a:avLst/>
            <a:gdLst/>
            <a:ahLst/>
            <a:cxnLst/>
            <a:rect l="l" t="t" r="r" b="b"/>
            <a:pathLst>
              <a:path w="50800" h="204470">
                <a:moveTo>
                  <a:pt x="0" y="204347"/>
                </a:moveTo>
                <a:lnTo>
                  <a:pt x="50645" y="204347"/>
                </a:lnTo>
                <a:lnTo>
                  <a:pt x="50645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41980" y="3358003"/>
            <a:ext cx="50800" cy="204470"/>
          </a:xfrm>
          <a:custGeom>
            <a:avLst/>
            <a:gdLst/>
            <a:ahLst/>
            <a:cxnLst/>
            <a:rect l="l" t="t" r="r" b="b"/>
            <a:pathLst>
              <a:path w="50800" h="204470">
                <a:moveTo>
                  <a:pt x="0" y="204347"/>
                </a:moveTo>
                <a:lnTo>
                  <a:pt x="50645" y="204347"/>
                </a:lnTo>
                <a:lnTo>
                  <a:pt x="50645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92024" y="3358003"/>
            <a:ext cx="59690" cy="204470"/>
          </a:xfrm>
          <a:custGeom>
            <a:avLst/>
            <a:gdLst/>
            <a:ahLst/>
            <a:cxnLst/>
            <a:rect l="l" t="t" r="r" b="b"/>
            <a:pathLst>
              <a:path w="59690" h="204470">
                <a:moveTo>
                  <a:pt x="0" y="204347"/>
                </a:moveTo>
                <a:lnTo>
                  <a:pt x="59162" y="204347"/>
                </a:lnTo>
                <a:lnTo>
                  <a:pt x="5916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51185" y="335800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9410" y="3358003"/>
            <a:ext cx="158115" cy="204470"/>
          </a:xfrm>
          <a:custGeom>
            <a:avLst/>
            <a:gdLst/>
            <a:ahLst/>
            <a:cxnLst/>
            <a:rect l="l" t="t" r="r" b="b"/>
            <a:pathLst>
              <a:path w="158115" h="204470">
                <a:moveTo>
                  <a:pt x="0" y="204347"/>
                </a:moveTo>
                <a:lnTo>
                  <a:pt x="157924" y="204347"/>
                </a:lnTo>
                <a:lnTo>
                  <a:pt x="157924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3857" y="356755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89" h="204470">
                <a:moveTo>
                  <a:pt x="0" y="204347"/>
                </a:moveTo>
                <a:lnTo>
                  <a:pt x="148113" y="204347"/>
                </a:lnTo>
                <a:lnTo>
                  <a:pt x="14811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3857" y="3777103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70">
                <a:moveTo>
                  <a:pt x="0" y="204347"/>
                </a:moveTo>
                <a:lnTo>
                  <a:pt x="311337" y="204347"/>
                </a:lnTo>
                <a:lnTo>
                  <a:pt x="31133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85272" y="3777103"/>
            <a:ext cx="1392555" cy="204470"/>
          </a:xfrm>
          <a:custGeom>
            <a:avLst/>
            <a:gdLst/>
            <a:ahLst/>
            <a:cxnLst/>
            <a:rect l="l" t="t" r="r" b="b"/>
            <a:pathLst>
              <a:path w="1392554" h="204470">
                <a:moveTo>
                  <a:pt x="0" y="204347"/>
                </a:moveTo>
                <a:lnTo>
                  <a:pt x="1392423" y="204347"/>
                </a:lnTo>
                <a:lnTo>
                  <a:pt x="139242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7690" y="3777103"/>
            <a:ext cx="104139" cy="204470"/>
          </a:xfrm>
          <a:custGeom>
            <a:avLst/>
            <a:gdLst/>
            <a:ahLst/>
            <a:cxnLst/>
            <a:rect l="l" t="t" r="r" b="b"/>
            <a:pathLst>
              <a:path w="104140" h="204470">
                <a:moveTo>
                  <a:pt x="0" y="204347"/>
                </a:moveTo>
                <a:lnTo>
                  <a:pt x="103774" y="204347"/>
                </a:lnTo>
                <a:lnTo>
                  <a:pt x="103774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73857" y="3986653"/>
            <a:ext cx="1116330" cy="204470"/>
          </a:xfrm>
          <a:custGeom>
            <a:avLst/>
            <a:gdLst/>
            <a:ahLst/>
            <a:cxnLst/>
            <a:rect l="l" t="t" r="r" b="b"/>
            <a:pathLst>
              <a:path w="1116329" h="204470">
                <a:moveTo>
                  <a:pt x="0" y="204347"/>
                </a:moveTo>
                <a:lnTo>
                  <a:pt x="1116186" y="204347"/>
                </a:lnTo>
                <a:lnTo>
                  <a:pt x="1116186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14815" y="398665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49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39474" y="3986653"/>
            <a:ext cx="1185545" cy="204470"/>
          </a:xfrm>
          <a:custGeom>
            <a:avLst/>
            <a:gdLst/>
            <a:ahLst/>
            <a:cxnLst/>
            <a:rect l="l" t="t" r="r" b="b"/>
            <a:pathLst>
              <a:path w="1185545" h="204470">
                <a:moveTo>
                  <a:pt x="0" y="204347"/>
                </a:moveTo>
                <a:lnTo>
                  <a:pt x="1185147" y="204347"/>
                </a:lnTo>
                <a:lnTo>
                  <a:pt x="118514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4627" y="3986653"/>
            <a:ext cx="118745" cy="204470"/>
          </a:xfrm>
          <a:custGeom>
            <a:avLst/>
            <a:gdLst/>
            <a:ahLst/>
            <a:cxnLst/>
            <a:rect l="l" t="t" r="r" b="b"/>
            <a:pathLst>
              <a:path w="118745" h="204470">
                <a:moveTo>
                  <a:pt x="0" y="204347"/>
                </a:moveTo>
                <a:lnTo>
                  <a:pt x="118359" y="204347"/>
                </a:lnTo>
                <a:lnTo>
                  <a:pt x="118359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73857" y="4196203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70">
                <a:moveTo>
                  <a:pt x="0" y="204347"/>
                </a:moveTo>
                <a:lnTo>
                  <a:pt x="311337" y="204347"/>
                </a:lnTo>
                <a:lnTo>
                  <a:pt x="31133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85272" y="4196203"/>
            <a:ext cx="1383030" cy="204470"/>
          </a:xfrm>
          <a:custGeom>
            <a:avLst/>
            <a:gdLst/>
            <a:ahLst/>
            <a:cxnLst/>
            <a:rect l="l" t="t" r="r" b="b"/>
            <a:pathLst>
              <a:path w="1383029" h="204470">
                <a:moveTo>
                  <a:pt x="0" y="204347"/>
                </a:moveTo>
                <a:lnTo>
                  <a:pt x="1382648" y="204347"/>
                </a:lnTo>
                <a:lnTo>
                  <a:pt x="138264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7905" y="4196203"/>
            <a:ext cx="104139" cy="204470"/>
          </a:xfrm>
          <a:custGeom>
            <a:avLst/>
            <a:gdLst/>
            <a:ahLst/>
            <a:cxnLst/>
            <a:rect l="l" t="t" r="r" b="b"/>
            <a:pathLst>
              <a:path w="104140" h="204470">
                <a:moveTo>
                  <a:pt x="0" y="204347"/>
                </a:moveTo>
                <a:lnTo>
                  <a:pt x="103774" y="204347"/>
                </a:lnTo>
                <a:lnTo>
                  <a:pt x="103774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73857" y="4405753"/>
            <a:ext cx="1294130" cy="204470"/>
          </a:xfrm>
          <a:custGeom>
            <a:avLst/>
            <a:gdLst/>
            <a:ahLst/>
            <a:cxnLst/>
            <a:rect l="l" t="t" r="r" b="b"/>
            <a:pathLst>
              <a:path w="1294129" h="204470">
                <a:moveTo>
                  <a:pt x="0" y="204347"/>
                </a:moveTo>
                <a:lnTo>
                  <a:pt x="1293757" y="204347"/>
                </a:lnTo>
                <a:lnTo>
                  <a:pt x="129375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92361" y="440575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49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17020" y="4405753"/>
            <a:ext cx="988060" cy="204470"/>
          </a:xfrm>
          <a:custGeom>
            <a:avLst/>
            <a:gdLst/>
            <a:ahLst/>
            <a:cxnLst/>
            <a:rect l="l" t="t" r="r" b="b"/>
            <a:pathLst>
              <a:path w="988059" h="204470">
                <a:moveTo>
                  <a:pt x="0" y="204347"/>
                </a:moveTo>
                <a:lnTo>
                  <a:pt x="987503" y="204347"/>
                </a:lnTo>
                <a:lnTo>
                  <a:pt x="98750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34016" y="440575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591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3611" y="4405753"/>
            <a:ext cx="563245" cy="204470"/>
          </a:xfrm>
          <a:custGeom>
            <a:avLst/>
            <a:gdLst/>
            <a:ahLst/>
            <a:cxnLst/>
            <a:rect l="l" t="t" r="r" b="b"/>
            <a:pathLst>
              <a:path w="563245" h="204470">
                <a:moveTo>
                  <a:pt x="0" y="204347"/>
                </a:moveTo>
                <a:lnTo>
                  <a:pt x="563035" y="204347"/>
                </a:lnTo>
                <a:lnTo>
                  <a:pt x="563035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56326" y="440575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591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73857" y="4615303"/>
            <a:ext cx="311785" cy="204470"/>
          </a:xfrm>
          <a:custGeom>
            <a:avLst/>
            <a:gdLst/>
            <a:ahLst/>
            <a:cxnLst/>
            <a:rect l="l" t="t" r="r" b="b"/>
            <a:pathLst>
              <a:path w="311785" h="204470">
                <a:moveTo>
                  <a:pt x="0" y="204347"/>
                </a:moveTo>
                <a:lnTo>
                  <a:pt x="311337" y="204347"/>
                </a:lnTo>
                <a:lnTo>
                  <a:pt x="31133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85272" y="4615303"/>
            <a:ext cx="1333500" cy="204470"/>
          </a:xfrm>
          <a:custGeom>
            <a:avLst/>
            <a:gdLst/>
            <a:ahLst/>
            <a:cxnLst/>
            <a:rect l="l" t="t" r="r" b="b"/>
            <a:pathLst>
              <a:path w="1333500" h="204470">
                <a:moveTo>
                  <a:pt x="0" y="204347"/>
                </a:moveTo>
                <a:lnTo>
                  <a:pt x="1333250" y="204347"/>
                </a:lnTo>
                <a:lnTo>
                  <a:pt x="13332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87802" y="1762811"/>
            <a:ext cx="844423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marR="5080" indent="-367030">
              <a:lnSpc>
                <a:spcPct val="1372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ez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(or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stretch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[0,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]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ustnes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serv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zer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250">
              <a:latin typeface="Times New Roman"/>
              <a:cs typeface="Times New Roman"/>
            </a:endParaRPr>
          </a:p>
          <a:p>
            <a:pPr marL="4785995">
              <a:lnSpc>
                <a:spcPct val="100000"/>
              </a:lnSpc>
            </a:pPr>
            <a:r>
              <a:rPr sz="1400" spc="-10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fr</a:t>
            </a:r>
            <a:r>
              <a:rPr sz="1400" b="1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m</a:t>
            </a:r>
            <a:r>
              <a:rPr sz="1400" b="1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sk</a:t>
            </a:r>
            <a:r>
              <a:rPr sz="1400" spc="-5" dirty="0">
                <a:latin typeface="Arial"/>
                <a:cs typeface="Arial"/>
              </a:rPr>
              <a:t>lear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7F0000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7F0000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rt</a:t>
            </a:r>
            <a:r>
              <a:rPr sz="1400" b="1" spc="-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prep</a:t>
            </a:r>
            <a:r>
              <a:rPr sz="1400" spc="-15" dirty="0">
                <a:latin typeface="Arial"/>
                <a:cs typeface="Arial"/>
              </a:rPr>
              <a:t>ro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478599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tr</a:t>
            </a:r>
            <a:r>
              <a:rPr sz="1400" spc="-15" dirty="0">
                <a:latin typeface="Arial"/>
                <a:cs typeface="Arial"/>
              </a:rPr>
              <a:t>ai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np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ar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  <a:p>
            <a:pPr marL="4785995">
              <a:lnSpc>
                <a:spcPct val="100000"/>
              </a:lnSpc>
              <a:spcBef>
                <a:spcPts val="25"/>
              </a:spcBef>
              <a:tabLst>
                <a:tab pos="6662420" algn="l"/>
              </a:tabLst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  <a:p>
            <a:pPr marL="4785995">
              <a:lnSpc>
                <a:spcPct val="100000"/>
              </a:lnSpc>
              <a:spcBef>
                <a:spcPts val="25"/>
              </a:spcBef>
              <a:tabLst>
                <a:tab pos="6662420" algn="l"/>
              </a:tabLst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6350" algn="ctr">
              <a:lnSpc>
                <a:spcPct val="100000"/>
              </a:lnSpc>
              <a:spcBef>
                <a:spcPts val="10"/>
              </a:spcBef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478599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in_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ale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478599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prep</a:t>
            </a:r>
            <a:r>
              <a:rPr sz="1400" spc="-15" dirty="0">
                <a:latin typeface="Arial"/>
                <a:cs typeface="Arial"/>
              </a:rPr>
              <a:t>ro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b="1" spc="-10" dirty="0">
                <a:latin typeface="Arial"/>
                <a:cs typeface="Arial"/>
              </a:rPr>
              <a:t>Mi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ax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c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  <a:p>
            <a:pPr marL="4785995" marR="672465">
              <a:lnSpc>
                <a:spcPct val="100699"/>
              </a:lnSpc>
              <a:spcBef>
                <a:spcPts val="10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tr</a:t>
            </a:r>
            <a:r>
              <a:rPr sz="1400" spc="-15" dirty="0">
                <a:latin typeface="Arial"/>
                <a:cs typeface="Arial"/>
              </a:rPr>
              <a:t>ai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in_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r</a:t>
            </a:r>
            <a:r>
              <a:rPr sz="1400" spc="-2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ran</a:t>
            </a:r>
            <a:r>
              <a:rPr sz="1400" spc="-10" dirty="0">
                <a:latin typeface="Arial"/>
                <a:cs typeface="Arial"/>
              </a:rPr>
              <a:t>sf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61538" y="4695228"/>
            <a:ext cx="165988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tr</a:t>
            </a:r>
            <a:r>
              <a:rPr sz="1400" spc="-15" dirty="0">
                <a:latin typeface="Arial"/>
                <a:cs typeface="Arial"/>
              </a:rPr>
              <a:t>ai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_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73857" y="4824853"/>
            <a:ext cx="405130" cy="204470"/>
          </a:xfrm>
          <a:custGeom>
            <a:avLst/>
            <a:gdLst/>
            <a:ahLst/>
            <a:cxnLst/>
            <a:rect l="l" t="t" r="r" b="b"/>
            <a:pathLst>
              <a:path w="405129" h="204470">
                <a:moveTo>
                  <a:pt x="0" y="204347"/>
                </a:moveTo>
                <a:lnTo>
                  <a:pt x="404871" y="204347"/>
                </a:lnTo>
                <a:lnTo>
                  <a:pt x="404871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78723" y="4824853"/>
            <a:ext cx="158115" cy="204470"/>
          </a:xfrm>
          <a:custGeom>
            <a:avLst/>
            <a:gdLst/>
            <a:ahLst/>
            <a:cxnLst/>
            <a:rect l="l" t="t" r="r" b="b"/>
            <a:pathLst>
              <a:path w="158114" h="204470">
                <a:moveTo>
                  <a:pt x="0" y="204347"/>
                </a:moveTo>
                <a:lnTo>
                  <a:pt x="157912" y="204347"/>
                </a:lnTo>
                <a:lnTo>
                  <a:pt x="15791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51226" y="4824853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696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86109" y="4824853"/>
            <a:ext cx="247650" cy="204470"/>
          </a:xfrm>
          <a:custGeom>
            <a:avLst/>
            <a:gdLst/>
            <a:ahLst/>
            <a:cxnLst/>
            <a:rect l="l" t="t" r="r" b="b"/>
            <a:pathLst>
              <a:path w="247650" h="204470">
                <a:moveTo>
                  <a:pt x="0" y="204347"/>
                </a:moveTo>
                <a:lnTo>
                  <a:pt x="247030" y="204347"/>
                </a:lnTo>
                <a:lnTo>
                  <a:pt x="24703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33149" y="4824853"/>
            <a:ext cx="346075" cy="204470"/>
          </a:xfrm>
          <a:custGeom>
            <a:avLst/>
            <a:gdLst/>
            <a:ahLst/>
            <a:cxnLst/>
            <a:rect l="l" t="t" r="r" b="b"/>
            <a:pathLst>
              <a:path w="346075" h="204470">
                <a:moveTo>
                  <a:pt x="0" y="204347"/>
                </a:moveTo>
                <a:lnTo>
                  <a:pt x="345591" y="204347"/>
                </a:lnTo>
                <a:lnTo>
                  <a:pt x="345591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03329" y="4824853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493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28109" y="4824853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38" y="204347"/>
                </a:lnTo>
                <a:lnTo>
                  <a:pt x="9873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6773" y="482485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74997" y="4824853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78" y="204347"/>
                </a:lnTo>
                <a:lnTo>
                  <a:pt x="39497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84770" y="4824853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690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19366" y="4824853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18060" y="4824853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66253" y="4824853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53" y="204347"/>
                </a:lnTo>
                <a:lnTo>
                  <a:pt x="39495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61213" y="4824853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857" y="5034402"/>
            <a:ext cx="494030" cy="204470"/>
          </a:xfrm>
          <a:custGeom>
            <a:avLst/>
            <a:gdLst/>
            <a:ahLst/>
            <a:cxnLst/>
            <a:rect l="l" t="t" r="r" b="b"/>
            <a:pathLst>
              <a:path w="494029" h="204470">
                <a:moveTo>
                  <a:pt x="0" y="204347"/>
                </a:moveTo>
                <a:lnTo>
                  <a:pt x="493715" y="204347"/>
                </a:lnTo>
                <a:lnTo>
                  <a:pt x="493715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92321" y="503440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506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66297" y="503440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89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14521" y="5034402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78" y="204347"/>
                </a:lnTo>
                <a:lnTo>
                  <a:pt x="39497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34262" y="5034402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3897"/>
                </a:lnTo>
              </a:path>
            </a:pathLst>
          </a:custGeom>
          <a:ln w="493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58889" y="503440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60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57705" y="5034402"/>
            <a:ext cx="247015" cy="204470"/>
          </a:xfrm>
          <a:custGeom>
            <a:avLst/>
            <a:gdLst/>
            <a:ahLst/>
            <a:cxnLst/>
            <a:rect l="l" t="t" r="r" b="b"/>
            <a:pathLst>
              <a:path w="247015" h="204470">
                <a:moveTo>
                  <a:pt x="0" y="204347"/>
                </a:moveTo>
                <a:lnTo>
                  <a:pt x="247019" y="204347"/>
                </a:lnTo>
                <a:lnTo>
                  <a:pt x="247019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704715" y="5034402"/>
            <a:ext cx="346075" cy="204470"/>
          </a:xfrm>
          <a:custGeom>
            <a:avLst/>
            <a:gdLst/>
            <a:ahLst/>
            <a:cxnLst/>
            <a:rect l="l" t="t" r="r" b="b"/>
            <a:pathLst>
              <a:path w="346075" h="204470">
                <a:moveTo>
                  <a:pt x="0" y="204347"/>
                </a:moveTo>
                <a:lnTo>
                  <a:pt x="345591" y="204347"/>
                </a:lnTo>
                <a:lnTo>
                  <a:pt x="345591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99675" y="503440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38" y="204347"/>
                </a:lnTo>
                <a:lnTo>
                  <a:pt x="9873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98369" y="5034402"/>
            <a:ext cx="939165" cy="204470"/>
          </a:xfrm>
          <a:custGeom>
            <a:avLst/>
            <a:gdLst/>
            <a:ahLst/>
            <a:cxnLst/>
            <a:rect l="l" t="t" r="r" b="b"/>
            <a:pathLst>
              <a:path w="939165" h="204470">
                <a:moveTo>
                  <a:pt x="0" y="204347"/>
                </a:moveTo>
                <a:lnTo>
                  <a:pt x="938832" y="204347"/>
                </a:lnTo>
                <a:lnTo>
                  <a:pt x="93883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37276" y="503440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38" y="204347"/>
                </a:lnTo>
                <a:lnTo>
                  <a:pt x="9873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73857" y="5243952"/>
            <a:ext cx="494030" cy="204470"/>
          </a:xfrm>
          <a:custGeom>
            <a:avLst/>
            <a:gdLst/>
            <a:ahLst/>
            <a:cxnLst/>
            <a:rect l="l" t="t" r="r" b="b"/>
            <a:pathLst>
              <a:path w="494029" h="204470">
                <a:moveTo>
                  <a:pt x="0" y="204347"/>
                </a:moveTo>
                <a:lnTo>
                  <a:pt x="493715" y="204347"/>
                </a:lnTo>
                <a:lnTo>
                  <a:pt x="493715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41723" y="524395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506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66297" y="52439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89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14521" y="5243952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78" y="204347"/>
                </a:lnTo>
                <a:lnTo>
                  <a:pt x="39497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58889" y="524395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60" h="204470">
                <a:moveTo>
                  <a:pt x="0" y="204347"/>
                </a:moveTo>
                <a:lnTo>
                  <a:pt x="98750" y="204347"/>
                </a:lnTo>
                <a:lnTo>
                  <a:pt x="98750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57705" y="52439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162173" y="4813465"/>
            <a:ext cx="271335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6025" algn="l"/>
                <a:tab pos="1908810" algn="l"/>
                <a:tab pos="2599055" algn="l"/>
              </a:tabLst>
            </a:pPr>
            <a:r>
              <a:rPr sz="2100" spc="-7" baseline="3968" dirty="0">
                <a:latin typeface="Arial"/>
                <a:cs typeface="Arial"/>
              </a:rPr>
              <a:t>arra</a:t>
            </a:r>
            <a:r>
              <a:rPr sz="2100" spc="-30" baseline="3968" dirty="0">
                <a:latin typeface="Arial"/>
                <a:cs typeface="Arial"/>
              </a:rPr>
              <a:t>y</a:t>
            </a:r>
            <a:r>
              <a:rPr sz="2100" spc="-22" baseline="3968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2100" spc="-15" baseline="3968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2100" baseline="3968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2100" spc="-15" baseline="3968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2100" spc="-7" baseline="3968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100" baseline="3968" dirty="0">
                <a:solidFill>
                  <a:srgbClr val="007F00"/>
                </a:solidFill>
                <a:latin typeface="Arial"/>
                <a:cs typeface="Arial"/>
              </a:rPr>
              <a:t>.5</a:t>
            </a:r>
            <a:r>
              <a:rPr sz="2100" baseline="3968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2100" baseline="3968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2100" baseline="3968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2100" spc="-7" baseline="3968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100" baseline="3968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2100" baseline="3968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55949" y="5246282"/>
            <a:ext cx="270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05778" y="5243952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53" y="204347"/>
                </a:lnTo>
                <a:lnTo>
                  <a:pt x="394953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25517" y="5243952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347"/>
                </a:lnTo>
              </a:path>
            </a:pathLst>
          </a:custGeom>
          <a:ln w="493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50145" y="5243952"/>
            <a:ext cx="99060" cy="204470"/>
          </a:xfrm>
          <a:custGeom>
            <a:avLst/>
            <a:gdLst/>
            <a:ahLst/>
            <a:cxnLst/>
            <a:rect l="l" t="t" r="r" b="b"/>
            <a:pathLst>
              <a:path w="99059" h="204470">
                <a:moveTo>
                  <a:pt x="0" y="204347"/>
                </a:moveTo>
                <a:lnTo>
                  <a:pt x="98726" y="204347"/>
                </a:lnTo>
                <a:lnTo>
                  <a:pt x="98726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48962" y="5243952"/>
            <a:ext cx="148590" cy="204470"/>
          </a:xfrm>
          <a:custGeom>
            <a:avLst/>
            <a:gdLst/>
            <a:ahLst/>
            <a:cxnLst/>
            <a:rect l="l" t="t" r="r" b="b"/>
            <a:pathLst>
              <a:path w="148590" h="204470">
                <a:moveTo>
                  <a:pt x="0" y="204347"/>
                </a:moveTo>
                <a:lnTo>
                  <a:pt x="148197" y="204347"/>
                </a:lnTo>
                <a:lnTo>
                  <a:pt x="148197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97155" y="5243952"/>
            <a:ext cx="394970" cy="204470"/>
          </a:xfrm>
          <a:custGeom>
            <a:avLst/>
            <a:gdLst/>
            <a:ahLst/>
            <a:cxnLst/>
            <a:rect l="l" t="t" r="r" b="b"/>
            <a:pathLst>
              <a:path w="394970" h="204470">
                <a:moveTo>
                  <a:pt x="0" y="204347"/>
                </a:moveTo>
                <a:lnTo>
                  <a:pt x="394978" y="204347"/>
                </a:lnTo>
                <a:lnTo>
                  <a:pt x="394978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692145" y="5243952"/>
            <a:ext cx="158115" cy="204470"/>
          </a:xfrm>
          <a:custGeom>
            <a:avLst/>
            <a:gdLst/>
            <a:ahLst/>
            <a:cxnLst/>
            <a:rect l="l" t="t" r="r" b="b"/>
            <a:pathLst>
              <a:path w="158115" h="204470">
                <a:moveTo>
                  <a:pt x="0" y="204347"/>
                </a:moveTo>
                <a:lnTo>
                  <a:pt x="157912" y="204347"/>
                </a:lnTo>
                <a:lnTo>
                  <a:pt x="157912" y="0"/>
                </a:lnTo>
                <a:lnTo>
                  <a:pt x="0" y="0"/>
                </a:lnTo>
                <a:lnTo>
                  <a:pt x="0" y="204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297553" y="5029873"/>
            <a:ext cx="193421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  <a:tabLst>
                <a:tab pos="753745" algn="l"/>
              </a:tabLst>
            </a:pPr>
            <a:r>
              <a:rPr sz="2100" baseline="1984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2100" baseline="1984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2100" spc="-52" baseline="1984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2100" spc="-7" baseline="1984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100" baseline="1984" dirty="0">
                <a:solidFill>
                  <a:srgbClr val="007F00"/>
                </a:solidFill>
                <a:latin typeface="Arial"/>
                <a:cs typeface="Arial"/>
              </a:rPr>
              <a:t>.5</a:t>
            </a:r>
            <a:r>
              <a:rPr sz="2100" baseline="1984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0.33</a:t>
            </a:r>
            <a:r>
              <a:rPr sz="1400" spc="-20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007F00"/>
                </a:solidFill>
                <a:latin typeface="Arial"/>
                <a:cs typeface="Arial"/>
              </a:rPr>
              <a:t>33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400" spc="-20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  <a:tabLst>
                <a:tab pos="704215" algn="l"/>
                <a:tab pos="1394460" algn="l"/>
              </a:tabLst>
            </a:pP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]])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655949" y="5029873"/>
            <a:ext cx="270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810749" y="5768089"/>
            <a:ext cx="21901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Mi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sca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scik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t-le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5634" y="2697479"/>
            <a:ext cx="3990228" cy="2349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6278" rIns="0" bIns="0" rtlCol="0">
            <a:spAutoFit/>
          </a:bodyPr>
          <a:lstStyle/>
          <a:p>
            <a:pPr marL="374015">
              <a:lnSpc>
                <a:spcPts val="2860"/>
              </a:lnSpc>
            </a:pP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St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2400" b="0" spc="-5" dirty="0">
                <a:solidFill>
                  <a:srgbClr val="1F2528"/>
                </a:solidFill>
                <a:latin typeface="Trebuchet MS"/>
                <a:cs typeface="Trebuchet MS"/>
              </a:rPr>
              <a:t>ar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2400" b="0" spc="8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175" dirty="0">
                <a:solidFill>
                  <a:srgbClr val="1F2528"/>
                </a:solidFill>
                <a:latin typeface="Trebuchet MS"/>
                <a:cs typeface="Trebuchet MS"/>
              </a:rPr>
              <a:t>(</a:t>
            </a:r>
            <a:r>
              <a:rPr sz="2400" b="0" spc="-170" dirty="0">
                <a:solidFill>
                  <a:srgbClr val="1F2528"/>
                </a:solidFill>
                <a:latin typeface="Trebuchet MS"/>
                <a:cs typeface="Trebuchet MS"/>
              </a:rPr>
              <a:t>Z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)</a:t>
            </a:r>
            <a:r>
              <a:rPr sz="2400" b="0" spc="-27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Scali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60" y="1622863"/>
            <a:ext cx="8049259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Sta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iz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(as</a:t>
            </a:r>
            <a:r>
              <a:rPr sz="1800" spc="-10" dirty="0">
                <a:latin typeface="Arial"/>
                <a:cs typeface="Arial"/>
              </a:rPr>
              <a:t>su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805"/>
              </a:spcBef>
            </a:pP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rithms)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563" y="2456176"/>
            <a:ext cx="3502660" cy="3130550"/>
          </a:xfrm>
          <a:prstGeom prst="rect">
            <a:avLst/>
          </a:prstGeom>
          <a:solidFill>
            <a:srgbClr val="FFFFFF"/>
          </a:solidFill>
          <a:ln w="9523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fr</a:t>
            </a:r>
            <a:r>
              <a:rPr sz="1400" b="1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m</a:t>
            </a:r>
            <a:r>
              <a:rPr sz="1400" b="1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sk</a:t>
            </a:r>
            <a:r>
              <a:rPr sz="1400" spc="-5" dirty="0">
                <a:latin typeface="Arial"/>
                <a:cs typeface="Arial"/>
              </a:rPr>
              <a:t>lear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7F0000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7F0000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rt</a:t>
            </a:r>
            <a:r>
              <a:rPr sz="1400" b="1" spc="-6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prepr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ss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7F0000"/>
                </a:solidFill>
                <a:latin typeface="Arial"/>
                <a:cs typeface="Arial"/>
              </a:rPr>
              <a:t>m</a:t>
            </a:r>
            <a:r>
              <a:rPr sz="1400" b="1" spc="-10" dirty="0">
                <a:solidFill>
                  <a:srgbClr val="7F0000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rt</a:t>
            </a:r>
            <a:r>
              <a:rPr sz="1400" b="1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7F0000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7F0000"/>
                </a:solidFill>
                <a:latin typeface="Arial"/>
                <a:cs typeface="Arial"/>
              </a:rPr>
              <a:t>s</a:t>
            </a:r>
            <a:r>
              <a:rPr sz="1400" b="1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np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ar</a:t>
            </a:r>
            <a:r>
              <a:rPr sz="1400" spc="-15" dirty="0">
                <a:latin typeface="Arial"/>
                <a:cs typeface="Arial"/>
              </a:rPr>
              <a:t>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10"/>
              </a:spcBef>
              <a:tabLst>
                <a:tab pos="1512570" algn="l"/>
              </a:tabLst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  <a:tabLst>
                <a:tab pos="1512570" algn="l"/>
              </a:tabLst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spc="1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5" dirty="0">
                <a:latin typeface="Arial"/>
                <a:cs typeface="Arial"/>
              </a:rPr>
              <a:t>ess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spc="-1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sca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le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arra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400" spc="-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33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...],</a:t>
            </a:r>
            <a:endParaRPr sz="1400">
              <a:latin typeface="Arial"/>
              <a:cs typeface="Arial"/>
            </a:endParaRPr>
          </a:p>
          <a:p>
            <a:pPr marL="5746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22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..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8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-15" dirty="0">
                <a:solidFill>
                  <a:srgbClr val="007F00"/>
                </a:solidFill>
                <a:latin typeface="Arial"/>
                <a:cs typeface="Arial"/>
              </a:rPr>
              <a:t>6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...],</a:t>
            </a:r>
            <a:endParaRPr sz="1400">
              <a:latin typeface="Arial"/>
              <a:cs typeface="Arial"/>
            </a:endParaRPr>
          </a:p>
          <a:p>
            <a:pPr marL="574675">
              <a:lnSpc>
                <a:spcPct val="100000"/>
              </a:lnSpc>
              <a:spcBef>
                <a:spcPts val="10"/>
              </a:spcBef>
            </a:pP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15" dirty="0">
                <a:solidFill>
                  <a:srgbClr val="007F00"/>
                </a:solidFill>
                <a:latin typeface="Arial"/>
                <a:cs typeface="Arial"/>
              </a:rPr>
              <a:t>22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spc="-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06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...]</a:t>
            </a:r>
            <a:r>
              <a:rPr sz="1400" spc="-20" dirty="0">
                <a:solidFill>
                  <a:srgbClr val="7F7F2E"/>
                </a:solidFill>
                <a:latin typeface="Arial"/>
                <a:cs typeface="Arial"/>
              </a:rPr>
              <a:t>]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ed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ean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spc="-15" dirty="0">
                <a:solidFill>
                  <a:srgbClr val="008B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arra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])</a:t>
            </a:r>
            <a:endParaRPr sz="1400">
              <a:latin typeface="Arial"/>
              <a:cs typeface="Arial"/>
            </a:endParaRPr>
          </a:p>
          <a:p>
            <a:pPr marL="81280" marR="1402080">
              <a:lnSpc>
                <a:spcPct val="100699"/>
              </a:lnSpc>
              <a:spcBef>
                <a:spcPts val="10"/>
              </a:spcBef>
            </a:pPr>
            <a:r>
              <a:rPr sz="1400" spc="-5" dirty="0">
                <a:solidFill>
                  <a:srgbClr val="44AADD"/>
                </a:solidFill>
                <a:latin typeface="Arial"/>
                <a:cs typeface="Arial"/>
              </a:rPr>
              <a:t>&gt;&gt;</a:t>
            </a:r>
            <a:r>
              <a:rPr sz="1400" dirty="0">
                <a:solidFill>
                  <a:srgbClr val="44AADD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_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led</a:t>
            </a:r>
            <a:r>
              <a:rPr sz="1400" spc="-1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400" spc="-10" dirty="0">
                <a:latin typeface="Arial"/>
                <a:cs typeface="Arial"/>
              </a:rPr>
              <a:t>std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008B00"/>
                </a:solidFill>
                <a:latin typeface="Arial"/>
                <a:cs typeface="Arial"/>
              </a:rPr>
              <a:t>0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arra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400" spc="-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4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2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400" spc="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400" spc="5" dirty="0">
                <a:solidFill>
                  <a:srgbClr val="7F7F2E"/>
                </a:solidFill>
                <a:latin typeface="Arial"/>
                <a:cs typeface="Arial"/>
              </a:rPr>
              <a:t>])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1158" y="5610236"/>
            <a:ext cx="25031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dar</a:t>
            </a: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-learn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072" y="2398903"/>
            <a:ext cx="3423666" cy="291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9413" y="4805095"/>
            <a:ext cx="2023871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857237"/>
                </a:moveTo>
                <a:lnTo>
                  <a:pt x="9143999" y="857237"/>
                </a:lnTo>
                <a:lnTo>
                  <a:pt x="9143999" y="0"/>
                </a:lnTo>
                <a:lnTo>
                  <a:pt x="0" y="0"/>
                </a:lnTo>
                <a:lnTo>
                  <a:pt x="0" y="85723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00737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857250"/>
                </a:move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5723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FE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4184" y="1535988"/>
            <a:ext cx="7721600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s)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u="heavy" spc="-5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1800" u="heavy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</a:rPr>
              <a:t>vect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800" u="heavy" spc="-9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vect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70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baseline="25462" dirty="0">
                <a:latin typeface="Arial"/>
                <a:cs typeface="Arial"/>
              </a:rPr>
              <a:t>2</a:t>
            </a:r>
            <a:r>
              <a:rPr sz="1800" spc="60" baseline="2546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orm,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a.k.a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  <a:p>
            <a:pPr marL="379730" marR="5080" indent="-367030">
              <a:lnSpc>
                <a:spcPct val="135800"/>
              </a:lnSpc>
              <a:spcBef>
                <a:spcPts val="200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quad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dirty="0">
                <a:latin typeface="Arial"/>
                <a:cs typeface="Arial"/>
              </a:rPr>
              <a:t>ct)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quan</a:t>
            </a:r>
            <a:r>
              <a:rPr sz="1800" dirty="0">
                <a:latin typeface="Arial"/>
                <a:cs typeface="Arial"/>
              </a:rPr>
              <a:t>tify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rity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es.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ass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mpti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tor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Spa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Mo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ofte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sif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ation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</a:t>
            </a:r>
            <a:r>
              <a:rPr sz="1800" b="1" spc="-15" dirty="0">
                <a:latin typeface="Arial"/>
                <a:cs typeface="Arial"/>
              </a:rPr>
              <a:t>ring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nte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0363" rIns="0" bIns="0" rtlCol="0">
            <a:spAutoFit/>
          </a:bodyPr>
          <a:lstStyle/>
          <a:p>
            <a:pPr marL="374015">
              <a:lnSpc>
                <a:spcPts val="2860"/>
              </a:lnSpc>
            </a:pP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ma</a:t>
            </a: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z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6150" y="5324666"/>
            <a:ext cx="657846" cy="65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64026" y="4096550"/>
            <a:ext cx="14382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ct</a:t>
            </a:r>
            <a:r>
              <a:rPr sz="1400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67968" y="3627412"/>
            <a:ext cx="1303401" cy="405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6334" y="5100917"/>
            <a:ext cx="1575435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Euc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spc="-15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(L</a:t>
            </a:r>
            <a:r>
              <a:rPr sz="1350" baseline="24691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5166" y="4636008"/>
            <a:ext cx="3228990" cy="37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8" y="3545726"/>
            <a:ext cx="4535027" cy="20930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857237"/>
                </a:moveTo>
                <a:lnTo>
                  <a:pt x="9143999" y="857237"/>
                </a:lnTo>
                <a:lnTo>
                  <a:pt x="9143999" y="0"/>
                </a:lnTo>
                <a:lnTo>
                  <a:pt x="0" y="0"/>
                </a:lnTo>
                <a:lnTo>
                  <a:pt x="0" y="85723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00737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857250"/>
                </a:move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5723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FE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1482" y="2027551"/>
            <a:ext cx="7172959" cy="2632075"/>
          </a:xfrm>
          <a:prstGeom prst="rect">
            <a:avLst/>
          </a:prstGeom>
          <a:solidFill>
            <a:srgbClr val="FFFFFF"/>
          </a:solidFill>
          <a:ln w="9523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800" spc="-15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800"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sz="1800" b="1" spc="5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skl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7F0000"/>
                </a:solidFill>
                <a:latin typeface="Arial"/>
                <a:cs typeface="Arial"/>
              </a:rPr>
              <a:t>imp</a:t>
            </a:r>
            <a:r>
              <a:rPr sz="1800" b="1" spc="-10" dirty="0">
                <a:solidFill>
                  <a:srgbClr val="7F000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7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7F0000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800" spc="-15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800"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800" spc="4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[[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1033144" algn="l"/>
              </a:tabLst>
            </a:pP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800" spc="-5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1033144" algn="l"/>
              </a:tabLst>
            </a:pP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...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spc="-4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]]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800" spc="-15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800"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800" spc="5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20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aliz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800" spc="-30" dirty="0"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</a:t>
            </a:r>
            <a:r>
              <a:rPr sz="1800" spc="-15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0000E6"/>
                </a:solidFill>
                <a:latin typeface="Arial"/>
                <a:cs typeface="Arial"/>
              </a:rPr>
              <a:t>'l2</a:t>
            </a:r>
            <a:r>
              <a:rPr sz="1800" spc="-5" dirty="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800" spc="-15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800" spc="-5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orm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zed</a:t>
            </a:r>
            <a:endParaRPr sz="18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tabLst>
                <a:tab pos="2533015" algn="l"/>
              </a:tabLst>
            </a:pPr>
            <a:r>
              <a:rPr sz="1800" spc="-5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7F7F2E"/>
                </a:solidFill>
                <a:latin typeface="Arial"/>
                <a:cs typeface="Arial"/>
              </a:rPr>
              <a:t>([[</a:t>
            </a:r>
            <a:r>
              <a:rPr sz="1800" spc="3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40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spc="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4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81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.],</a:t>
            </a:r>
            <a:endParaRPr sz="1800">
              <a:latin typeface="Arial"/>
              <a:cs typeface="Arial"/>
            </a:endParaRPr>
          </a:p>
          <a:p>
            <a:pPr marL="716280">
              <a:lnSpc>
                <a:spcPct val="100000"/>
              </a:lnSpc>
              <a:tabLst>
                <a:tab pos="1160780" algn="l"/>
                <a:tab pos="1859280" algn="l"/>
                <a:tab pos="2559050" algn="l"/>
              </a:tabLst>
            </a:pP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...],</a:t>
            </a:r>
            <a:endParaRPr sz="1800">
              <a:latin typeface="Arial"/>
              <a:cs typeface="Arial"/>
            </a:endParaRPr>
          </a:p>
          <a:p>
            <a:pPr marL="716280">
              <a:lnSpc>
                <a:spcPct val="100000"/>
              </a:lnSpc>
              <a:tabLst>
                <a:tab pos="1160780" algn="l"/>
              </a:tabLst>
            </a:pP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800" spc="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7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...,</a:t>
            </a:r>
            <a:r>
              <a:rPr sz="1800" spc="-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AADD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0.</a:t>
            </a:r>
            <a:r>
              <a:rPr sz="1800" spc="-10" dirty="0">
                <a:solidFill>
                  <a:srgbClr val="007F00"/>
                </a:solidFill>
                <a:latin typeface="Arial"/>
                <a:cs typeface="Arial"/>
              </a:rPr>
              <a:t>70</a:t>
            </a:r>
            <a:r>
              <a:rPr sz="18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7F7F2E"/>
                </a:solidFill>
                <a:latin typeface="Arial"/>
                <a:cs typeface="Arial"/>
              </a:rPr>
              <a:t>.]])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4294" y="4923193"/>
            <a:ext cx="23564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z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-learn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663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ma</a:t>
            </a: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z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5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spc="-5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6150" y="5324666"/>
            <a:ext cx="657846" cy="657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360" y="1118264"/>
            <a:ext cx="8234680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</a:pPr>
            <a:r>
              <a:rPr sz="2400" spc="75" dirty="0">
                <a:solidFill>
                  <a:srgbClr val="1F2528"/>
                </a:solidFill>
                <a:latin typeface="Trebuchet MS"/>
                <a:cs typeface="Trebuchet MS"/>
              </a:rPr>
              <a:t>Lo</a:t>
            </a:r>
            <a:r>
              <a:rPr sz="240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2400" spc="9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spc="-6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spc="-6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spc="-6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2400" spc="-70" dirty="0">
                <a:solidFill>
                  <a:srgbClr val="1F2528"/>
                </a:solidFill>
                <a:latin typeface="Trebuchet MS"/>
                <a:cs typeface="Trebuchet MS"/>
              </a:rPr>
              <a:t>fo</a:t>
            </a:r>
            <a:r>
              <a:rPr sz="2400" spc="-6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spc="-65" dirty="0">
                <a:solidFill>
                  <a:srgbClr val="1F2528"/>
                </a:solidFill>
                <a:latin typeface="Trebuchet MS"/>
                <a:cs typeface="Trebuchet MS"/>
              </a:rPr>
              <a:t>mati</a:t>
            </a:r>
            <a:r>
              <a:rPr sz="240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36700"/>
              </a:lnSpc>
              <a:spcBef>
                <a:spcPts val="2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ers.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g(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7754" y="2535692"/>
            <a:ext cx="1486790" cy="3256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9339" y="2535692"/>
            <a:ext cx="2149983" cy="32562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4511" y="4001511"/>
            <a:ext cx="490220" cy="325120"/>
          </a:xfrm>
          <a:custGeom>
            <a:avLst/>
            <a:gdLst/>
            <a:ahLst/>
            <a:cxnLst/>
            <a:rect l="l" t="t" r="r" b="b"/>
            <a:pathLst>
              <a:path w="490220" h="325120">
                <a:moveTo>
                  <a:pt x="327659" y="0"/>
                </a:moveTo>
                <a:lnTo>
                  <a:pt x="327659" y="81152"/>
                </a:lnTo>
                <a:lnTo>
                  <a:pt x="0" y="81152"/>
                </a:lnTo>
                <a:lnTo>
                  <a:pt x="0" y="243458"/>
                </a:lnTo>
                <a:lnTo>
                  <a:pt x="327659" y="243458"/>
                </a:lnTo>
                <a:lnTo>
                  <a:pt x="327659" y="324611"/>
                </a:lnTo>
                <a:lnTo>
                  <a:pt x="489965" y="162305"/>
                </a:lnTo>
                <a:lnTo>
                  <a:pt x="327659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4511" y="4001511"/>
            <a:ext cx="490220" cy="325120"/>
          </a:xfrm>
          <a:custGeom>
            <a:avLst/>
            <a:gdLst/>
            <a:ahLst/>
            <a:cxnLst/>
            <a:rect l="l" t="t" r="r" b="b"/>
            <a:pathLst>
              <a:path w="490220" h="325120">
                <a:moveTo>
                  <a:pt x="0" y="81152"/>
                </a:moveTo>
                <a:lnTo>
                  <a:pt x="327659" y="81152"/>
                </a:lnTo>
                <a:lnTo>
                  <a:pt x="327659" y="0"/>
                </a:lnTo>
                <a:lnTo>
                  <a:pt x="489965" y="162305"/>
                </a:lnTo>
                <a:lnTo>
                  <a:pt x="327659" y="324611"/>
                </a:lnTo>
                <a:lnTo>
                  <a:pt x="327659" y="243458"/>
                </a:lnTo>
                <a:lnTo>
                  <a:pt x="0" y="243458"/>
                </a:lnTo>
                <a:lnTo>
                  <a:pt x="0" y="81152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6278" rIns="0" bIns="0" rtlCol="0">
            <a:spAutoFit/>
          </a:bodyPr>
          <a:lstStyle/>
          <a:p>
            <a:pPr marL="374015">
              <a:lnSpc>
                <a:spcPts val="2860"/>
              </a:lnSpc>
            </a:pPr>
            <a:r>
              <a:rPr sz="2400" b="0" spc="75" dirty="0">
                <a:solidFill>
                  <a:srgbClr val="1F2528"/>
                </a:solidFill>
                <a:latin typeface="Trebuchet MS"/>
                <a:cs typeface="Trebuchet MS"/>
              </a:rPr>
              <a:t>Lo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2400" b="0" spc="2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fo</a:t>
            </a:r>
            <a:r>
              <a:rPr sz="2400" b="0" spc="-6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65" dirty="0">
                <a:solidFill>
                  <a:srgbClr val="1F2528"/>
                </a:solidFill>
                <a:latin typeface="Trebuchet MS"/>
                <a:cs typeface="Trebuchet MS"/>
              </a:rPr>
              <a:t>mati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800" y="2381378"/>
            <a:ext cx="3879982" cy="2397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334" y="2381505"/>
            <a:ext cx="3879982" cy="2397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9195" y="3570488"/>
            <a:ext cx="490220" cy="325120"/>
          </a:xfrm>
          <a:custGeom>
            <a:avLst/>
            <a:gdLst/>
            <a:ahLst/>
            <a:cxnLst/>
            <a:rect l="l" t="t" r="r" b="b"/>
            <a:pathLst>
              <a:path w="490220" h="325120">
                <a:moveTo>
                  <a:pt x="327659" y="0"/>
                </a:moveTo>
                <a:lnTo>
                  <a:pt x="327659" y="81137"/>
                </a:lnTo>
                <a:lnTo>
                  <a:pt x="0" y="81137"/>
                </a:lnTo>
                <a:lnTo>
                  <a:pt x="0" y="243452"/>
                </a:lnTo>
                <a:lnTo>
                  <a:pt x="327659" y="243452"/>
                </a:lnTo>
                <a:lnTo>
                  <a:pt x="327659" y="324605"/>
                </a:lnTo>
                <a:lnTo>
                  <a:pt x="489965" y="162305"/>
                </a:lnTo>
                <a:lnTo>
                  <a:pt x="327659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9195" y="3570488"/>
            <a:ext cx="490220" cy="325120"/>
          </a:xfrm>
          <a:custGeom>
            <a:avLst/>
            <a:gdLst/>
            <a:ahLst/>
            <a:cxnLst/>
            <a:rect l="l" t="t" r="r" b="b"/>
            <a:pathLst>
              <a:path w="490220" h="325120">
                <a:moveTo>
                  <a:pt x="0" y="81137"/>
                </a:moveTo>
                <a:lnTo>
                  <a:pt x="327659" y="81137"/>
                </a:lnTo>
                <a:lnTo>
                  <a:pt x="327659" y="0"/>
                </a:lnTo>
                <a:lnTo>
                  <a:pt x="489965" y="162305"/>
                </a:lnTo>
                <a:lnTo>
                  <a:pt x="327659" y="324605"/>
                </a:lnTo>
                <a:lnTo>
                  <a:pt x="327659" y="243452"/>
                </a:lnTo>
                <a:lnTo>
                  <a:pt x="0" y="243452"/>
                </a:lnTo>
                <a:lnTo>
                  <a:pt x="0" y="81137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624" y="4954308"/>
            <a:ext cx="22828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gra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#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2225" y="4953677"/>
            <a:ext cx="228155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14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gra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#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oo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log(1</a:t>
            </a:r>
            <a:r>
              <a:rPr sz="1400" spc="-10" dirty="0">
                <a:latin typeface="Arial"/>
                <a:cs typeface="Arial"/>
              </a:rPr>
              <a:t>+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65" y="1652700"/>
            <a:ext cx="35490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Sm</a:t>
            </a:r>
            <a:r>
              <a:rPr sz="1800" spc="-10" dirty="0">
                <a:latin typeface="Arial"/>
                <a:cs typeface="Arial"/>
              </a:rPr>
              <a:t>oo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7355" y="3262349"/>
            <a:ext cx="3861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Feature</a:t>
            </a:r>
            <a:r>
              <a:rPr sz="3600" spc="1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F2528"/>
                </a:solidFill>
                <a:latin typeface="Trebuchet MS"/>
                <a:cs typeface="Trebuchet MS"/>
              </a:rPr>
              <a:t>extr</a:t>
            </a:r>
            <a:r>
              <a:rPr sz="3600" spc="1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600" spc="-5" dirty="0">
                <a:solidFill>
                  <a:srgbClr val="1F2528"/>
                </a:solidFill>
                <a:latin typeface="Trebuchet MS"/>
                <a:cs typeface="Trebuchet MS"/>
              </a:rPr>
              <a:t>ct</a:t>
            </a:r>
            <a:r>
              <a:rPr sz="3600" spc="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80" dirty="0">
                <a:solidFill>
                  <a:srgbClr val="1F2528"/>
                </a:solidFill>
                <a:latin typeface="Trebuchet MS"/>
                <a:cs typeface="Trebuchet MS"/>
              </a:rPr>
              <a:t>nte</a:t>
            </a:r>
            <a:r>
              <a:rPr sz="2400" b="0" spc="-7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75" dirty="0">
                <a:solidFill>
                  <a:srgbClr val="1F2528"/>
                </a:solidFill>
                <a:latin typeface="Trebuchet MS"/>
                <a:cs typeface="Trebuchet MS"/>
              </a:rPr>
              <a:t>ac</a:t>
            </a:r>
            <a:r>
              <a:rPr sz="2400" b="0" spc="-8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spc="-7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8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-4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2400" b="0" spc="-20" dirty="0">
                <a:solidFill>
                  <a:srgbClr val="1F2528"/>
                </a:solidFill>
                <a:latin typeface="Trebuchet MS"/>
                <a:cs typeface="Trebuchet MS"/>
              </a:rPr>
              <a:t>eatu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453" y="2172971"/>
            <a:ext cx="8599805" cy="3327400"/>
          </a:xfrm>
          <a:custGeom>
            <a:avLst/>
            <a:gdLst/>
            <a:ahLst/>
            <a:cxnLst/>
            <a:rect l="l" t="t" r="r" b="b"/>
            <a:pathLst>
              <a:path w="8599805" h="3327400">
                <a:moveTo>
                  <a:pt x="0" y="3327013"/>
                </a:moveTo>
                <a:lnTo>
                  <a:pt x="8599809" y="3327013"/>
                </a:lnTo>
                <a:lnTo>
                  <a:pt x="8599809" y="0"/>
                </a:lnTo>
                <a:lnTo>
                  <a:pt x="0" y="0"/>
                </a:lnTo>
                <a:lnTo>
                  <a:pt x="0" y="3327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453" y="2172971"/>
            <a:ext cx="8599805" cy="3327400"/>
          </a:xfrm>
          <a:custGeom>
            <a:avLst/>
            <a:gdLst/>
            <a:ahLst/>
            <a:cxnLst/>
            <a:rect l="l" t="t" r="r" b="b"/>
            <a:pathLst>
              <a:path w="8599805" h="3327400">
                <a:moveTo>
                  <a:pt x="0" y="3327013"/>
                </a:moveTo>
                <a:lnTo>
                  <a:pt x="8599809" y="3327013"/>
                </a:lnTo>
                <a:lnTo>
                  <a:pt x="8599809" y="0"/>
                </a:lnTo>
                <a:lnTo>
                  <a:pt x="0" y="0"/>
                </a:lnTo>
                <a:lnTo>
                  <a:pt x="0" y="3327013"/>
                </a:lnTo>
                <a:close/>
              </a:path>
            </a:pathLst>
          </a:custGeom>
          <a:ln w="952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78" y="2237931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80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296" y="2237994"/>
            <a:ext cx="0" cy="481330"/>
          </a:xfrm>
          <a:custGeom>
            <a:avLst/>
            <a:gdLst/>
            <a:ahLst/>
            <a:cxnLst/>
            <a:rect l="l" t="t" r="r" b="b"/>
            <a:pathLst>
              <a:path h="481330">
                <a:moveTo>
                  <a:pt x="0" y="0"/>
                </a:moveTo>
                <a:lnTo>
                  <a:pt x="0" y="481187"/>
                </a:lnTo>
              </a:path>
            </a:pathLst>
          </a:custGeom>
          <a:ln w="564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526" y="2237931"/>
            <a:ext cx="632460" cy="233679"/>
          </a:xfrm>
          <a:custGeom>
            <a:avLst/>
            <a:gdLst/>
            <a:ahLst/>
            <a:cxnLst/>
            <a:rect l="l" t="t" r="r" b="b"/>
            <a:pathLst>
              <a:path w="632460" h="233680">
                <a:moveTo>
                  <a:pt x="0" y="233600"/>
                </a:moveTo>
                <a:lnTo>
                  <a:pt x="631972" y="233600"/>
                </a:lnTo>
                <a:lnTo>
                  <a:pt x="63197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0499" y="2237931"/>
            <a:ext cx="722630" cy="233679"/>
          </a:xfrm>
          <a:custGeom>
            <a:avLst/>
            <a:gdLst/>
            <a:ahLst/>
            <a:cxnLst/>
            <a:rect l="l" t="t" r="r" b="b"/>
            <a:pathLst>
              <a:path w="722630" h="233680">
                <a:moveTo>
                  <a:pt x="0" y="233600"/>
                </a:moveTo>
                <a:lnTo>
                  <a:pt x="722625" y="233600"/>
                </a:lnTo>
                <a:lnTo>
                  <a:pt x="72262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3125" y="2237931"/>
            <a:ext cx="226060" cy="233679"/>
          </a:xfrm>
          <a:custGeom>
            <a:avLst/>
            <a:gdLst/>
            <a:ahLst/>
            <a:cxnLst/>
            <a:rect l="l" t="t" r="r" b="b"/>
            <a:pathLst>
              <a:path w="226060" h="233680">
                <a:moveTo>
                  <a:pt x="0" y="233600"/>
                </a:moveTo>
                <a:lnTo>
                  <a:pt x="225956" y="233600"/>
                </a:lnTo>
                <a:lnTo>
                  <a:pt x="22595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9057" y="2237931"/>
            <a:ext cx="282575" cy="233679"/>
          </a:xfrm>
          <a:custGeom>
            <a:avLst/>
            <a:gdLst/>
            <a:ahLst/>
            <a:cxnLst/>
            <a:rect l="l" t="t" r="r" b="b"/>
            <a:pathLst>
              <a:path w="282575" h="233680">
                <a:moveTo>
                  <a:pt x="0" y="233600"/>
                </a:moveTo>
                <a:lnTo>
                  <a:pt x="282404" y="233600"/>
                </a:lnTo>
                <a:lnTo>
                  <a:pt x="28240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178" y="2485581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80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526" y="2485581"/>
            <a:ext cx="451484" cy="233679"/>
          </a:xfrm>
          <a:custGeom>
            <a:avLst/>
            <a:gdLst/>
            <a:ahLst/>
            <a:cxnLst/>
            <a:rect l="l" t="t" r="r" b="b"/>
            <a:pathLst>
              <a:path w="451484" h="233680">
                <a:moveTo>
                  <a:pt x="0" y="233600"/>
                </a:moveTo>
                <a:lnTo>
                  <a:pt x="451436" y="233600"/>
                </a:lnTo>
                <a:lnTo>
                  <a:pt x="45143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9965" y="2485581"/>
            <a:ext cx="711835" cy="233679"/>
          </a:xfrm>
          <a:custGeom>
            <a:avLst/>
            <a:gdLst/>
            <a:ahLst/>
            <a:cxnLst/>
            <a:rect l="l" t="t" r="r" b="b"/>
            <a:pathLst>
              <a:path w="711835" h="233680">
                <a:moveTo>
                  <a:pt x="0" y="233600"/>
                </a:moveTo>
                <a:lnTo>
                  <a:pt x="711326" y="233600"/>
                </a:lnTo>
                <a:lnTo>
                  <a:pt x="71132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79544" y="248564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537"/>
                </a:lnTo>
              </a:path>
            </a:pathLst>
          </a:custGeom>
          <a:ln w="564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7738" y="2485581"/>
            <a:ext cx="1332865" cy="233679"/>
          </a:xfrm>
          <a:custGeom>
            <a:avLst/>
            <a:gdLst/>
            <a:ahLst/>
            <a:cxnLst/>
            <a:rect l="l" t="t" r="r" b="b"/>
            <a:pathLst>
              <a:path w="1332864" h="233680">
                <a:moveTo>
                  <a:pt x="0" y="233600"/>
                </a:moveTo>
                <a:lnTo>
                  <a:pt x="1332488" y="233600"/>
                </a:lnTo>
                <a:lnTo>
                  <a:pt x="133248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0242" y="2485581"/>
            <a:ext cx="632460" cy="233679"/>
          </a:xfrm>
          <a:custGeom>
            <a:avLst/>
            <a:gdLst/>
            <a:ahLst/>
            <a:cxnLst/>
            <a:rect l="l" t="t" r="r" b="b"/>
            <a:pathLst>
              <a:path w="632460" h="233680">
                <a:moveTo>
                  <a:pt x="0" y="233600"/>
                </a:moveTo>
                <a:lnTo>
                  <a:pt x="631960" y="233600"/>
                </a:lnTo>
                <a:lnTo>
                  <a:pt x="631960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2183" y="2485581"/>
            <a:ext cx="1852295" cy="233679"/>
          </a:xfrm>
          <a:custGeom>
            <a:avLst/>
            <a:gdLst/>
            <a:ahLst/>
            <a:cxnLst/>
            <a:rect l="l" t="t" r="r" b="b"/>
            <a:pathLst>
              <a:path w="1852295" h="233680">
                <a:moveTo>
                  <a:pt x="0" y="233600"/>
                </a:moveTo>
                <a:lnTo>
                  <a:pt x="1851791" y="233600"/>
                </a:lnTo>
                <a:lnTo>
                  <a:pt x="1851791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178" y="2733231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80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080" y="2733231"/>
            <a:ext cx="248920" cy="233679"/>
          </a:xfrm>
          <a:custGeom>
            <a:avLst/>
            <a:gdLst/>
            <a:ahLst/>
            <a:cxnLst/>
            <a:rect l="l" t="t" r="r" b="b"/>
            <a:pathLst>
              <a:path w="248919" h="233680">
                <a:moveTo>
                  <a:pt x="0" y="233600"/>
                </a:moveTo>
                <a:lnTo>
                  <a:pt x="248388" y="233600"/>
                </a:lnTo>
                <a:lnTo>
                  <a:pt x="24838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0468" y="2733231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4" h="233680">
                <a:moveTo>
                  <a:pt x="0" y="233600"/>
                </a:moveTo>
                <a:lnTo>
                  <a:pt x="118633" y="233600"/>
                </a:lnTo>
                <a:lnTo>
                  <a:pt x="118633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9102" y="2733231"/>
            <a:ext cx="282575" cy="233679"/>
          </a:xfrm>
          <a:custGeom>
            <a:avLst/>
            <a:gdLst/>
            <a:ahLst/>
            <a:cxnLst/>
            <a:rect l="l" t="t" r="r" b="b"/>
            <a:pathLst>
              <a:path w="282575" h="233680">
                <a:moveTo>
                  <a:pt x="0" y="233600"/>
                </a:moveTo>
                <a:lnTo>
                  <a:pt x="282404" y="233600"/>
                </a:lnTo>
                <a:lnTo>
                  <a:pt x="28240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700" y="273329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537"/>
                </a:lnTo>
              </a:path>
            </a:pathLst>
          </a:custGeom>
          <a:ln w="564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37894" y="2733231"/>
            <a:ext cx="633095" cy="233679"/>
          </a:xfrm>
          <a:custGeom>
            <a:avLst/>
            <a:gdLst/>
            <a:ahLst/>
            <a:cxnLst/>
            <a:rect l="l" t="t" r="r" b="b"/>
            <a:pathLst>
              <a:path w="633094" h="233680">
                <a:moveTo>
                  <a:pt x="0" y="233600"/>
                </a:moveTo>
                <a:lnTo>
                  <a:pt x="632566" y="233600"/>
                </a:lnTo>
                <a:lnTo>
                  <a:pt x="63256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4394" y="273329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537"/>
                </a:lnTo>
              </a:path>
            </a:pathLst>
          </a:custGeom>
          <a:ln w="676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8172" y="27332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80">
                <a:moveTo>
                  <a:pt x="0" y="233600"/>
                </a:moveTo>
                <a:lnTo>
                  <a:pt x="112990" y="233600"/>
                </a:lnTo>
                <a:lnTo>
                  <a:pt x="112990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1197" y="2733231"/>
            <a:ext cx="124460" cy="233679"/>
          </a:xfrm>
          <a:custGeom>
            <a:avLst/>
            <a:gdLst/>
            <a:ahLst/>
            <a:cxnLst/>
            <a:rect l="l" t="t" r="r" b="b"/>
            <a:pathLst>
              <a:path w="124460" h="233680">
                <a:moveTo>
                  <a:pt x="0" y="233600"/>
                </a:moveTo>
                <a:lnTo>
                  <a:pt x="124098" y="233600"/>
                </a:lnTo>
                <a:lnTo>
                  <a:pt x="12409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5285" y="2733231"/>
            <a:ext cx="734695" cy="233679"/>
          </a:xfrm>
          <a:custGeom>
            <a:avLst/>
            <a:gdLst/>
            <a:ahLst/>
            <a:cxnLst/>
            <a:rect l="l" t="t" r="r" b="b"/>
            <a:pathLst>
              <a:path w="734694" h="233680">
                <a:moveTo>
                  <a:pt x="0" y="233600"/>
                </a:moveTo>
                <a:lnTo>
                  <a:pt x="734126" y="233600"/>
                </a:lnTo>
                <a:lnTo>
                  <a:pt x="73412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3250" y="273329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537"/>
                </a:lnTo>
              </a:path>
            </a:pathLst>
          </a:custGeom>
          <a:ln w="676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7021" y="27332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29" h="233680">
                <a:moveTo>
                  <a:pt x="0" y="233600"/>
                </a:moveTo>
                <a:lnTo>
                  <a:pt x="112990" y="233600"/>
                </a:lnTo>
                <a:lnTo>
                  <a:pt x="112990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9437" y="2733231"/>
            <a:ext cx="57785" cy="233679"/>
          </a:xfrm>
          <a:custGeom>
            <a:avLst/>
            <a:gdLst/>
            <a:ahLst/>
            <a:cxnLst/>
            <a:rect l="l" t="t" r="r" b="b"/>
            <a:pathLst>
              <a:path w="57785" h="233680">
                <a:moveTo>
                  <a:pt x="0" y="233600"/>
                </a:moveTo>
                <a:lnTo>
                  <a:pt x="57705" y="233600"/>
                </a:lnTo>
                <a:lnTo>
                  <a:pt x="5770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45825" y="2733231"/>
            <a:ext cx="57785" cy="233679"/>
          </a:xfrm>
          <a:custGeom>
            <a:avLst/>
            <a:gdLst/>
            <a:ahLst/>
            <a:cxnLst/>
            <a:rect l="l" t="t" r="r" b="b"/>
            <a:pathLst>
              <a:path w="57785" h="233680">
                <a:moveTo>
                  <a:pt x="0" y="233600"/>
                </a:moveTo>
                <a:lnTo>
                  <a:pt x="57705" y="233600"/>
                </a:lnTo>
                <a:lnTo>
                  <a:pt x="5770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02848" y="27332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29" h="233680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49639" y="273329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537"/>
                </a:lnTo>
              </a:path>
            </a:pathLst>
          </a:custGeom>
          <a:ln w="676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178" y="2980881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80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2080" y="2980881"/>
            <a:ext cx="192405" cy="233679"/>
          </a:xfrm>
          <a:custGeom>
            <a:avLst/>
            <a:gdLst/>
            <a:ahLst/>
            <a:cxnLst/>
            <a:rect l="l" t="t" r="r" b="b"/>
            <a:pathLst>
              <a:path w="192405" h="233680">
                <a:moveTo>
                  <a:pt x="0" y="233600"/>
                </a:moveTo>
                <a:lnTo>
                  <a:pt x="191928" y="233600"/>
                </a:lnTo>
                <a:lnTo>
                  <a:pt x="19192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178" y="3228531"/>
            <a:ext cx="462915" cy="233679"/>
          </a:xfrm>
          <a:custGeom>
            <a:avLst/>
            <a:gdLst/>
            <a:ahLst/>
            <a:cxnLst/>
            <a:rect l="l" t="t" r="r" b="b"/>
            <a:pathLst>
              <a:path w="462915" h="233679">
                <a:moveTo>
                  <a:pt x="0" y="233600"/>
                </a:moveTo>
                <a:lnTo>
                  <a:pt x="462832" y="233600"/>
                </a:lnTo>
                <a:lnTo>
                  <a:pt x="46283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9010" y="3228531"/>
            <a:ext cx="180975" cy="233679"/>
          </a:xfrm>
          <a:custGeom>
            <a:avLst/>
            <a:gdLst/>
            <a:ahLst/>
            <a:cxnLst/>
            <a:rect l="l" t="t" r="r" b="b"/>
            <a:pathLst>
              <a:path w="180975" h="233679">
                <a:moveTo>
                  <a:pt x="0" y="233600"/>
                </a:moveTo>
                <a:lnTo>
                  <a:pt x="180534" y="233600"/>
                </a:lnTo>
                <a:lnTo>
                  <a:pt x="18053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9543" y="32285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9385" y="3228531"/>
            <a:ext cx="80645" cy="481330"/>
          </a:xfrm>
          <a:custGeom>
            <a:avLst/>
            <a:gdLst/>
            <a:ahLst/>
            <a:cxnLst/>
            <a:rect l="l" t="t" r="r" b="b"/>
            <a:pathLst>
              <a:path w="80644" h="481329">
                <a:moveTo>
                  <a:pt x="0" y="481250"/>
                </a:moveTo>
                <a:lnTo>
                  <a:pt x="80229" y="481250"/>
                </a:lnTo>
                <a:lnTo>
                  <a:pt x="80229" y="0"/>
                </a:lnTo>
                <a:lnTo>
                  <a:pt x="0" y="0"/>
                </a:lnTo>
                <a:lnTo>
                  <a:pt x="0" y="48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65819" y="3228531"/>
            <a:ext cx="80645" cy="481330"/>
          </a:xfrm>
          <a:custGeom>
            <a:avLst/>
            <a:gdLst/>
            <a:ahLst/>
            <a:cxnLst/>
            <a:rect l="l" t="t" r="r" b="b"/>
            <a:pathLst>
              <a:path w="80644" h="481329">
                <a:moveTo>
                  <a:pt x="0" y="481250"/>
                </a:moveTo>
                <a:lnTo>
                  <a:pt x="80233" y="481250"/>
                </a:lnTo>
                <a:lnTo>
                  <a:pt x="80233" y="0"/>
                </a:lnTo>
                <a:lnTo>
                  <a:pt x="0" y="0"/>
                </a:lnTo>
                <a:lnTo>
                  <a:pt x="0" y="48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45418" y="32285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8396" y="322853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871" y="233600"/>
                </a:lnTo>
                <a:lnTo>
                  <a:pt x="112871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178" y="3476181"/>
            <a:ext cx="564515" cy="233679"/>
          </a:xfrm>
          <a:custGeom>
            <a:avLst/>
            <a:gdLst/>
            <a:ahLst/>
            <a:cxnLst/>
            <a:rect l="l" t="t" r="r" b="b"/>
            <a:pathLst>
              <a:path w="564515" h="233679">
                <a:moveTo>
                  <a:pt x="0" y="233600"/>
                </a:moveTo>
                <a:lnTo>
                  <a:pt x="564404" y="233600"/>
                </a:lnTo>
                <a:lnTo>
                  <a:pt x="56440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8812" y="3476244"/>
            <a:ext cx="0" cy="481330"/>
          </a:xfrm>
          <a:custGeom>
            <a:avLst/>
            <a:gdLst/>
            <a:ahLst/>
            <a:cxnLst/>
            <a:rect l="l" t="t" r="r" b="b"/>
            <a:pathLst>
              <a:path h="481329">
                <a:moveTo>
                  <a:pt x="0" y="0"/>
                </a:moveTo>
                <a:lnTo>
                  <a:pt x="0" y="481202"/>
                </a:lnTo>
              </a:path>
            </a:pathLst>
          </a:custGeom>
          <a:ln w="564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7028" y="347618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22891" y="347618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90" y="233600"/>
                </a:lnTo>
                <a:lnTo>
                  <a:pt x="112990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35917" y="3476181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871" y="233600"/>
                </a:lnTo>
                <a:lnTo>
                  <a:pt x="112871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178" y="3723846"/>
            <a:ext cx="564515" cy="233679"/>
          </a:xfrm>
          <a:custGeom>
            <a:avLst/>
            <a:gdLst/>
            <a:ahLst/>
            <a:cxnLst/>
            <a:rect l="l" t="t" r="r" b="b"/>
            <a:pathLst>
              <a:path w="564515" h="233679">
                <a:moveTo>
                  <a:pt x="0" y="233600"/>
                </a:moveTo>
                <a:lnTo>
                  <a:pt x="564404" y="233600"/>
                </a:lnTo>
                <a:lnTo>
                  <a:pt x="56440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7028" y="3723846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9385" y="3723846"/>
            <a:ext cx="57785" cy="233679"/>
          </a:xfrm>
          <a:custGeom>
            <a:avLst/>
            <a:gdLst/>
            <a:ahLst/>
            <a:cxnLst/>
            <a:rect l="l" t="t" r="r" b="b"/>
            <a:pathLst>
              <a:path w="57784" h="233679">
                <a:moveTo>
                  <a:pt x="0" y="233600"/>
                </a:moveTo>
                <a:lnTo>
                  <a:pt x="57705" y="233600"/>
                </a:lnTo>
                <a:lnTo>
                  <a:pt x="5770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65819" y="3723846"/>
            <a:ext cx="57785" cy="233679"/>
          </a:xfrm>
          <a:custGeom>
            <a:avLst/>
            <a:gdLst/>
            <a:ahLst/>
            <a:cxnLst/>
            <a:rect l="l" t="t" r="r" b="b"/>
            <a:pathLst>
              <a:path w="57784" h="233679">
                <a:moveTo>
                  <a:pt x="0" y="233600"/>
                </a:moveTo>
                <a:lnTo>
                  <a:pt x="57717" y="233600"/>
                </a:lnTo>
                <a:lnTo>
                  <a:pt x="57717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22891" y="3723846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30" h="233679">
                <a:moveTo>
                  <a:pt x="0" y="233600"/>
                </a:moveTo>
                <a:lnTo>
                  <a:pt x="112990" y="233600"/>
                </a:lnTo>
                <a:lnTo>
                  <a:pt x="112990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35917" y="3723846"/>
            <a:ext cx="180975" cy="233679"/>
          </a:xfrm>
          <a:custGeom>
            <a:avLst/>
            <a:gdLst/>
            <a:ahLst/>
            <a:cxnLst/>
            <a:rect l="l" t="t" r="r" b="b"/>
            <a:pathLst>
              <a:path w="180975" h="233679">
                <a:moveTo>
                  <a:pt x="0" y="233600"/>
                </a:moveTo>
                <a:lnTo>
                  <a:pt x="180522" y="233600"/>
                </a:lnTo>
                <a:lnTo>
                  <a:pt x="18052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6178" y="3971496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79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2080" y="3971496"/>
            <a:ext cx="485775" cy="233679"/>
          </a:xfrm>
          <a:custGeom>
            <a:avLst/>
            <a:gdLst/>
            <a:ahLst/>
            <a:cxnLst/>
            <a:rect l="l" t="t" r="r" b="b"/>
            <a:pathLst>
              <a:path w="485775" h="233679">
                <a:moveTo>
                  <a:pt x="0" y="233600"/>
                </a:moveTo>
                <a:lnTo>
                  <a:pt x="485561" y="233600"/>
                </a:lnTo>
                <a:lnTo>
                  <a:pt x="485561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7639" y="3971496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4" h="233679">
                <a:moveTo>
                  <a:pt x="0" y="233600"/>
                </a:moveTo>
                <a:lnTo>
                  <a:pt x="118633" y="233600"/>
                </a:lnTo>
                <a:lnTo>
                  <a:pt x="118633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36297" y="3971496"/>
            <a:ext cx="485775" cy="233679"/>
          </a:xfrm>
          <a:custGeom>
            <a:avLst/>
            <a:gdLst/>
            <a:ahLst/>
            <a:cxnLst/>
            <a:rect l="l" t="t" r="r" b="b"/>
            <a:pathLst>
              <a:path w="485775" h="233679">
                <a:moveTo>
                  <a:pt x="0" y="233600"/>
                </a:moveTo>
                <a:lnTo>
                  <a:pt x="485561" y="233600"/>
                </a:lnTo>
                <a:lnTo>
                  <a:pt x="485561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1810" y="3971496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4" h="233679">
                <a:moveTo>
                  <a:pt x="0" y="233600"/>
                </a:moveTo>
                <a:lnTo>
                  <a:pt x="118633" y="233600"/>
                </a:lnTo>
                <a:lnTo>
                  <a:pt x="118633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68626" y="397154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552"/>
                </a:lnTo>
              </a:path>
            </a:pathLst>
          </a:custGeom>
          <a:ln w="564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96951" y="3971496"/>
            <a:ext cx="1931035" cy="233679"/>
          </a:xfrm>
          <a:custGeom>
            <a:avLst/>
            <a:gdLst/>
            <a:ahLst/>
            <a:cxnLst/>
            <a:rect l="l" t="t" r="r" b="b"/>
            <a:pathLst>
              <a:path w="1931035" h="233679">
                <a:moveTo>
                  <a:pt x="0" y="233600"/>
                </a:moveTo>
                <a:lnTo>
                  <a:pt x="1930526" y="233600"/>
                </a:lnTo>
                <a:lnTo>
                  <a:pt x="193052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1272" y="397154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552"/>
                </a:lnTo>
              </a:path>
            </a:pathLst>
          </a:custGeom>
          <a:ln w="676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95044" y="3971496"/>
            <a:ext cx="633095" cy="233679"/>
          </a:xfrm>
          <a:custGeom>
            <a:avLst/>
            <a:gdLst/>
            <a:ahLst/>
            <a:cxnLst/>
            <a:rect l="l" t="t" r="r" b="b"/>
            <a:pathLst>
              <a:path w="633095" h="233679">
                <a:moveTo>
                  <a:pt x="0" y="233600"/>
                </a:moveTo>
                <a:lnTo>
                  <a:pt x="632566" y="233600"/>
                </a:lnTo>
                <a:lnTo>
                  <a:pt x="632566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7626" y="3971496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5" h="233679">
                <a:moveTo>
                  <a:pt x="0" y="233600"/>
                </a:moveTo>
                <a:lnTo>
                  <a:pt x="118633" y="233600"/>
                </a:lnTo>
                <a:lnTo>
                  <a:pt x="118633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6254" y="3971496"/>
            <a:ext cx="113030" cy="233679"/>
          </a:xfrm>
          <a:custGeom>
            <a:avLst/>
            <a:gdLst/>
            <a:ahLst/>
            <a:cxnLst/>
            <a:rect l="l" t="t" r="r" b="b"/>
            <a:pathLst>
              <a:path w="113029" h="233679">
                <a:moveTo>
                  <a:pt x="0" y="233600"/>
                </a:moveTo>
                <a:lnTo>
                  <a:pt x="112978" y="233600"/>
                </a:lnTo>
                <a:lnTo>
                  <a:pt x="112978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87467" y="397154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552"/>
                </a:lnTo>
              </a:path>
            </a:pathLst>
          </a:custGeom>
          <a:ln w="564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5661" y="3971496"/>
            <a:ext cx="1479550" cy="233679"/>
          </a:xfrm>
          <a:custGeom>
            <a:avLst/>
            <a:gdLst/>
            <a:ahLst/>
            <a:cxnLst/>
            <a:rect l="l" t="t" r="r" b="b"/>
            <a:pathLst>
              <a:path w="1479550" h="233679">
                <a:moveTo>
                  <a:pt x="0" y="233600"/>
                </a:moveTo>
                <a:lnTo>
                  <a:pt x="1479422" y="233600"/>
                </a:lnTo>
                <a:lnTo>
                  <a:pt x="147942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95099" y="3971496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5" h="233679">
                <a:moveTo>
                  <a:pt x="0" y="233600"/>
                </a:moveTo>
                <a:lnTo>
                  <a:pt x="118645" y="233600"/>
                </a:lnTo>
                <a:lnTo>
                  <a:pt x="11864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13697" y="3971496"/>
            <a:ext cx="497205" cy="233679"/>
          </a:xfrm>
          <a:custGeom>
            <a:avLst/>
            <a:gdLst/>
            <a:ahLst/>
            <a:cxnLst/>
            <a:rect l="l" t="t" r="r" b="b"/>
            <a:pathLst>
              <a:path w="497204" h="233679">
                <a:moveTo>
                  <a:pt x="0" y="233600"/>
                </a:moveTo>
                <a:lnTo>
                  <a:pt x="496753" y="233600"/>
                </a:lnTo>
                <a:lnTo>
                  <a:pt x="496753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38716" y="397154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552"/>
                </a:lnTo>
              </a:path>
            </a:pathLst>
          </a:custGeom>
          <a:ln w="564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178" y="4219146"/>
            <a:ext cx="1129665" cy="233679"/>
          </a:xfrm>
          <a:custGeom>
            <a:avLst/>
            <a:gdLst/>
            <a:ahLst/>
            <a:cxnLst/>
            <a:rect l="l" t="t" r="r" b="b"/>
            <a:pathLst>
              <a:path w="1129665" h="233679">
                <a:moveTo>
                  <a:pt x="0" y="233600"/>
                </a:moveTo>
                <a:lnTo>
                  <a:pt x="1129415" y="233600"/>
                </a:lnTo>
                <a:lnTo>
                  <a:pt x="112941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05580" y="4219146"/>
            <a:ext cx="118745" cy="233679"/>
          </a:xfrm>
          <a:custGeom>
            <a:avLst/>
            <a:gdLst/>
            <a:ahLst/>
            <a:cxnLst/>
            <a:rect l="l" t="t" r="r" b="b"/>
            <a:pathLst>
              <a:path w="118744" h="233679">
                <a:moveTo>
                  <a:pt x="0" y="233600"/>
                </a:moveTo>
                <a:lnTo>
                  <a:pt x="118645" y="233600"/>
                </a:lnTo>
                <a:lnTo>
                  <a:pt x="118645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24202" y="4219146"/>
            <a:ext cx="417830" cy="233679"/>
          </a:xfrm>
          <a:custGeom>
            <a:avLst/>
            <a:gdLst/>
            <a:ahLst/>
            <a:cxnLst/>
            <a:rect l="l" t="t" r="r" b="b"/>
            <a:pathLst>
              <a:path w="417830" h="233679">
                <a:moveTo>
                  <a:pt x="0" y="233600"/>
                </a:moveTo>
                <a:lnTo>
                  <a:pt x="417707" y="233600"/>
                </a:lnTo>
                <a:lnTo>
                  <a:pt x="417707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5819" y="4219194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552"/>
                </a:lnTo>
              </a:path>
            </a:pathLst>
          </a:custGeom>
          <a:ln w="676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6178" y="4466796"/>
            <a:ext cx="356235" cy="233679"/>
          </a:xfrm>
          <a:custGeom>
            <a:avLst/>
            <a:gdLst/>
            <a:ahLst/>
            <a:cxnLst/>
            <a:rect l="l" t="t" r="r" b="b"/>
            <a:pathLst>
              <a:path w="356234" h="233679">
                <a:moveTo>
                  <a:pt x="0" y="233600"/>
                </a:moveTo>
                <a:lnTo>
                  <a:pt x="355902" y="233600"/>
                </a:lnTo>
                <a:lnTo>
                  <a:pt x="355902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2080" y="4466796"/>
            <a:ext cx="429259" cy="233679"/>
          </a:xfrm>
          <a:custGeom>
            <a:avLst/>
            <a:gdLst/>
            <a:ahLst/>
            <a:cxnLst/>
            <a:rect l="l" t="t" r="r" b="b"/>
            <a:pathLst>
              <a:path w="429259" h="233679">
                <a:moveTo>
                  <a:pt x="0" y="233600"/>
                </a:moveTo>
                <a:lnTo>
                  <a:pt x="429124" y="233600"/>
                </a:lnTo>
                <a:lnTo>
                  <a:pt x="42912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89421" y="4466713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84"/>
                </a:lnTo>
              </a:path>
            </a:pathLst>
          </a:custGeom>
          <a:ln w="564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17639" y="4466796"/>
            <a:ext cx="1129030" cy="233679"/>
          </a:xfrm>
          <a:custGeom>
            <a:avLst/>
            <a:gdLst/>
            <a:ahLst/>
            <a:cxnLst/>
            <a:rect l="l" t="t" r="r" b="b"/>
            <a:pathLst>
              <a:path w="1129030" h="233679">
                <a:moveTo>
                  <a:pt x="0" y="233600"/>
                </a:moveTo>
                <a:lnTo>
                  <a:pt x="1128927" y="233600"/>
                </a:lnTo>
                <a:lnTo>
                  <a:pt x="1128927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80356" y="4466713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84"/>
                </a:lnTo>
              </a:path>
            </a:pathLst>
          </a:custGeom>
          <a:ln w="676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14265" y="4466796"/>
            <a:ext cx="135890" cy="233679"/>
          </a:xfrm>
          <a:custGeom>
            <a:avLst/>
            <a:gdLst/>
            <a:ahLst/>
            <a:cxnLst/>
            <a:rect l="l" t="t" r="r" b="b"/>
            <a:pathLst>
              <a:path w="135889" h="233679">
                <a:moveTo>
                  <a:pt x="0" y="233600"/>
                </a:moveTo>
                <a:lnTo>
                  <a:pt x="135504" y="233600"/>
                </a:lnTo>
                <a:lnTo>
                  <a:pt x="135504" y="0"/>
                </a:lnTo>
                <a:lnTo>
                  <a:pt x="0" y="0"/>
                </a:lnTo>
                <a:lnTo>
                  <a:pt x="0" y="2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83560" y="4466713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84"/>
                </a:lnTo>
              </a:path>
            </a:pathLst>
          </a:custGeom>
          <a:ln w="676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63121" y="2240370"/>
            <a:ext cx="6682105" cy="243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im</a:t>
            </a:r>
            <a:r>
              <a:rPr sz="1600" b="1" spc="-20" dirty="0">
                <a:solidFill>
                  <a:srgbClr val="7F0000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ort</a:t>
            </a:r>
            <a:r>
              <a:rPr sz="1600" b="1" spc="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nump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as</a:t>
            </a:r>
            <a:r>
              <a:rPr sz="1600" b="1" spc="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np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from</a:t>
            </a:r>
            <a:r>
              <a:rPr sz="1600" b="1" spc="7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skl</a:t>
            </a:r>
            <a:r>
              <a:rPr sz="1600" spc="-15" dirty="0">
                <a:latin typeface="Arial"/>
                <a:cs typeface="Arial"/>
              </a:rPr>
              <a:t>ear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rep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oces</a:t>
            </a:r>
            <a:r>
              <a:rPr sz="1600" spc="-20" dirty="0">
                <a:latin typeface="Arial"/>
                <a:cs typeface="Arial"/>
              </a:rPr>
              <a:t>si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im</a:t>
            </a:r>
            <a:r>
              <a:rPr sz="1600" b="1" spc="-20" dirty="0">
                <a:solidFill>
                  <a:srgbClr val="7F0000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7F0000"/>
                </a:solidFill>
                <a:latin typeface="Arial"/>
                <a:cs typeface="Arial"/>
              </a:rPr>
              <a:t>ort</a:t>
            </a:r>
            <a:r>
              <a:rPr sz="1600" b="1" spc="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nom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al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atures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np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spc="-15" dirty="0">
                <a:latin typeface="Arial"/>
                <a:cs typeface="Arial"/>
              </a:rPr>
              <a:t>arang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6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spc="-10" dirty="0">
                <a:latin typeface="Arial"/>
                <a:cs typeface="Arial"/>
              </a:rPr>
              <a:t>resha</a:t>
            </a:r>
            <a:r>
              <a:rPr sz="1600" spc="-2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3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-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2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([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0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-3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R="5026660" algn="ctr">
              <a:lnSpc>
                <a:spcPct val="100000"/>
              </a:lnSpc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-6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3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],</a:t>
            </a:r>
            <a:endParaRPr sz="1600">
              <a:latin typeface="Arial"/>
              <a:cs typeface="Arial"/>
            </a:endParaRPr>
          </a:p>
          <a:p>
            <a:pPr marR="4948555" algn="ctr">
              <a:lnSpc>
                <a:spcPts val="1870"/>
              </a:lnSpc>
            </a:pP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[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4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2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5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]])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po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5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po</a:t>
            </a:r>
            <a:r>
              <a:rPr sz="1600" spc="-10" dirty="0">
                <a:latin typeface="Arial"/>
                <a:cs typeface="Arial"/>
              </a:rPr>
              <a:t>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60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Pol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mialFeat</a:t>
            </a:r>
            <a:r>
              <a:rPr sz="1600" b="1" spc="-10" dirty="0">
                <a:latin typeface="Arial"/>
                <a:cs typeface="Arial"/>
              </a:rPr>
              <a:t>ures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degree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-10" dirty="0">
                <a:solidFill>
                  <a:srgbClr val="008B00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r>
              <a:rPr sz="1600" spc="5" dirty="0">
                <a:solidFill>
                  <a:srgbClr val="7F7F2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nterac</a:t>
            </a:r>
            <a:r>
              <a:rPr sz="1600" spc="-5" dirty="0">
                <a:latin typeface="Arial"/>
                <a:cs typeface="Arial"/>
              </a:rPr>
              <a:t>ti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_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-10" dirty="0">
                <a:solidFill>
                  <a:srgbClr val="074625"/>
                </a:solidFill>
                <a:latin typeface="Arial"/>
                <a:cs typeface="Arial"/>
              </a:rPr>
              <a:t>Fa</a:t>
            </a:r>
            <a:r>
              <a:rPr sz="1600" spc="-20" dirty="0">
                <a:solidFill>
                  <a:srgbClr val="074625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74625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074625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nclu</a:t>
            </a:r>
            <a:r>
              <a:rPr sz="1600" spc="-3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_</a:t>
            </a:r>
            <a:r>
              <a:rPr sz="1600" spc="-15" dirty="0">
                <a:latin typeface="Arial"/>
                <a:cs typeface="Arial"/>
              </a:rPr>
              <a:t>bi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7F7F2E"/>
                </a:solidFill>
                <a:latin typeface="Arial"/>
                <a:cs typeface="Arial"/>
              </a:rPr>
              <a:t>=</a:t>
            </a:r>
            <a:r>
              <a:rPr sz="1600" spc="-75" dirty="0">
                <a:solidFill>
                  <a:srgbClr val="074625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74625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074625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074625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44AADD"/>
                </a:solidFill>
                <a:latin typeface="Arial"/>
                <a:cs typeface="Arial"/>
              </a:rPr>
              <a:t>&gt;&gt;&gt;</a:t>
            </a:r>
            <a:r>
              <a:rPr sz="1600" spc="20" dirty="0">
                <a:solidFill>
                  <a:srgbClr val="44AAD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po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7F7F2E"/>
                </a:solidFill>
                <a:latin typeface="Arial"/>
                <a:cs typeface="Arial"/>
              </a:rPr>
              <a:t>.</a:t>
            </a:r>
            <a:r>
              <a:rPr sz="1600" spc="-10" dirty="0">
                <a:latin typeface="Arial"/>
                <a:cs typeface="Arial"/>
              </a:rPr>
              <a:t>fit_transform</a:t>
            </a:r>
            <a:r>
              <a:rPr sz="1600" spc="-15" dirty="0">
                <a:solidFill>
                  <a:srgbClr val="7F7F2E"/>
                </a:solidFill>
                <a:latin typeface="Arial"/>
                <a:cs typeface="Arial"/>
              </a:rPr>
              <a:t>(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solidFill>
                  <a:srgbClr val="7F7F2E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65477" y="5594996"/>
            <a:ext cx="28257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Pol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sc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-learn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81000" y="1723174"/>
            <a:ext cx="1023085" cy="28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82902" y="1699238"/>
            <a:ext cx="3133222" cy="335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82673" y="1744858"/>
            <a:ext cx="572770" cy="226060"/>
          </a:xfrm>
          <a:custGeom>
            <a:avLst/>
            <a:gdLst/>
            <a:ahLst/>
            <a:cxnLst/>
            <a:rect l="l" t="t" r="r" b="b"/>
            <a:pathLst>
              <a:path w="572769" h="226060">
                <a:moveTo>
                  <a:pt x="459866" y="0"/>
                </a:moveTo>
                <a:lnTo>
                  <a:pt x="459866" y="56387"/>
                </a:lnTo>
                <a:lnTo>
                  <a:pt x="0" y="56387"/>
                </a:lnTo>
                <a:lnTo>
                  <a:pt x="0" y="169163"/>
                </a:lnTo>
                <a:lnTo>
                  <a:pt x="459866" y="169163"/>
                </a:lnTo>
                <a:lnTo>
                  <a:pt x="459866" y="225551"/>
                </a:lnTo>
                <a:lnTo>
                  <a:pt x="572642" y="112775"/>
                </a:lnTo>
                <a:lnTo>
                  <a:pt x="459866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82673" y="1744858"/>
            <a:ext cx="572770" cy="226060"/>
          </a:xfrm>
          <a:custGeom>
            <a:avLst/>
            <a:gdLst/>
            <a:ahLst/>
            <a:cxnLst/>
            <a:rect l="l" t="t" r="r" b="b"/>
            <a:pathLst>
              <a:path w="572769" h="226060">
                <a:moveTo>
                  <a:pt x="0" y="56387"/>
                </a:moveTo>
                <a:lnTo>
                  <a:pt x="459866" y="56387"/>
                </a:lnTo>
                <a:lnTo>
                  <a:pt x="459866" y="0"/>
                </a:lnTo>
                <a:lnTo>
                  <a:pt x="572642" y="112775"/>
                </a:lnTo>
                <a:lnTo>
                  <a:pt x="459866" y="225551"/>
                </a:lnTo>
                <a:lnTo>
                  <a:pt x="459866" y="169163"/>
                </a:lnTo>
                <a:lnTo>
                  <a:pt x="0" y="169163"/>
                </a:lnTo>
                <a:lnTo>
                  <a:pt x="0" y="56387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285691" y="4685502"/>
          <a:ext cx="8609330" cy="82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51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([[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3">
                      <a:solidFill>
                        <a:srgbClr val="424242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tabLst>
                          <a:tab pos="433705" algn="l"/>
                        </a:tabLst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],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3">
                      <a:solidFill>
                        <a:srgbClr val="42424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58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[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3">
                      <a:solidFill>
                        <a:srgbClr val="424242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tabLst>
                          <a:tab pos="469265" algn="l"/>
                        </a:tabLst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9.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],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3">
                      <a:solidFill>
                        <a:srgbClr val="42424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75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[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3">
                      <a:solidFill>
                        <a:srgbClr val="424242"/>
                      </a:solidFill>
                      <a:prstDash val="solid"/>
                    </a:lnL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16.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20.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7F7F2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7F00"/>
                          </a:solidFill>
                          <a:latin typeface="Arial"/>
                          <a:cs typeface="Arial"/>
                        </a:rPr>
                        <a:t>25.</a:t>
                      </a:r>
                      <a:r>
                        <a:rPr sz="1600" dirty="0">
                          <a:solidFill>
                            <a:srgbClr val="7F7F2E"/>
                          </a:solidFill>
                          <a:latin typeface="Arial"/>
                          <a:cs typeface="Arial"/>
                        </a:rPr>
                        <a:t>]])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3">
                      <a:solidFill>
                        <a:srgbClr val="424242"/>
                      </a:solidFill>
                      <a:prstDash val="solid"/>
                    </a:lnR>
                    <a:lnB w="9523">
                      <a:solidFill>
                        <a:srgbClr val="4242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3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B6D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653" y="1852802"/>
            <a:ext cx="8368030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"Fea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ure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eng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nee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3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g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h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 of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600" spc="-2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ran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25" dirty="0">
                <a:latin typeface="Times New Roman"/>
                <a:cs typeface="Times New Roman"/>
              </a:rPr>
              <a:t>f</a:t>
            </a:r>
            <a:r>
              <a:rPr sz="3600" spc="-15" dirty="0">
                <a:latin typeface="Times New Roman"/>
                <a:cs typeface="Times New Roman"/>
              </a:rPr>
              <a:t>or</a:t>
            </a:r>
            <a:r>
              <a:rPr sz="3600" spc="-20" dirty="0">
                <a:latin typeface="Times New Roman"/>
                <a:cs typeface="Times New Roman"/>
              </a:rPr>
              <a:t>mi</a:t>
            </a:r>
            <a:r>
              <a:rPr sz="3600" spc="-15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g raw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n</a:t>
            </a:r>
            <a:r>
              <a:rPr sz="3600" spc="-20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fea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ures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ha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093" y="2961133"/>
            <a:ext cx="742442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600" dirty="0">
                <a:latin typeface="Times New Roman"/>
                <a:cs typeface="Times New Roman"/>
              </a:rPr>
              <a:t>represent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h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underlying problem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20" dirty="0">
                <a:latin typeface="Times New Roman"/>
                <a:cs typeface="Times New Roman"/>
              </a:rPr>
              <a:t> t</a:t>
            </a:r>
            <a:r>
              <a:rPr sz="3600" spc="-15" dirty="0">
                <a:latin typeface="Times New Roman"/>
                <a:cs typeface="Times New Roman"/>
              </a:rPr>
              <a:t>h</a:t>
            </a:r>
            <a:r>
              <a:rPr sz="3600" dirty="0">
                <a:latin typeface="Times New Roman"/>
                <a:cs typeface="Times New Roman"/>
              </a:rPr>
              <a:t>e predic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ive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spc="-15" dirty="0">
                <a:latin typeface="Times New Roman"/>
                <a:cs typeface="Times New Roman"/>
              </a:rPr>
              <a:t>ode</a:t>
            </a:r>
            <a:r>
              <a:rPr sz="3600" spc="-20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s,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result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ng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0" dirty="0">
                <a:latin typeface="Times New Roman"/>
                <a:cs typeface="Times New Roman"/>
              </a:rPr>
              <a:t> im</a:t>
            </a:r>
            <a:r>
              <a:rPr sz="3600" spc="-15" dirty="0">
                <a:latin typeface="Times New Roman"/>
                <a:cs typeface="Times New Roman"/>
              </a:rPr>
              <a:t>p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25" dirty="0">
                <a:latin typeface="Times New Roman"/>
                <a:cs typeface="Times New Roman"/>
              </a:rPr>
              <a:t>o</a:t>
            </a:r>
            <a:r>
              <a:rPr sz="3600" spc="-15" dirty="0">
                <a:latin typeface="Times New Roman"/>
                <a:cs typeface="Times New Roman"/>
              </a:rPr>
              <a:t>ve</a:t>
            </a:r>
            <a:r>
              <a:rPr sz="3600" dirty="0">
                <a:latin typeface="Times New Roman"/>
                <a:cs typeface="Times New Roman"/>
              </a:rPr>
              <a:t>d 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spc="-15" dirty="0">
                <a:latin typeface="Times New Roman"/>
                <a:cs typeface="Times New Roman"/>
              </a:rPr>
              <a:t>ode</a:t>
            </a:r>
            <a:r>
              <a:rPr sz="3600" dirty="0">
                <a:latin typeface="Times New Roman"/>
                <a:cs typeface="Times New Roman"/>
              </a:rPr>
              <a:t>l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accu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30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 unseen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data."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3200" dirty="0">
                <a:latin typeface="Trebuchet MS"/>
                <a:cs typeface="Trebuchet MS"/>
              </a:rPr>
              <a:t>–</a:t>
            </a:r>
            <a:r>
              <a:rPr sz="3200" spc="475" dirty="0">
                <a:latin typeface="Trebuchet MS"/>
                <a:cs typeface="Trebuchet MS"/>
              </a:rPr>
              <a:t> </a:t>
            </a:r>
            <a:r>
              <a:rPr sz="3200" u="heavy" dirty="0">
                <a:solidFill>
                  <a:srgbClr val="0000FF"/>
                </a:solidFill>
                <a:latin typeface="Times New Roman"/>
                <a:cs typeface="Times New Roman"/>
              </a:rPr>
              <a:t>Jas</a:t>
            </a:r>
            <a:r>
              <a:rPr sz="3200" u="heavy" spc="1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200" u="heavy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00" u="heavy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0000FF"/>
                </a:solidFill>
                <a:latin typeface="Times New Roman"/>
                <a:cs typeface="Times New Roman"/>
              </a:rPr>
              <a:t>Brow</a:t>
            </a:r>
            <a:r>
              <a:rPr sz="3200" u="heavy" spc="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200" u="heavy" spc="-2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3200" u="heavy" dirty="0">
                <a:solidFill>
                  <a:srgbClr val="0000FF"/>
                </a:solidFill>
                <a:latin typeface="Times New Roman"/>
                <a:cs typeface="Times New Roman"/>
              </a:rPr>
              <a:t>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spc="1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-H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ot</a:t>
            </a:r>
            <a:r>
              <a:rPr sz="2400" b="0" spc="14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En</a:t>
            </a:r>
            <a:r>
              <a:rPr sz="2400" b="0" spc="30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od</a:t>
            </a:r>
            <a:r>
              <a:rPr sz="2400" b="0" spc="3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2400" b="0" spc="-114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(</a:t>
            </a:r>
            <a:r>
              <a:rPr sz="2400" b="0" spc="-40" dirty="0">
                <a:solidFill>
                  <a:srgbClr val="1F2528"/>
                </a:solidFill>
                <a:latin typeface="Trebuchet MS"/>
                <a:cs typeface="Trebuchet MS"/>
              </a:rPr>
              <a:t>OH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02" y="1803705"/>
            <a:ext cx="8201025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7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nsfo</a:t>
            </a:r>
            <a:r>
              <a:rPr sz="1800" spc="-2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cal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es.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270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nce,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07" y="5033325"/>
            <a:ext cx="448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format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-frie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dly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805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skl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_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tracti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n.D</a:t>
            </a:r>
            <a:r>
              <a:rPr sz="1800" spc="-10" dirty="0">
                <a:latin typeface="Arial"/>
                <a:cs typeface="Arial"/>
              </a:rPr>
              <a:t>ict</a:t>
            </a:r>
            <a:r>
              <a:rPr sz="1800" spc="-11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ecto</a:t>
            </a:r>
            <a:r>
              <a:rPr sz="1800" dirty="0">
                <a:latin typeface="Arial"/>
                <a:cs typeface="Arial"/>
              </a:rPr>
              <a:t>riz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4634" y="3245230"/>
            <a:ext cx="1514475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027" y="3245230"/>
            <a:ext cx="5019659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6294" y="3713469"/>
            <a:ext cx="572770" cy="325120"/>
          </a:xfrm>
          <a:custGeom>
            <a:avLst/>
            <a:gdLst/>
            <a:ahLst/>
            <a:cxnLst/>
            <a:rect l="l" t="t" r="r" b="b"/>
            <a:pathLst>
              <a:path w="572769" h="325120">
                <a:moveTo>
                  <a:pt x="410330" y="0"/>
                </a:moveTo>
                <a:lnTo>
                  <a:pt x="410330" y="81168"/>
                </a:lnTo>
                <a:lnTo>
                  <a:pt x="0" y="81168"/>
                </a:lnTo>
                <a:lnTo>
                  <a:pt x="0" y="243465"/>
                </a:lnTo>
                <a:lnTo>
                  <a:pt x="410330" y="243465"/>
                </a:lnTo>
                <a:lnTo>
                  <a:pt x="410330" y="324618"/>
                </a:lnTo>
                <a:lnTo>
                  <a:pt x="572636" y="162312"/>
                </a:lnTo>
                <a:lnTo>
                  <a:pt x="41033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6294" y="3713469"/>
            <a:ext cx="572770" cy="325120"/>
          </a:xfrm>
          <a:custGeom>
            <a:avLst/>
            <a:gdLst/>
            <a:ahLst/>
            <a:cxnLst/>
            <a:rect l="l" t="t" r="r" b="b"/>
            <a:pathLst>
              <a:path w="572769" h="325120">
                <a:moveTo>
                  <a:pt x="0" y="81168"/>
                </a:moveTo>
                <a:lnTo>
                  <a:pt x="410330" y="81168"/>
                </a:lnTo>
                <a:lnTo>
                  <a:pt x="410330" y="0"/>
                </a:lnTo>
                <a:lnTo>
                  <a:pt x="572636" y="162312"/>
                </a:lnTo>
                <a:lnTo>
                  <a:pt x="410330" y="324618"/>
                </a:lnTo>
                <a:lnTo>
                  <a:pt x="410330" y="243465"/>
                </a:lnTo>
                <a:lnTo>
                  <a:pt x="0" y="243465"/>
                </a:lnTo>
                <a:lnTo>
                  <a:pt x="0" y="81168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ge</a:t>
            </a:r>
            <a:r>
              <a:rPr sz="2400" b="0" spc="18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ateg</a:t>
            </a:r>
            <a:r>
              <a:rPr sz="2400" b="0" spc="-3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ric</a:t>
            </a:r>
            <a:r>
              <a:rPr sz="2400" b="0" spc="-2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-10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V</a:t>
            </a:r>
            <a:r>
              <a:rPr sz="2400" b="0" spc="-2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spc="-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20" dirty="0">
                <a:solidFill>
                  <a:srgbClr val="1F2528"/>
                </a:solidFill>
                <a:latin typeface="Trebuchet MS"/>
                <a:cs typeface="Trebuchet MS"/>
              </a:rPr>
              <a:t>ab</a:t>
            </a:r>
            <a:r>
              <a:rPr sz="2400" b="0" spc="-15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-5" dirty="0">
                <a:solidFill>
                  <a:srgbClr val="1F2528"/>
                </a:solidFill>
                <a:latin typeface="Trebuchet MS"/>
                <a:cs typeface="Trebuchet MS"/>
              </a:rPr>
              <a:t>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83" y="1803705"/>
            <a:ext cx="72802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mmon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vertis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011" y="5520932"/>
            <a:ext cx="5852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Some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larg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egori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ea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u</a:t>
            </a:r>
            <a:r>
              <a:rPr sz="1400" spc="-15" dirty="0">
                <a:latin typeface="Arial"/>
                <a:cs typeface="Arial"/>
              </a:rPr>
              <a:t>re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Ou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br</a:t>
            </a:r>
            <a:r>
              <a:rPr sz="1400" spc="-15" dirty="0">
                <a:latin typeface="Arial"/>
                <a:cs typeface="Arial"/>
              </a:rPr>
              <a:t>ai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Clic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Predi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ompe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2095" y="2844799"/>
            <a:ext cx="4419600" cy="2581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40" dirty="0">
                <a:solidFill>
                  <a:srgbClr val="1F2528"/>
                </a:solidFill>
                <a:latin typeface="Trebuchet MS"/>
                <a:cs typeface="Trebuchet MS"/>
              </a:rPr>
              <a:t>Feat</a:t>
            </a:r>
            <a:r>
              <a:rPr sz="2400" b="0" spc="-45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2400" b="0" spc="-3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spc="-7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2400" b="0" spc="30" dirty="0">
                <a:solidFill>
                  <a:srgbClr val="1F2528"/>
                </a:solidFill>
                <a:latin typeface="Trebuchet MS"/>
                <a:cs typeface="Trebuchet MS"/>
              </a:rPr>
              <a:t>as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2400" b="0" spc="3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2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004" y="4040937"/>
            <a:ext cx="1623693" cy="1600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6147" y="4040937"/>
            <a:ext cx="6494922" cy="1600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5026" y="4678679"/>
            <a:ext cx="535940" cy="325120"/>
          </a:xfrm>
          <a:custGeom>
            <a:avLst/>
            <a:gdLst/>
            <a:ahLst/>
            <a:cxnLst/>
            <a:rect l="l" t="t" r="r" b="b"/>
            <a:pathLst>
              <a:path w="535939" h="325120">
                <a:moveTo>
                  <a:pt x="373248" y="0"/>
                </a:moveTo>
                <a:lnTo>
                  <a:pt x="373248" y="81152"/>
                </a:lnTo>
                <a:lnTo>
                  <a:pt x="0" y="81152"/>
                </a:lnTo>
                <a:lnTo>
                  <a:pt x="0" y="243458"/>
                </a:lnTo>
                <a:lnTo>
                  <a:pt x="373248" y="243458"/>
                </a:lnTo>
                <a:lnTo>
                  <a:pt x="373248" y="324611"/>
                </a:lnTo>
                <a:lnTo>
                  <a:pt x="535554" y="162305"/>
                </a:lnTo>
                <a:lnTo>
                  <a:pt x="373248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5026" y="4678679"/>
            <a:ext cx="535940" cy="325120"/>
          </a:xfrm>
          <a:custGeom>
            <a:avLst/>
            <a:gdLst/>
            <a:ahLst/>
            <a:cxnLst/>
            <a:rect l="l" t="t" r="r" b="b"/>
            <a:pathLst>
              <a:path w="535939" h="325120">
                <a:moveTo>
                  <a:pt x="0" y="81152"/>
                </a:moveTo>
                <a:lnTo>
                  <a:pt x="373248" y="81152"/>
                </a:lnTo>
                <a:lnTo>
                  <a:pt x="373248" y="0"/>
                </a:lnTo>
                <a:lnTo>
                  <a:pt x="535554" y="162305"/>
                </a:lnTo>
                <a:lnTo>
                  <a:pt x="373248" y="324611"/>
                </a:lnTo>
                <a:lnTo>
                  <a:pt x="373248" y="243458"/>
                </a:lnTo>
                <a:lnTo>
                  <a:pt x="0" y="243458"/>
                </a:lnTo>
                <a:lnTo>
                  <a:pt x="0" y="81152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883" y="1803705"/>
            <a:ext cx="6993255" cy="219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fi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gth.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rsity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OHE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610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ego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ca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agen</a:t>
            </a:r>
            <a:r>
              <a:rPr sz="1800" dirty="0">
                <a:latin typeface="Arial"/>
                <a:cs typeface="Arial"/>
              </a:rPr>
              <a:t>ts)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May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950">
              <a:latin typeface="Times New Roman"/>
              <a:cs typeface="Times New Roman"/>
            </a:endParaRPr>
          </a:p>
          <a:p>
            <a:pPr marL="4129404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10</a:t>
            </a:r>
            <a:r>
              <a:rPr sz="1400" i="1" dirty="0">
                <a:latin typeface="Arial"/>
                <a:cs typeface="Arial"/>
              </a:rPr>
              <a:t>0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Arial"/>
                <a:cs typeface="Arial"/>
              </a:rPr>
              <a:t>hashe</a:t>
            </a:r>
            <a:r>
              <a:rPr sz="1400" i="1" dirty="0">
                <a:latin typeface="Arial"/>
                <a:cs typeface="Arial"/>
              </a:rPr>
              <a:t>d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Arial"/>
                <a:cs typeface="Arial"/>
              </a:rPr>
              <a:t>c</a:t>
            </a:r>
            <a:r>
              <a:rPr sz="1400" i="1" spc="-5" dirty="0">
                <a:latin typeface="Arial"/>
                <a:cs typeface="Arial"/>
              </a:rPr>
              <a:t>olu</a:t>
            </a:r>
            <a:r>
              <a:rPr sz="1400" i="1" spc="-15" dirty="0">
                <a:latin typeface="Arial"/>
                <a:cs typeface="Arial"/>
              </a:rPr>
              <a:t>m</a:t>
            </a:r>
            <a:r>
              <a:rPr sz="1400" i="1" spc="-5" dirty="0">
                <a:latin typeface="Arial"/>
                <a:cs typeface="Arial"/>
              </a:rPr>
              <a:t>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B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n-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2400" b="0" spc="-3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unt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877" y="1762811"/>
            <a:ext cx="7669530" cy="353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marR="5080" indent="-367030">
              <a:lnSpc>
                <a:spcPct val="1372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Inste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actua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us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statistic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storic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oth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rithms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610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May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(same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for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Be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abou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15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Strate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1605"/>
              </a:spcBef>
              <a:buFont typeface="Arial"/>
              <a:buChar char="○"/>
              <a:tabLst>
                <a:tab pos="83756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1595"/>
              </a:spcBef>
              <a:buFont typeface="Arial"/>
              <a:buChar char="○"/>
              <a:tabLst>
                <a:tab pos="837565" algn="l"/>
              </a:tabLst>
            </a:pPr>
            <a:r>
              <a:rPr sz="1800" spc="-5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B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n-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2400" b="0" spc="-3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unt</a:t>
            </a:r>
            <a:r>
              <a:rPr sz="2400" b="0" spc="-2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b="0" spc="-3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599" y="2252600"/>
            <a:ext cx="1381125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1676" y="2266950"/>
            <a:ext cx="1885950" cy="1590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9002" y="2262125"/>
            <a:ext cx="1533525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3765" y="2243075"/>
            <a:ext cx="1619250" cy="1609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6011" y="2899928"/>
            <a:ext cx="535940" cy="325120"/>
          </a:xfrm>
          <a:custGeom>
            <a:avLst/>
            <a:gdLst/>
            <a:ahLst/>
            <a:cxnLst/>
            <a:rect l="l" t="t" r="r" b="b"/>
            <a:pathLst>
              <a:path w="535939" h="325119">
                <a:moveTo>
                  <a:pt x="373130" y="0"/>
                </a:moveTo>
                <a:lnTo>
                  <a:pt x="373130" y="81137"/>
                </a:lnTo>
                <a:lnTo>
                  <a:pt x="0" y="81137"/>
                </a:lnTo>
                <a:lnTo>
                  <a:pt x="0" y="243443"/>
                </a:lnTo>
                <a:lnTo>
                  <a:pt x="373130" y="243443"/>
                </a:lnTo>
                <a:lnTo>
                  <a:pt x="373130" y="324611"/>
                </a:lnTo>
                <a:lnTo>
                  <a:pt x="535436" y="162305"/>
                </a:lnTo>
                <a:lnTo>
                  <a:pt x="37313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6011" y="2899928"/>
            <a:ext cx="535940" cy="325120"/>
          </a:xfrm>
          <a:custGeom>
            <a:avLst/>
            <a:gdLst/>
            <a:ahLst/>
            <a:cxnLst/>
            <a:rect l="l" t="t" r="r" b="b"/>
            <a:pathLst>
              <a:path w="535939" h="325119">
                <a:moveTo>
                  <a:pt x="0" y="81137"/>
                </a:moveTo>
                <a:lnTo>
                  <a:pt x="373130" y="81137"/>
                </a:lnTo>
                <a:lnTo>
                  <a:pt x="373130" y="0"/>
                </a:lnTo>
                <a:lnTo>
                  <a:pt x="535436" y="162305"/>
                </a:lnTo>
                <a:lnTo>
                  <a:pt x="373130" y="324611"/>
                </a:lnTo>
                <a:lnTo>
                  <a:pt x="373130" y="243443"/>
                </a:lnTo>
                <a:lnTo>
                  <a:pt x="0" y="243443"/>
                </a:lnTo>
                <a:lnTo>
                  <a:pt x="0" y="81137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07385" y="2948469"/>
            <a:ext cx="1841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2936" y="2934110"/>
            <a:ext cx="1841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0690" y="4514895"/>
            <a:ext cx="63754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Coun</a:t>
            </a:r>
            <a:r>
              <a:rPr sz="1400" b="1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5174" y="4514895"/>
            <a:ext cx="274129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li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5" dirty="0">
                <a:latin typeface="Arial"/>
                <a:cs typeface="Arial"/>
              </a:rPr>
              <a:t>k</a:t>
            </a:r>
            <a:r>
              <a:rPr sz="1400" b="1" spc="-10" dirty="0">
                <a:latin typeface="Arial"/>
                <a:cs typeface="Arial"/>
              </a:rPr>
              <a:t>-T</a:t>
            </a:r>
            <a:r>
              <a:rPr sz="1400" b="1" spc="-20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ro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ate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Arial"/>
                <a:cs typeface="Arial"/>
              </a:rPr>
              <a:t>P(c</a:t>
            </a:r>
            <a:r>
              <a:rPr sz="1400" spc="-5" dirty="0">
                <a:latin typeface="Arial"/>
                <a:cs typeface="Arial"/>
              </a:rPr>
              <a:t>li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|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ad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ad_c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ck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ad_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spc="-5" dirty="0">
                <a:latin typeface="Arial"/>
                <a:cs typeface="Arial"/>
              </a:rPr>
              <a:t>ie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0586" y="4027420"/>
            <a:ext cx="294640" cy="441325"/>
          </a:xfrm>
          <a:custGeom>
            <a:avLst/>
            <a:gdLst/>
            <a:ahLst/>
            <a:cxnLst/>
            <a:rect l="l" t="t" r="r" b="b"/>
            <a:pathLst>
              <a:path w="294639" h="441325">
                <a:moveTo>
                  <a:pt x="294131" y="440816"/>
                </a:moveTo>
                <a:lnTo>
                  <a:pt x="0" y="0"/>
                </a:lnTo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6567" y="3991355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0"/>
                </a:moveTo>
                <a:lnTo>
                  <a:pt x="10942" y="44708"/>
                </a:lnTo>
                <a:lnTo>
                  <a:pt x="37094" y="27300"/>
                </a:lnTo>
                <a:lnTo>
                  <a:pt x="0" y="0"/>
                </a:lnTo>
                <a:close/>
              </a:path>
            </a:pathLst>
          </a:custGeom>
          <a:solidFill>
            <a:srgbClr val="0A5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6567" y="3991355"/>
            <a:ext cx="37465" cy="45085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7094" y="27300"/>
                </a:moveTo>
                <a:lnTo>
                  <a:pt x="0" y="0"/>
                </a:lnTo>
                <a:lnTo>
                  <a:pt x="10942" y="44708"/>
                </a:lnTo>
                <a:lnTo>
                  <a:pt x="37094" y="27300"/>
                </a:lnTo>
                <a:close/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8666" y="4037707"/>
            <a:ext cx="268605" cy="430530"/>
          </a:xfrm>
          <a:custGeom>
            <a:avLst/>
            <a:gdLst/>
            <a:ahLst/>
            <a:cxnLst/>
            <a:rect l="l" t="t" r="r" b="b"/>
            <a:pathLst>
              <a:path w="268604" h="430529">
                <a:moveTo>
                  <a:pt x="0" y="430411"/>
                </a:moveTo>
                <a:lnTo>
                  <a:pt x="268467" y="0"/>
                </a:lnTo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3783" y="4001011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36332" y="0"/>
                </a:moveTo>
                <a:lnTo>
                  <a:pt x="0" y="28443"/>
                </a:lnTo>
                <a:lnTo>
                  <a:pt x="26822" y="45076"/>
                </a:lnTo>
                <a:lnTo>
                  <a:pt x="36332" y="0"/>
                </a:lnTo>
                <a:close/>
              </a:path>
            </a:pathLst>
          </a:custGeom>
          <a:solidFill>
            <a:srgbClr val="0A5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3783" y="4001011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26822" y="45076"/>
                </a:moveTo>
                <a:lnTo>
                  <a:pt x="36332" y="0"/>
                </a:lnTo>
                <a:lnTo>
                  <a:pt x="0" y="28443"/>
                </a:lnTo>
                <a:lnTo>
                  <a:pt x="26822" y="45076"/>
                </a:lnTo>
                <a:close/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3377" y="3986153"/>
            <a:ext cx="8890" cy="414655"/>
          </a:xfrm>
          <a:custGeom>
            <a:avLst/>
            <a:gdLst/>
            <a:ahLst/>
            <a:cxnLst/>
            <a:rect l="l" t="t" r="r" b="b"/>
            <a:pathLst>
              <a:path w="8890" h="414654">
                <a:moveTo>
                  <a:pt x="0" y="414527"/>
                </a:moveTo>
                <a:lnTo>
                  <a:pt x="8869" y="0"/>
                </a:lnTo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6519" y="39429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6763" y="0"/>
                </a:moveTo>
                <a:lnTo>
                  <a:pt x="0" y="42803"/>
                </a:lnTo>
                <a:lnTo>
                  <a:pt x="31485" y="43565"/>
                </a:lnTo>
                <a:lnTo>
                  <a:pt x="16763" y="0"/>
                </a:lnTo>
                <a:close/>
              </a:path>
            </a:pathLst>
          </a:custGeom>
          <a:solidFill>
            <a:srgbClr val="0A5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6519" y="394296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85" y="43565"/>
                </a:moveTo>
                <a:lnTo>
                  <a:pt x="16763" y="0"/>
                </a:lnTo>
                <a:lnTo>
                  <a:pt x="0" y="42803"/>
                </a:lnTo>
                <a:lnTo>
                  <a:pt x="31485" y="43565"/>
                </a:lnTo>
                <a:close/>
              </a:path>
            </a:pathLst>
          </a:custGeom>
          <a:ln w="9523">
            <a:solidFill>
              <a:srgbClr val="0A5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Te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x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2400" b="0" spc="15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eat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668" y="1031937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466" y="1803705"/>
            <a:ext cx="3693795" cy="235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 indent="-367665">
              <a:lnSpc>
                <a:spcPct val="100000"/>
              </a:lnSpc>
              <a:buFont typeface="Arial"/>
              <a:buChar char="●"/>
              <a:tabLst>
                <a:tab pos="408940" algn="l"/>
              </a:tabLst>
            </a:pPr>
            <a:r>
              <a:rPr sz="1800" dirty="0">
                <a:latin typeface="Arial"/>
                <a:cs typeface="Arial"/>
              </a:rPr>
              <a:t>skl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_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tra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10" dirty="0">
                <a:latin typeface="Arial"/>
                <a:cs typeface="Arial"/>
              </a:rPr>
              <a:t>te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408305" indent="-36766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408940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-ID</a:t>
            </a:r>
            <a:r>
              <a:rPr sz="1800" spc="-22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●"/>
            </a:pPr>
            <a:endParaRPr sz="19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2400" spc="1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2400" spc="5" dirty="0">
                <a:solidFill>
                  <a:srgbClr val="1F2528"/>
                </a:solidFill>
                <a:latin typeface="Trebuchet MS"/>
                <a:cs typeface="Trebuchet MS"/>
              </a:rPr>
              <a:t>ma</a:t>
            </a:r>
            <a:r>
              <a:rPr sz="2400" spc="-15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240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spc="12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2400" spc="5" dirty="0">
                <a:solidFill>
                  <a:srgbClr val="1F2528"/>
                </a:solidFill>
                <a:latin typeface="Trebuchet MS"/>
                <a:cs typeface="Trebuchet MS"/>
              </a:rPr>
              <a:t>eatu</a:t>
            </a:r>
            <a:r>
              <a:rPr sz="240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spc="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spc="-1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25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skl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_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tra</a:t>
            </a: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tch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,…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60" y="2847386"/>
            <a:ext cx="489825" cy="48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7355" y="3262349"/>
            <a:ext cx="360108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Feature</a:t>
            </a:r>
            <a:r>
              <a:rPr sz="3600" spc="1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selection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578" rIns="0" bIns="0" rtlCol="0">
            <a:spAutoFit/>
          </a:bodyPr>
          <a:lstStyle/>
          <a:p>
            <a:pPr marL="374015">
              <a:lnSpc>
                <a:spcPct val="100000"/>
              </a:lnSpc>
            </a:pP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Feat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2400" b="0" spc="1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2400" b="0" spc="1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2400" b="0" spc="5" dirty="0">
                <a:solidFill>
                  <a:srgbClr val="1F2528"/>
                </a:solidFill>
                <a:latin typeface="Trebuchet MS"/>
                <a:cs typeface="Trebuchet MS"/>
              </a:rPr>
              <a:t>electi</a:t>
            </a:r>
            <a:r>
              <a:rPr sz="2400" b="0" dirty="0">
                <a:solidFill>
                  <a:srgbClr val="1F2528"/>
                </a:solidFill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02" y="1803705"/>
            <a:ext cx="4650105" cy="226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el</a:t>
            </a:r>
            <a:endParaRPr sz="1800">
              <a:latin typeface="Arial"/>
              <a:cs typeface="Arial"/>
            </a:endParaRPr>
          </a:p>
          <a:p>
            <a:pPr marL="379730" indent="-36703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80365" algn="l"/>
              </a:tabLst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Arial"/>
              <a:buChar char="●"/>
            </a:pPr>
            <a:endParaRPr sz="205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buFont typeface="Arial"/>
              <a:buChar char="●"/>
              <a:tabLst>
                <a:tab pos="380365" algn="l"/>
              </a:tabLst>
            </a:pPr>
            <a:r>
              <a:rPr sz="1800" dirty="0">
                <a:latin typeface="Arial"/>
                <a:cs typeface="Arial"/>
              </a:rPr>
              <a:t>sk</a:t>
            </a:r>
            <a:r>
              <a:rPr sz="1800" spc="-10" dirty="0">
                <a:latin typeface="Arial"/>
                <a:cs typeface="Arial"/>
              </a:rPr>
              <a:t>lea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.f</a:t>
            </a:r>
            <a:r>
              <a:rPr sz="1800" spc="-10" dirty="0">
                <a:latin typeface="Arial"/>
                <a:cs typeface="Arial"/>
              </a:rPr>
              <a:t>eatu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e_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837565" algn="l"/>
              </a:tabLst>
            </a:pP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ction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pos="837565" algn="l"/>
              </a:tabLst>
            </a:pPr>
            <a:r>
              <a:rPr sz="1800" spc="-15" dirty="0">
                <a:latin typeface="Arial"/>
                <a:cs typeface="Arial"/>
              </a:rPr>
              <a:t>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836930" lvl="1" indent="-36703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837565" algn="l"/>
              </a:tabLst>
            </a:pPr>
            <a:r>
              <a:rPr sz="1800" spc="-5" dirty="0">
                <a:latin typeface="Arial"/>
                <a:cs typeface="Arial"/>
              </a:rPr>
              <a:t>Thr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ld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836930" algn="l"/>
              </a:tabLst>
            </a:pPr>
            <a:r>
              <a:rPr sz="1800" dirty="0">
                <a:latin typeface="Arial"/>
                <a:cs typeface="Arial"/>
              </a:rPr>
              <a:t>●	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7" y="3197085"/>
            <a:ext cx="575500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Mo</a:t>
            </a:r>
            <a:r>
              <a:rPr sz="3600" b="1" spc="-10" dirty="0">
                <a:latin typeface="Arial"/>
                <a:cs typeface="Arial"/>
              </a:rPr>
              <a:t>d</a:t>
            </a:r>
            <a:r>
              <a:rPr sz="3600" b="1" spc="-5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l</a:t>
            </a:r>
            <a:r>
              <a:rPr sz="3600" b="1" spc="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Fitt</a:t>
            </a:r>
            <a:r>
              <a:rPr sz="3600" b="1" spc="-15" dirty="0">
                <a:latin typeface="Arial"/>
                <a:cs typeface="Arial"/>
              </a:rPr>
              <a:t>i</a:t>
            </a:r>
            <a:r>
              <a:rPr sz="3600" b="1" dirty="0">
                <a:latin typeface="Arial"/>
                <a:cs typeface="Arial"/>
              </a:rPr>
              <a:t>ng</a:t>
            </a:r>
            <a:r>
              <a:rPr sz="3600" b="1" spc="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&amp;</a:t>
            </a:r>
            <a:r>
              <a:rPr sz="3600" b="1" spc="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Eval</a:t>
            </a:r>
            <a:r>
              <a:rPr sz="3600" b="1" spc="-15" dirty="0">
                <a:latin typeface="Arial"/>
                <a:cs typeface="Arial"/>
              </a:rPr>
              <a:t>u</a:t>
            </a:r>
            <a:r>
              <a:rPr sz="3600" b="1" spc="-5" dirty="0">
                <a:latin typeface="Arial"/>
                <a:cs typeface="Arial"/>
              </a:rPr>
              <a:t>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13" rIns="0" bIns="0" rtlCol="0">
            <a:spAutoFit/>
          </a:bodyPr>
          <a:lstStyle/>
          <a:p>
            <a:pPr marL="73025">
              <a:lnSpc>
                <a:spcPts val="4285"/>
              </a:lnSpc>
            </a:pP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sz="36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Fit</a:t>
            </a:r>
            <a:r>
              <a:rPr sz="3600" b="0"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36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637715"/>
            <a:ext cx="70700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’s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0" dirty="0">
                <a:latin typeface="Arial"/>
                <a:cs typeface="Arial"/>
              </a:rPr>
              <a:t>eter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&amp;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cros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-va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312" y="4267624"/>
            <a:ext cx="7803515" cy="161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Istead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Tra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– 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tio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„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“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cross-va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  <a:p>
            <a:pPr marL="412115">
              <a:lnSpc>
                <a:spcPts val="2130"/>
              </a:lnSpc>
            </a:pP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resu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50"/>
              </a:lnSpc>
              <a:spcBef>
                <a:spcPts val="6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ver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kno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ata</a:t>
            </a:r>
            <a:endParaRPr sz="2400">
              <a:latin typeface="Arial"/>
              <a:cs typeface="Arial"/>
            </a:endParaRPr>
          </a:p>
          <a:p>
            <a:pPr marL="412115">
              <a:lnSpc>
                <a:spcPts val="2130"/>
              </a:lnSpc>
            </a:pPr>
            <a:r>
              <a:rPr sz="1800" spc="-5" dirty="0">
                <a:latin typeface="Calibri"/>
                <a:cs typeface="Calibri"/>
              </a:rPr>
              <a:t>E.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rat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obj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3610" y="2060829"/>
            <a:ext cx="5011552" cy="2043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5248" y="2060813"/>
            <a:ext cx="389255" cy="1802764"/>
          </a:xfrm>
          <a:custGeom>
            <a:avLst/>
            <a:gdLst/>
            <a:ahLst/>
            <a:cxnLst/>
            <a:rect l="l" t="t" r="r" b="b"/>
            <a:pathLst>
              <a:path w="389254" h="1802764">
                <a:moveTo>
                  <a:pt x="0" y="0"/>
                </a:moveTo>
                <a:lnTo>
                  <a:pt x="40329" y="697"/>
                </a:lnTo>
                <a:lnTo>
                  <a:pt x="95177" y="4138"/>
                </a:lnTo>
                <a:lnTo>
                  <a:pt x="140671" y="10028"/>
                </a:lnTo>
                <a:lnTo>
                  <a:pt x="181761" y="20864"/>
                </a:lnTo>
                <a:lnTo>
                  <a:pt x="194431" y="32400"/>
                </a:lnTo>
                <a:lnTo>
                  <a:pt x="194431" y="868832"/>
                </a:lnTo>
                <a:lnTo>
                  <a:pt x="195497" y="872243"/>
                </a:lnTo>
                <a:lnTo>
                  <a:pt x="241412" y="889932"/>
                </a:lnTo>
                <a:lnTo>
                  <a:pt x="284961" y="896194"/>
                </a:lnTo>
                <a:lnTo>
                  <a:pt x="338386" y="900097"/>
                </a:lnTo>
                <a:lnTo>
                  <a:pt x="378063" y="901152"/>
                </a:lnTo>
                <a:lnTo>
                  <a:pt x="388985" y="901202"/>
                </a:lnTo>
                <a:lnTo>
                  <a:pt x="348630" y="901898"/>
                </a:lnTo>
                <a:lnTo>
                  <a:pt x="293762" y="905336"/>
                </a:lnTo>
                <a:lnTo>
                  <a:pt x="248259" y="911219"/>
                </a:lnTo>
                <a:lnTo>
                  <a:pt x="207150" y="922044"/>
                </a:lnTo>
                <a:lnTo>
                  <a:pt x="194431" y="933602"/>
                </a:lnTo>
                <a:lnTo>
                  <a:pt x="194431" y="1769891"/>
                </a:lnTo>
                <a:lnTo>
                  <a:pt x="159239" y="1788521"/>
                </a:lnTo>
                <a:lnTo>
                  <a:pt x="119601" y="1795501"/>
                </a:lnTo>
                <a:lnTo>
                  <a:pt x="69139" y="1800272"/>
                </a:lnTo>
                <a:lnTo>
                  <a:pt x="30917" y="1801984"/>
                </a:lnTo>
                <a:lnTo>
                  <a:pt x="10754" y="1802346"/>
                </a:lnTo>
                <a:lnTo>
                  <a:pt x="0" y="1802395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75698" y="2045331"/>
            <a:ext cx="254635" cy="181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ega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37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A2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1786" y="2154273"/>
            <a:ext cx="7192009" cy="156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</a:pP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“</a:t>
            </a:r>
            <a:r>
              <a:rPr sz="3600" spc="-20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om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 </a:t>
            </a:r>
            <a:r>
              <a:rPr sz="3600" spc="3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p</a:t>
            </a:r>
            <a:r>
              <a:rPr sz="3600" spc="24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160" dirty="0">
                <a:solidFill>
                  <a:srgbClr val="1F2528"/>
                </a:solidFill>
                <a:latin typeface="Trebuchet MS"/>
                <a:cs typeface="Trebuchet MS"/>
              </a:rPr>
              <a:t>w</a:t>
            </a:r>
            <a:r>
              <a:rPr sz="3600" spc="-15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16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3600" spc="-13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ea</a:t>
            </a:r>
            <a:r>
              <a:rPr sz="3600" spc="-7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3600" spc="-8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2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-45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22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3600" spc="-21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229" dirty="0">
                <a:solidFill>
                  <a:srgbClr val="1F2528"/>
                </a:solidFill>
                <a:latin typeface="Trebuchet MS"/>
                <a:cs typeface="Trebuchet MS"/>
              </a:rPr>
              <a:t>ff</a:t>
            </a:r>
            <a:r>
              <a:rPr sz="3600" spc="-210" dirty="0">
                <a:solidFill>
                  <a:srgbClr val="1F2528"/>
                </a:solidFill>
                <a:latin typeface="Trebuchet MS"/>
                <a:cs typeface="Trebuchet MS"/>
              </a:rPr>
              <a:t>ic</a:t>
            </a:r>
            <a:r>
              <a:rPr sz="3600" spc="-215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3600" spc="-24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600" spc="-21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,</a:t>
            </a:r>
            <a:r>
              <a:rPr sz="360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75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75" dirty="0">
                <a:solidFill>
                  <a:srgbClr val="1F2528"/>
                </a:solidFill>
                <a:latin typeface="Trebuchet MS"/>
                <a:cs typeface="Trebuchet MS"/>
              </a:rPr>
              <a:t>-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3600" spc="-9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spc="-95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3600" spc="-75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in</a:t>
            </a:r>
            <a:r>
              <a:rPr sz="3600" spc="-9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,</a:t>
            </a:r>
            <a:endParaRPr sz="3600">
              <a:latin typeface="Trebuchet MS"/>
              <a:cs typeface="Trebuchet MS"/>
            </a:endParaRPr>
          </a:p>
          <a:p>
            <a:pPr marL="5080" algn="ctr">
              <a:lnSpc>
                <a:spcPts val="4290"/>
              </a:lnSpc>
              <a:spcBef>
                <a:spcPts val="45"/>
              </a:spcBef>
            </a:pPr>
            <a:r>
              <a:rPr sz="3600" spc="-5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40" dirty="0">
                <a:solidFill>
                  <a:srgbClr val="1F2528"/>
                </a:solidFill>
                <a:latin typeface="Trebuchet MS"/>
                <a:cs typeface="Trebuchet MS"/>
              </a:rPr>
              <a:t>q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u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5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15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12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110" dirty="0">
                <a:solidFill>
                  <a:srgbClr val="1F2528"/>
                </a:solidFill>
                <a:latin typeface="Trebuchet MS"/>
                <a:cs typeface="Trebuchet MS"/>
              </a:rPr>
              <a:t>x</a:t>
            </a:r>
            <a:r>
              <a:rPr sz="3600" spc="-90" dirty="0">
                <a:solidFill>
                  <a:srgbClr val="1F2528"/>
                </a:solidFill>
                <a:latin typeface="Trebuchet MS"/>
                <a:cs typeface="Trebuchet MS"/>
              </a:rPr>
              <a:t>p</a:t>
            </a:r>
            <a:r>
              <a:rPr sz="3600" spc="-8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9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600" spc="2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k</a:t>
            </a:r>
            <a:r>
              <a:rPr sz="3600" spc="-2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o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w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600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3600" spc="-4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3600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661" y="3816077"/>
            <a:ext cx="803783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7834" algn="ctr">
              <a:lnSpc>
                <a:spcPct val="100000"/>
              </a:lnSpc>
            </a:pPr>
            <a:r>
              <a:rPr sz="3600" spc="-10" dirty="0">
                <a:solidFill>
                  <a:srgbClr val="1F2528"/>
                </a:solidFill>
                <a:latin typeface="Trebuchet MS"/>
                <a:cs typeface="Trebuchet MS"/>
              </a:rPr>
              <a:t>'A</a:t>
            </a:r>
            <a:r>
              <a:rPr sz="3600" spc="5" dirty="0">
                <a:solidFill>
                  <a:srgbClr val="1F2528"/>
                </a:solidFill>
                <a:latin typeface="Trebuchet MS"/>
                <a:cs typeface="Trebuchet MS"/>
              </a:rPr>
              <a:t>pp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600" spc="2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1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3600" spc="22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c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3600" spc="-3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3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13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600" spc="-20" dirty="0">
                <a:solidFill>
                  <a:srgbClr val="1F2528"/>
                </a:solidFill>
                <a:latin typeface="Trebuchet MS"/>
                <a:cs typeface="Trebuchet MS"/>
              </a:rPr>
              <a:t>ea</a:t>
            </a:r>
            <a:r>
              <a:rPr sz="3600" spc="-4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spc="-2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spc="-2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-2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600" spc="-40" dirty="0">
                <a:solidFill>
                  <a:srgbClr val="1F2528"/>
                </a:solidFill>
                <a:latin typeface="Trebuchet MS"/>
                <a:cs typeface="Trebuchet MS"/>
              </a:rPr>
              <a:t>g</a:t>
            </a:r>
            <a:r>
              <a:rPr sz="3600" spc="-10" dirty="0">
                <a:solidFill>
                  <a:srgbClr val="1F2528"/>
                </a:solidFill>
                <a:latin typeface="Trebuchet MS"/>
                <a:cs typeface="Trebuchet MS"/>
              </a:rPr>
              <a:t>'</a:t>
            </a:r>
            <a:r>
              <a:rPr sz="3600" spc="15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600" spc="42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-55" dirty="0">
                <a:solidFill>
                  <a:srgbClr val="1F2528"/>
                </a:solidFill>
                <a:latin typeface="Trebuchet MS"/>
                <a:cs typeface="Trebuchet MS"/>
              </a:rPr>
              <a:t>b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s</a:t>
            </a:r>
            <a:r>
              <a:rPr sz="3600" spc="-45" dirty="0">
                <a:solidFill>
                  <a:srgbClr val="1F2528"/>
                </a:solidFill>
                <a:latin typeface="Trebuchet MS"/>
                <a:cs typeface="Trebuchet MS"/>
              </a:rPr>
              <a:t>ica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ll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y</a:t>
            </a:r>
            <a:endParaRPr sz="3600">
              <a:latin typeface="Trebuchet MS"/>
              <a:cs typeface="Trebuchet MS"/>
            </a:endParaRPr>
          </a:p>
          <a:p>
            <a:pPr marR="391795" algn="ctr">
              <a:lnSpc>
                <a:spcPct val="100000"/>
              </a:lnSpc>
              <a:spcBef>
                <a:spcPts val="1720"/>
              </a:spcBef>
            </a:pPr>
            <a:r>
              <a:rPr sz="3600" spc="-125" dirty="0">
                <a:solidFill>
                  <a:srgbClr val="1F2528"/>
                </a:solidFill>
                <a:latin typeface="Trebuchet MS"/>
                <a:cs typeface="Trebuchet MS"/>
              </a:rPr>
              <a:t>f</a:t>
            </a:r>
            <a:r>
              <a:rPr sz="3600" spc="-10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110" dirty="0">
                <a:solidFill>
                  <a:srgbClr val="1F2528"/>
                </a:solidFill>
                <a:latin typeface="Trebuchet MS"/>
                <a:cs typeface="Trebuchet MS"/>
              </a:rPr>
              <a:t>atu</a:t>
            </a:r>
            <a:r>
              <a:rPr sz="3600" spc="-135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14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600" spc="-65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ngin</a:t>
            </a:r>
            <a:r>
              <a:rPr sz="3600" spc="-65" dirty="0">
                <a:solidFill>
                  <a:srgbClr val="1F2528"/>
                </a:solidFill>
                <a:latin typeface="Trebuchet MS"/>
                <a:cs typeface="Trebuchet MS"/>
              </a:rPr>
              <a:t>ee</a:t>
            </a:r>
            <a:r>
              <a:rPr sz="3600" spc="-70" dirty="0">
                <a:solidFill>
                  <a:srgbClr val="1F2528"/>
                </a:solidFill>
                <a:latin typeface="Trebuchet MS"/>
                <a:cs typeface="Trebuchet MS"/>
              </a:rPr>
              <a:t>ring</a:t>
            </a:r>
            <a:r>
              <a:rPr sz="3600" spc="-80" dirty="0">
                <a:solidFill>
                  <a:srgbClr val="1F2528"/>
                </a:solidFill>
                <a:latin typeface="Trebuchet MS"/>
                <a:cs typeface="Trebuchet MS"/>
              </a:rPr>
              <a:t>.</a:t>
            </a:r>
            <a:r>
              <a:rPr sz="3600" dirty="0">
                <a:solidFill>
                  <a:srgbClr val="1F2528"/>
                </a:solidFill>
                <a:latin typeface="Trebuchet MS"/>
                <a:cs typeface="Trebuchet MS"/>
              </a:rPr>
              <a:t>”</a:t>
            </a:r>
            <a:endParaRPr sz="3600">
              <a:latin typeface="Trebuchet MS"/>
              <a:cs typeface="Trebuchet MS"/>
            </a:endParaRPr>
          </a:p>
          <a:p>
            <a:pPr marR="5080" algn="r">
              <a:lnSpc>
                <a:spcPts val="3575"/>
              </a:lnSpc>
              <a:spcBef>
                <a:spcPts val="120"/>
              </a:spcBef>
            </a:pPr>
            <a:r>
              <a:rPr sz="3000" dirty="0">
                <a:solidFill>
                  <a:srgbClr val="1F2528"/>
                </a:solidFill>
                <a:latin typeface="Trebuchet MS"/>
                <a:cs typeface="Trebuchet MS"/>
              </a:rPr>
              <a:t>–</a:t>
            </a:r>
            <a:r>
              <a:rPr sz="3000" spc="320" dirty="0">
                <a:solidFill>
                  <a:srgbClr val="1F2528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000" spc="15" dirty="0">
                <a:solidFill>
                  <a:srgbClr val="1F2528"/>
                </a:solidFill>
                <a:latin typeface="Trebuchet MS"/>
                <a:cs typeface="Trebuchet MS"/>
              </a:rPr>
              <a:t>n</a:t>
            </a:r>
            <a:r>
              <a:rPr sz="3000" spc="5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3000" spc="-1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000" dirty="0">
                <a:solidFill>
                  <a:srgbClr val="1F2528"/>
                </a:solidFill>
                <a:latin typeface="Trebuchet MS"/>
                <a:cs typeface="Trebuchet MS"/>
              </a:rPr>
              <a:t>ew</a:t>
            </a:r>
            <a:r>
              <a:rPr sz="3000" spc="23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000" spc="220" dirty="0">
                <a:solidFill>
                  <a:srgbClr val="1F2528"/>
                </a:solidFill>
                <a:latin typeface="Trebuchet MS"/>
                <a:cs typeface="Trebuchet MS"/>
              </a:rPr>
              <a:t>Ng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13" rIns="0" bIns="0" rtlCol="0">
            <a:spAutoFit/>
          </a:bodyPr>
          <a:lstStyle/>
          <a:p>
            <a:pPr marL="73025">
              <a:lnSpc>
                <a:spcPts val="4285"/>
              </a:lnSpc>
            </a:pP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sz="36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Fit</a:t>
            </a:r>
            <a:r>
              <a:rPr sz="3600" b="0"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36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650779"/>
            <a:ext cx="5184775" cy="276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vari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nts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6850" indent="-184150">
              <a:lnSpc>
                <a:spcPts val="2850"/>
              </a:lnSpc>
              <a:buFont typeface="Arial"/>
              <a:buChar char="-"/>
              <a:tabLst>
                <a:tab pos="197485" algn="l"/>
              </a:tabLst>
            </a:pPr>
            <a:r>
              <a:rPr sz="2400" dirty="0">
                <a:latin typeface="Arial"/>
                <a:cs typeface="Arial"/>
              </a:rPr>
              <a:t>Monte-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rlo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cross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atio</a:t>
            </a:r>
            <a:r>
              <a:rPr sz="2400" spc="-10" dirty="0">
                <a:latin typeface="Arial"/>
                <a:cs typeface="Arial"/>
              </a:rPr>
              <a:t>n: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arb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star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prob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ems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00">
              <a:latin typeface="Times New Roman"/>
              <a:cs typeface="Times New Roman"/>
            </a:endParaRPr>
          </a:p>
          <a:p>
            <a:pPr marL="196850" indent="-184150">
              <a:lnSpc>
                <a:spcPts val="2850"/>
              </a:lnSpc>
              <a:buFont typeface="Arial"/>
              <a:buChar char="-"/>
              <a:tabLst>
                <a:tab pos="197485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otst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abu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dant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-Temporal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ov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3477" y="6138821"/>
            <a:ext cx="4409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r>
              <a:rPr sz="1600" u="heavy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u="heavy" spc="-10" dirty="0">
                <a:solidFill>
                  <a:srgbClr val="0000FF"/>
                </a:solidFill>
                <a:latin typeface="Arial"/>
                <a:cs typeface="Arial"/>
              </a:rPr>
              <a:t>://en.</a:t>
            </a:r>
            <a:r>
              <a:rPr sz="1600" u="heavy" spc="-3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6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600" u="heavy" spc="-20" dirty="0">
                <a:solidFill>
                  <a:srgbClr val="0000FF"/>
                </a:solidFill>
                <a:latin typeface="Arial"/>
                <a:cs typeface="Arial"/>
              </a:rPr>
              <a:t>ki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u="heavy" spc="-2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ia.org/</a:t>
            </a:r>
            <a:r>
              <a:rPr sz="1600" u="heavy" spc="-3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iki</a:t>
            </a:r>
            <a:r>
              <a:rPr sz="16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600" u="heavy" spc="-2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u="heavy" spc="-1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1600" u="heavy" spc="-20" dirty="0">
                <a:solidFill>
                  <a:srgbClr val="0000FF"/>
                </a:solidFill>
                <a:latin typeface="Arial"/>
                <a:cs typeface="Arial"/>
              </a:rPr>
              <a:t>cisi</a:t>
            </a:r>
            <a:r>
              <a:rPr sz="1600" u="heavy" spc="-2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n_</a:t>
            </a:r>
            <a:r>
              <a:rPr sz="1600" u="heavy" spc="-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600" u="heavy" spc="-2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_re</a:t>
            </a:r>
            <a:r>
              <a:rPr sz="1600" u="heavy" spc="-2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600" u="heavy" spc="-2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u="heavy" spc="-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6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150" y="355317"/>
            <a:ext cx="3380993" cy="6147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8542" y="442031"/>
            <a:ext cx="14719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accurac</a:t>
            </a:r>
            <a:r>
              <a:rPr sz="2200" b="1" spc="-15" dirty="0">
                <a:latin typeface="Arial"/>
                <a:cs typeface="Arial"/>
              </a:rPr>
              <a:t>y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8542" y="785178"/>
            <a:ext cx="5937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20" dirty="0">
                <a:latin typeface="Arial"/>
                <a:cs typeface="Arial"/>
              </a:rPr>
              <a:t>tr</a:t>
            </a:r>
            <a:r>
              <a:rPr sz="2200" spc="2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5114" y="785178"/>
            <a:ext cx="13569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25" dirty="0">
                <a:latin typeface="Arial"/>
                <a:cs typeface="Arial"/>
              </a:rPr>
              <a:t>posit</a:t>
            </a:r>
            <a:r>
              <a:rPr sz="2200" spc="229" dirty="0">
                <a:latin typeface="Arial"/>
                <a:cs typeface="Arial"/>
              </a:rPr>
              <a:t>i</a:t>
            </a:r>
            <a:r>
              <a:rPr sz="2200" spc="215" dirty="0">
                <a:latin typeface="Arial"/>
                <a:cs typeface="Arial"/>
              </a:rPr>
              <a:t>v</a:t>
            </a:r>
            <a:r>
              <a:rPr sz="2200" spc="24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6997" y="785178"/>
            <a:ext cx="899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2200" spc="-15" dirty="0">
                <a:latin typeface="Arial"/>
                <a:cs typeface="Arial"/>
              </a:rPr>
              <a:t>+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Arial"/>
                <a:cs typeface="Arial"/>
              </a:rPr>
              <a:t>ru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542" y="1115887"/>
            <a:ext cx="13766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45" dirty="0">
                <a:latin typeface="Arial"/>
                <a:cs typeface="Arial"/>
              </a:rPr>
              <a:t>negati</a:t>
            </a:r>
            <a:r>
              <a:rPr sz="2200" spc="125" dirty="0">
                <a:latin typeface="Arial"/>
                <a:cs typeface="Arial"/>
              </a:rPr>
              <a:t>v</a:t>
            </a:r>
            <a:r>
              <a:rPr sz="2200" spc="14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0424" y="1115887"/>
            <a:ext cx="10496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2200" spc="-10" dirty="0">
                <a:latin typeface="Arial"/>
                <a:cs typeface="Arial"/>
              </a:rPr>
              <a:t>/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542" y="1775786"/>
            <a:ext cx="15074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precision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8542" y="2118933"/>
            <a:ext cx="601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Arial"/>
                <a:cs typeface="Arial"/>
              </a:rPr>
              <a:t>ru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4" y="2118933"/>
            <a:ext cx="2589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44320" algn="l"/>
                <a:tab pos="1850389" algn="l"/>
              </a:tabLst>
            </a:pPr>
            <a:r>
              <a:rPr sz="2200" spc="240" dirty="0">
                <a:latin typeface="Arial"/>
                <a:cs typeface="Arial"/>
              </a:rPr>
              <a:t>positi</a:t>
            </a:r>
            <a:r>
              <a:rPr sz="2200" spc="225" dirty="0">
                <a:latin typeface="Arial"/>
                <a:cs typeface="Arial"/>
              </a:rPr>
              <a:t>v</a:t>
            </a:r>
            <a:r>
              <a:rPr sz="2200" spc="23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/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u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8542" y="2449642"/>
            <a:ext cx="13665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40" dirty="0">
                <a:latin typeface="Arial"/>
                <a:cs typeface="Arial"/>
              </a:rPr>
              <a:t>positi</a:t>
            </a:r>
            <a:r>
              <a:rPr sz="2200" spc="225" dirty="0">
                <a:latin typeface="Arial"/>
                <a:cs typeface="Arial"/>
              </a:rPr>
              <a:t>v</a:t>
            </a:r>
            <a:r>
              <a:rPr sz="2200" spc="23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0425" y="2449642"/>
            <a:ext cx="25920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2200" spc="-15" dirty="0">
                <a:latin typeface="Arial"/>
                <a:cs typeface="Arial"/>
              </a:rPr>
              <a:t>+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250" dirty="0">
                <a:latin typeface="Arial"/>
                <a:cs typeface="Arial"/>
              </a:rPr>
              <a:t>v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542" y="3114356"/>
            <a:ext cx="243332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rec</a:t>
            </a:r>
            <a:r>
              <a:rPr sz="2200" b="1" spc="-10" dirty="0">
                <a:latin typeface="Arial"/>
                <a:cs typeface="Arial"/>
              </a:rPr>
              <a:t>all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80"/>
              </a:spcBef>
              <a:tabLst>
                <a:tab pos="779145" algn="l"/>
                <a:tab pos="1544320" algn="l"/>
                <a:tab pos="1852295" algn="l"/>
                <a:tab pos="2310765" algn="l"/>
              </a:tabLst>
            </a:pP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Arial"/>
                <a:cs typeface="Arial"/>
              </a:rPr>
              <a:t>ru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240" dirty="0">
                <a:latin typeface="Arial"/>
                <a:cs typeface="Arial"/>
              </a:rPr>
              <a:t>positi</a:t>
            </a:r>
            <a:r>
              <a:rPr sz="2200" spc="225" dirty="0">
                <a:latin typeface="Arial"/>
                <a:cs typeface="Arial"/>
              </a:rPr>
              <a:t>v</a:t>
            </a:r>
            <a:r>
              <a:rPr sz="2200" spc="23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/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Arial"/>
                <a:cs typeface="Arial"/>
              </a:rPr>
              <a:t>negati</a:t>
            </a:r>
            <a:r>
              <a:rPr sz="2200" spc="125" dirty="0">
                <a:latin typeface="Arial"/>
                <a:cs typeface="Arial"/>
              </a:rPr>
              <a:t>v</a:t>
            </a:r>
            <a:r>
              <a:rPr sz="2200" spc="16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Arial"/>
                <a:cs typeface="Arial"/>
              </a:rPr>
              <a:t>+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220" dirty="0">
                <a:latin typeface="Arial"/>
                <a:cs typeface="Arial"/>
              </a:rPr>
              <a:t>tr</a:t>
            </a:r>
            <a:r>
              <a:rPr sz="2200" spc="210" dirty="0">
                <a:latin typeface="Arial"/>
                <a:cs typeface="Arial"/>
              </a:rPr>
              <a:t>u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3321" y="3457257"/>
            <a:ext cx="151955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0"/>
              </a:lnSpc>
            </a:pP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20"/>
              </a:lnSpc>
            </a:pP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250" dirty="0">
                <a:latin typeface="Arial"/>
                <a:cs typeface="Arial"/>
              </a:rPr>
              <a:t>v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8542" y="4454338"/>
            <a:ext cx="14097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F1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sc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re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8542" y="4797238"/>
            <a:ext cx="2296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  <a:tab pos="624840" algn="l"/>
              </a:tabLst>
            </a:pPr>
            <a:r>
              <a:rPr sz="2200" spc="-15" dirty="0">
                <a:latin typeface="Arial"/>
                <a:cs typeface="Arial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*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(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b="1" spc="90" dirty="0">
                <a:latin typeface="Arial"/>
                <a:cs typeface="Arial"/>
              </a:rPr>
              <a:t>prec</a:t>
            </a:r>
            <a:r>
              <a:rPr sz="2200" b="1" spc="95" dirty="0">
                <a:latin typeface="Arial"/>
                <a:cs typeface="Arial"/>
              </a:rPr>
              <a:t>i</a:t>
            </a:r>
            <a:r>
              <a:rPr sz="2200" b="1" spc="90" dirty="0">
                <a:latin typeface="Arial"/>
                <a:cs typeface="Arial"/>
              </a:rPr>
              <a:t>s</a:t>
            </a:r>
            <a:r>
              <a:rPr sz="2200" b="1" spc="95" dirty="0">
                <a:latin typeface="Arial"/>
                <a:cs typeface="Arial"/>
              </a:rPr>
              <a:t>i</a:t>
            </a:r>
            <a:r>
              <a:rPr sz="2200" b="1" spc="1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5499" y="4797238"/>
            <a:ext cx="1639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  <a:tab pos="1548765" algn="l"/>
              </a:tabLst>
            </a:pPr>
            <a:r>
              <a:rPr sz="2200" spc="-10" dirty="0">
                <a:latin typeface="Arial"/>
                <a:cs typeface="Arial"/>
              </a:rPr>
              <a:t>*</a:t>
            </a:r>
            <a:r>
              <a:rPr sz="2200" spc="-10" dirty="0">
                <a:latin typeface="Times New Roman"/>
                <a:cs typeface="Times New Roman"/>
              </a:rPr>
              <a:t>	</a:t>
            </a:r>
            <a:r>
              <a:rPr sz="2200" b="1" spc="245" dirty="0">
                <a:latin typeface="Arial"/>
                <a:cs typeface="Arial"/>
              </a:rPr>
              <a:t>r</a:t>
            </a:r>
            <a:r>
              <a:rPr sz="2200" b="1" spc="250" dirty="0">
                <a:latin typeface="Arial"/>
                <a:cs typeface="Arial"/>
              </a:rPr>
              <a:t>eca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spc="-275" dirty="0">
                <a:latin typeface="Times New Roman"/>
                <a:cs typeface="Times New Roman"/>
              </a:rPr>
              <a:t> </a:t>
            </a:r>
            <a:r>
              <a:rPr sz="2200" b="1" spc="15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Arial"/>
                <a:cs typeface="Arial"/>
              </a:rPr>
              <a:t>/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8542" y="5126423"/>
            <a:ext cx="15259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125" dirty="0">
                <a:latin typeface="Arial"/>
                <a:cs typeface="Arial"/>
              </a:rPr>
              <a:t>(</a:t>
            </a:r>
            <a:r>
              <a:rPr sz="2200" b="1" spc="125" dirty="0">
                <a:latin typeface="Arial"/>
                <a:cs typeface="Arial"/>
              </a:rPr>
              <a:t>precis</a:t>
            </a:r>
            <a:r>
              <a:rPr sz="2200" b="1" spc="145" dirty="0">
                <a:latin typeface="Arial"/>
                <a:cs typeface="Arial"/>
              </a:rPr>
              <a:t>io</a:t>
            </a:r>
            <a:r>
              <a:rPr sz="2200" b="1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8926" y="5126423"/>
            <a:ext cx="15525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8770" algn="l"/>
              </a:tabLst>
            </a:pPr>
            <a:r>
              <a:rPr sz="2200" spc="-15" dirty="0">
                <a:latin typeface="Arial"/>
                <a:cs typeface="Arial"/>
              </a:rPr>
              <a:t>+</a:t>
            </a:r>
            <a:r>
              <a:rPr sz="2200" spc="-15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254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e</a:t>
            </a:r>
            <a:r>
              <a:rPr sz="2200" b="1" spc="-2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c</a:t>
            </a:r>
            <a:r>
              <a:rPr sz="2200" b="1" spc="-2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a</a:t>
            </a:r>
            <a:r>
              <a:rPr sz="2200" b="1" spc="-2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spc="-254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spc="-240" dirty="0">
                <a:latin typeface="Times New Roman"/>
                <a:cs typeface="Times New Roman"/>
              </a:rPr>
              <a:t> </a:t>
            </a:r>
            <a:r>
              <a:rPr sz="2200" spc="290" dirty="0">
                <a:latin typeface="Arial"/>
                <a:cs typeface="Arial"/>
              </a:rPr>
              <a:t>)</a:t>
            </a:r>
            <a:r>
              <a:rPr sz="2200" spc="-10" dirty="0">
                <a:latin typeface="Arial"/>
                <a:cs typeface="Arial"/>
              </a:rPr>
              <a:t>)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892" y="5362995"/>
            <a:ext cx="5191125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00"/>
              </a:lnSpc>
            </a:pP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s://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ped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org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u="heavy" spc="-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/R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ei</a:t>
            </a:r>
            <a:r>
              <a:rPr sz="1400" u="heavy" spc="-2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_opera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ng_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ara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ct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tt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p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: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/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/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sc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i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k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i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t-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learn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/m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ule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s/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ri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1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arn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400" u="heavy" spc="-10" dirty="0">
                <a:solidFill>
                  <a:srgbClr val="0000FF"/>
                </a:solidFill>
                <a:latin typeface="Arial"/>
                <a:cs typeface="Arial"/>
              </a:rPr>
              <a:t>s.</a:t>
            </a:r>
            <a:r>
              <a:rPr sz="14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u="heavy" spc="-1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4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345" rIns="0" bIns="0" rtlCol="0">
            <a:spAutoFit/>
          </a:bodyPr>
          <a:lstStyle/>
          <a:p>
            <a:pPr marL="4203700">
              <a:lnSpc>
                <a:spcPct val="100000"/>
              </a:lnSpc>
            </a:pPr>
            <a:r>
              <a:rPr sz="2200" spc="-2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200" spc="-3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20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0" spc="-10" dirty="0">
                <a:solidFill>
                  <a:srgbClr val="000000"/>
                </a:solidFill>
                <a:latin typeface="Arial"/>
                <a:cs typeface="Arial"/>
              </a:rPr>
              <a:t>(rec</a:t>
            </a:r>
            <a:r>
              <a:rPr sz="2200" b="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200" b="0" spc="-20" dirty="0">
                <a:solidFill>
                  <a:srgbClr val="000000"/>
                </a:solidFill>
                <a:latin typeface="Arial"/>
                <a:cs typeface="Arial"/>
              </a:rPr>
              <a:t>ever</a:t>
            </a:r>
            <a:r>
              <a:rPr sz="2200" b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00" b="0" spc="-20" dirty="0">
                <a:solidFill>
                  <a:srgbClr val="000000"/>
                </a:solidFill>
                <a:latin typeface="Arial"/>
                <a:cs typeface="Arial"/>
              </a:rPr>
              <a:t>oper</a:t>
            </a:r>
            <a:r>
              <a:rPr sz="2200" b="0" spc="-10" dirty="0">
                <a:solidFill>
                  <a:srgbClr val="000000"/>
                </a:solidFill>
                <a:latin typeface="Arial"/>
                <a:cs typeface="Arial"/>
              </a:rPr>
              <a:t>ator</a:t>
            </a:r>
            <a:r>
              <a:rPr sz="22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0" spc="-15" dirty="0">
                <a:solidFill>
                  <a:srgbClr val="000000"/>
                </a:solidFill>
                <a:latin typeface="Arial"/>
                <a:cs typeface="Arial"/>
              </a:rPr>
              <a:t>curve)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584" y="1102171"/>
            <a:ext cx="4281805" cy="258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7210">
              <a:lnSpc>
                <a:spcPts val="2600"/>
              </a:lnSpc>
            </a:pPr>
            <a:r>
              <a:rPr sz="2200" spc="-15" dirty="0">
                <a:latin typeface="Arial"/>
                <a:cs typeface="Arial"/>
              </a:rPr>
              <a:t>True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Po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ve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Arial"/>
                <a:cs typeface="Arial"/>
              </a:rPr>
              <a:t>Rat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/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Fa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5" dirty="0">
                <a:latin typeface="Arial"/>
                <a:cs typeface="Arial"/>
              </a:rPr>
              <a:t>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Po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ve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</a:pPr>
            <a:r>
              <a:rPr sz="2200" b="1" spc="-25" dirty="0">
                <a:latin typeface="Arial"/>
                <a:cs typeface="Arial"/>
              </a:rPr>
              <a:t>AU</a:t>
            </a:r>
            <a:r>
              <a:rPr sz="2200" b="1" spc="-20" dirty="0">
                <a:latin typeface="Arial"/>
                <a:cs typeface="Arial"/>
              </a:rPr>
              <a:t>C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(AUR</a:t>
            </a:r>
            <a:r>
              <a:rPr sz="2200" spc="-30" dirty="0">
                <a:latin typeface="Arial"/>
                <a:cs typeface="Arial"/>
              </a:rPr>
              <a:t>O</a:t>
            </a:r>
            <a:r>
              <a:rPr sz="2200" spc="-2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)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=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area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under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ROC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spcBef>
                <a:spcPts val="220"/>
              </a:spcBef>
            </a:pPr>
            <a:r>
              <a:rPr sz="2200" spc="-10" dirty="0">
                <a:latin typeface="Arial"/>
                <a:cs typeface="Arial"/>
              </a:rPr>
              <a:t>-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pr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b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b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10" dirty="0">
                <a:latin typeface="Arial"/>
                <a:cs typeface="Arial"/>
              </a:rPr>
              <a:t>ity</a:t>
            </a:r>
            <a:r>
              <a:rPr sz="1800" i="1" spc="8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th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ra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sitive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ex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m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Arial"/>
                <a:cs typeface="Arial"/>
              </a:rPr>
              <a:t>w</a:t>
            </a:r>
            <a:r>
              <a:rPr sz="1800" i="1" spc="-5" dirty="0">
                <a:latin typeface="Arial"/>
                <a:cs typeface="Arial"/>
              </a:rPr>
              <a:t>i</a:t>
            </a:r>
            <a:r>
              <a:rPr sz="1800" i="1" spc="-10" dirty="0">
                <a:latin typeface="Arial"/>
                <a:cs typeface="Arial"/>
              </a:rPr>
              <a:t>l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b</a:t>
            </a:r>
            <a:r>
              <a:rPr sz="1800" i="1" dirty="0">
                <a:latin typeface="Arial"/>
                <a:cs typeface="Arial"/>
              </a:rPr>
              <a:t>e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ra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ked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h</a:t>
            </a:r>
            <a:r>
              <a:rPr sz="1800" i="1" spc="-10" dirty="0">
                <a:latin typeface="Arial"/>
                <a:cs typeface="Arial"/>
              </a:rPr>
              <a:t>i</a:t>
            </a:r>
            <a:r>
              <a:rPr sz="1800" i="1" spc="-5" dirty="0">
                <a:latin typeface="Arial"/>
                <a:cs typeface="Arial"/>
              </a:rPr>
              <a:t>g</a:t>
            </a: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7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th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n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ra</a:t>
            </a:r>
            <a:r>
              <a:rPr sz="1800" i="1" spc="-10" dirty="0">
                <a:latin typeface="Arial"/>
                <a:cs typeface="Arial"/>
              </a:rPr>
              <a:t>n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10" dirty="0">
                <a:latin typeface="Arial"/>
                <a:cs typeface="Arial"/>
              </a:rPr>
              <a:t>o</a:t>
            </a:r>
            <a:r>
              <a:rPr sz="1800" i="1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g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tive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test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92" y="4766374"/>
            <a:ext cx="51517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5" dirty="0">
                <a:latin typeface="Arial"/>
                <a:cs typeface="Arial"/>
              </a:rPr>
              <a:t>AUP</a:t>
            </a:r>
            <a:r>
              <a:rPr sz="2200" b="1" spc="-20" dirty="0">
                <a:latin typeface="Arial"/>
                <a:cs typeface="Arial"/>
              </a:rPr>
              <a:t>R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(area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under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prec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2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-rec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ll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urve)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28600"/>
            <a:ext cx="4343400" cy="4213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4038600"/>
            <a:ext cx="3429000" cy="2571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06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MSE</a:t>
            </a:r>
            <a:r>
              <a:rPr sz="3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3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000000"/>
                </a:solidFill>
                <a:latin typeface="Arial"/>
                <a:cs typeface="Arial"/>
              </a:rPr>
              <a:t>Coefficien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6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Det</a:t>
            </a:r>
            <a:r>
              <a:rPr sz="3600" spc="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rmin</a:t>
            </a:r>
            <a:r>
              <a:rPr sz="3600" spc="-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ti</a:t>
            </a:r>
            <a:r>
              <a:rPr sz="3600" spc="-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648" y="1796291"/>
            <a:ext cx="7919720" cy="370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MAE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MSE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RMSE</a:t>
            </a:r>
            <a:endParaRPr sz="3000">
              <a:latin typeface="Arial"/>
              <a:cs typeface="Arial"/>
            </a:endParaRPr>
          </a:p>
          <a:p>
            <a:pPr marL="12700" indent="12065">
              <a:lnSpc>
                <a:spcPct val="100000"/>
              </a:lnSpc>
              <a:tabLst>
                <a:tab pos="861060" algn="l"/>
                <a:tab pos="1278890" algn="l"/>
              </a:tabLst>
            </a:pPr>
            <a:r>
              <a:rPr sz="3000" spc="-535" dirty="0">
                <a:latin typeface="Arial"/>
                <a:cs typeface="Arial"/>
              </a:rPr>
              <a:t>M</a:t>
            </a:r>
            <a:r>
              <a:rPr sz="3000" spc="-545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220" dirty="0">
                <a:latin typeface="Arial"/>
                <a:cs typeface="Arial"/>
              </a:rPr>
              <a:t>np</a:t>
            </a:r>
            <a:r>
              <a:rPr sz="3000" spc="200" dirty="0">
                <a:latin typeface="Arial"/>
                <a:cs typeface="Arial"/>
              </a:rPr>
              <a:t>.</a:t>
            </a:r>
            <a:r>
              <a:rPr sz="3000" spc="220" dirty="0">
                <a:latin typeface="Arial"/>
                <a:cs typeface="Arial"/>
              </a:rPr>
              <a:t>mean((pred</a:t>
            </a:r>
            <a:r>
              <a:rPr sz="3000" spc="229" dirty="0">
                <a:latin typeface="Arial"/>
                <a:cs typeface="Arial"/>
              </a:rPr>
              <a:t>i</a:t>
            </a:r>
            <a:r>
              <a:rPr sz="3000" spc="225" dirty="0">
                <a:latin typeface="Arial"/>
                <a:cs typeface="Arial"/>
              </a:rPr>
              <a:t>c</a:t>
            </a:r>
            <a:r>
              <a:rPr sz="3000" spc="200" dirty="0">
                <a:latin typeface="Arial"/>
                <a:cs typeface="Arial"/>
              </a:rPr>
              <a:t>t</a:t>
            </a:r>
            <a:r>
              <a:rPr sz="3000" spc="220" dirty="0">
                <a:latin typeface="Arial"/>
                <a:cs typeface="Arial"/>
              </a:rPr>
              <a:t>e</a:t>
            </a:r>
            <a:r>
              <a:rPr sz="3000" spc="280" dirty="0">
                <a:latin typeface="Arial"/>
                <a:cs typeface="Arial"/>
              </a:rPr>
              <a:t>d</a:t>
            </a:r>
            <a:r>
              <a:rPr sz="3000" spc="225" dirty="0">
                <a:latin typeface="Arial"/>
                <a:cs typeface="Arial"/>
              </a:rPr>
              <a:t>-</a:t>
            </a:r>
            <a:r>
              <a:rPr sz="3000" spc="220" dirty="0">
                <a:latin typeface="Arial"/>
                <a:cs typeface="Arial"/>
              </a:rPr>
              <a:t>e</a:t>
            </a:r>
            <a:r>
              <a:rPr sz="3000" spc="225" dirty="0">
                <a:latin typeface="Arial"/>
                <a:cs typeface="Arial"/>
              </a:rPr>
              <a:t>x</a:t>
            </a:r>
            <a:r>
              <a:rPr sz="3000" spc="220" dirty="0">
                <a:latin typeface="Arial"/>
                <a:cs typeface="Arial"/>
              </a:rPr>
              <a:t>pe</a:t>
            </a:r>
            <a:r>
              <a:rPr sz="3000" spc="225" dirty="0">
                <a:latin typeface="Arial"/>
                <a:cs typeface="Arial"/>
              </a:rPr>
              <a:t>c</a:t>
            </a:r>
            <a:r>
              <a:rPr sz="3000" spc="200" dirty="0">
                <a:latin typeface="Arial"/>
                <a:cs typeface="Arial"/>
              </a:rPr>
              <a:t>t</a:t>
            </a:r>
            <a:r>
              <a:rPr sz="3000" spc="220" dirty="0">
                <a:latin typeface="Arial"/>
                <a:cs typeface="Arial"/>
              </a:rPr>
              <a:t>ed)**2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Coe</a:t>
            </a:r>
            <a:r>
              <a:rPr sz="3600" spc="-55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ficient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Arial"/>
                <a:cs typeface="Arial"/>
              </a:rPr>
              <a:t>of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Arial"/>
                <a:cs typeface="Arial"/>
              </a:rPr>
              <a:t>determi</a:t>
            </a:r>
            <a:r>
              <a:rPr sz="3600" spc="5" dirty="0">
                <a:latin typeface="Arial"/>
                <a:cs typeface="Arial"/>
              </a:rPr>
              <a:t>n</a:t>
            </a:r>
            <a:r>
              <a:rPr sz="3600" spc="-5" dirty="0">
                <a:latin typeface="Arial"/>
                <a:cs typeface="Arial"/>
              </a:rPr>
              <a:t>ation</a:t>
            </a:r>
            <a:endParaRPr sz="36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tabLst>
                <a:tab pos="6069965" algn="l"/>
              </a:tabLst>
            </a:pP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baseline="26041" dirty="0">
                <a:latin typeface="Arial"/>
                <a:cs typeface="Arial"/>
              </a:rPr>
              <a:t>2</a:t>
            </a:r>
            <a:r>
              <a:rPr sz="2400" spc="60" baseline="2604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pred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ctor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“goo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fit”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DejaVu Sans"/>
                <a:cs typeface="DejaVu Sans"/>
              </a:rPr>
              <a:t>∈</a:t>
            </a:r>
            <a:endParaRPr sz="2400">
              <a:latin typeface="DejaVu Sans"/>
              <a:cs typeface="DejaVu Sans"/>
            </a:endParaRPr>
          </a:p>
          <a:p>
            <a:pPr marL="24765">
              <a:lnSpc>
                <a:spcPts val="2845"/>
              </a:lnSpc>
              <a:spcBef>
                <a:spcPts val="35"/>
              </a:spcBef>
            </a:pPr>
            <a:r>
              <a:rPr sz="2400" spc="-10" dirty="0">
                <a:latin typeface="Arial"/>
                <a:cs typeface="Arial"/>
              </a:rPr>
              <a:t>[0,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perfec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fit.</a:t>
            </a:r>
            <a:endParaRPr sz="2400">
              <a:latin typeface="Arial"/>
              <a:cs typeface="Arial"/>
            </a:endParaRPr>
          </a:p>
          <a:p>
            <a:pPr marL="24765" marR="1344295">
              <a:lnSpc>
                <a:spcPts val="2400"/>
              </a:lnSpc>
              <a:spcBef>
                <a:spcPts val="45"/>
              </a:spcBef>
            </a:pPr>
            <a:r>
              <a:rPr sz="2000" spc="-5" dirty="0">
                <a:latin typeface="Calibri"/>
                <a:cs typeface="Calibri"/>
              </a:rPr>
              <a:t>-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prop</a:t>
            </a:r>
            <a:r>
              <a:rPr sz="2000" i="1" spc="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rt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va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an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dep</a:t>
            </a:r>
            <a:r>
              <a:rPr sz="2000" i="1" spc="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nde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va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ab</a:t>
            </a:r>
            <a:r>
              <a:rPr sz="2000" i="1" dirty="0">
                <a:latin typeface="Calibri"/>
                <a:cs typeface="Calibri"/>
              </a:rPr>
              <a:t>le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that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pred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ab</a:t>
            </a:r>
            <a:r>
              <a:rPr sz="2000" i="1" dirty="0">
                <a:latin typeface="Calibri"/>
                <a:cs typeface="Calibri"/>
              </a:rPr>
              <a:t>le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fro</a:t>
            </a:r>
            <a:r>
              <a:rPr sz="2000" i="1" dirty="0">
                <a:latin typeface="Calibri"/>
                <a:cs typeface="Calibri"/>
              </a:rPr>
              <a:t>m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nde</a:t>
            </a:r>
            <a:r>
              <a:rPr sz="2000" i="1" spc="5" dirty="0">
                <a:latin typeface="Calibri"/>
                <a:cs typeface="Calibri"/>
              </a:rPr>
              <a:t>p</a:t>
            </a:r>
            <a:r>
              <a:rPr sz="2000" i="1" dirty="0">
                <a:latin typeface="Calibri"/>
                <a:cs typeface="Calibri"/>
              </a:rPr>
              <a:t>en</a:t>
            </a:r>
            <a:r>
              <a:rPr sz="2000" i="1" spc="-10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3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va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ab</a:t>
            </a:r>
            <a:r>
              <a:rPr sz="2000" i="1" dirty="0">
                <a:latin typeface="Calibri"/>
                <a:cs typeface="Calibri"/>
              </a:rPr>
              <a:t>le(s)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ts val="2320"/>
              </a:lnSpc>
            </a:pP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ndepende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outp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5943600"/>
            <a:ext cx="18288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5943600"/>
            <a:ext cx="2438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5943600"/>
            <a:ext cx="1371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202" y="1793686"/>
            <a:ext cx="7131050" cy="201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sk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spc="-20" dirty="0">
                <a:latin typeface="Arial"/>
                <a:cs typeface="Arial"/>
              </a:rPr>
              <a:t>earn</a:t>
            </a:r>
            <a:r>
              <a:rPr sz="2200" b="1" spc="-5" dirty="0">
                <a:latin typeface="Arial"/>
                <a:cs typeface="Arial"/>
              </a:rPr>
              <a:t>.</a:t>
            </a:r>
            <a:r>
              <a:rPr sz="2200" b="1" spc="-30" dirty="0">
                <a:latin typeface="Arial"/>
                <a:cs typeface="Arial"/>
              </a:rPr>
              <a:t>m</a:t>
            </a:r>
            <a:r>
              <a:rPr sz="2200" b="1" spc="-15" dirty="0">
                <a:latin typeface="Arial"/>
                <a:cs typeface="Arial"/>
              </a:rPr>
              <a:t>ode</a:t>
            </a:r>
            <a:r>
              <a:rPr sz="2200" b="1" dirty="0">
                <a:latin typeface="Arial"/>
                <a:cs typeface="Arial"/>
              </a:rPr>
              <a:t>l</a:t>
            </a:r>
            <a:r>
              <a:rPr sz="2200" b="1" spc="-15" dirty="0">
                <a:latin typeface="Arial"/>
                <a:cs typeface="Arial"/>
              </a:rPr>
              <a:t>_</a:t>
            </a:r>
            <a:r>
              <a:rPr sz="2200" b="1" spc="-25" dirty="0">
                <a:latin typeface="Arial"/>
                <a:cs typeface="Arial"/>
              </a:rPr>
              <a:t>s</a:t>
            </a:r>
            <a:r>
              <a:rPr sz="2200" b="1" spc="-20" dirty="0">
                <a:latin typeface="Arial"/>
                <a:cs typeface="Arial"/>
              </a:rPr>
              <a:t>election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20" dirty="0">
                <a:latin typeface="Arial"/>
                <a:cs typeface="Arial"/>
              </a:rPr>
              <a:t>Gr</a:t>
            </a:r>
            <a:r>
              <a:rPr sz="2200" b="1" spc="-15" dirty="0">
                <a:latin typeface="Arial"/>
                <a:cs typeface="Arial"/>
              </a:rPr>
              <a:t>idSearchCV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10" dirty="0">
                <a:latin typeface="Arial"/>
                <a:cs typeface="Arial"/>
              </a:rPr>
              <a:t>train</a:t>
            </a:r>
            <a:r>
              <a:rPr sz="2200" b="1" spc="-15" dirty="0">
                <a:latin typeface="Arial"/>
                <a:cs typeface="Arial"/>
              </a:rPr>
              <a:t>_test_</a:t>
            </a:r>
            <a:r>
              <a:rPr sz="2200" b="1" spc="-20" dirty="0">
                <a:latin typeface="Arial"/>
                <a:cs typeface="Arial"/>
              </a:rPr>
              <a:t>sp</a:t>
            </a:r>
            <a:r>
              <a:rPr sz="2200" b="1" spc="-5" dirty="0">
                <a:latin typeface="Arial"/>
                <a:cs typeface="Arial"/>
              </a:rPr>
              <a:t>l</a:t>
            </a:r>
            <a:r>
              <a:rPr sz="2200" b="1" spc="-10" dirty="0">
                <a:latin typeface="Arial"/>
                <a:cs typeface="Arial"/>
              </a:rPr>
              <a:t>it()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15" dirty="0">
                <a:latin typeface="Arial"/>
                <a:cs typeface="Arial"/>
              </a:rPr>
              <a:t>Le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20" dirty="0">
                <a:latin typeface="Arial"/>
                <a:cs typeface="Arial"/>
              </a:rPr>
              <a:t>veOn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Out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(predi</a:t>
            </a:r>
            <a:r>
              <a:rPr sz="2200" b="1" spc="-20" dirty="0">
                <a:latin typeface="Arial"/>
                <a:cs typeface="Arial"/>
              </a:rPr>
              <a:t>c</a:t>
            </a:r>
            <a:r>
              <a:rPr sz="2200" b="1" spc="-10" dirty="0">
                <a:latin typeface="Arial"/>
                <a:cs typeface="Arial"/>
              </a:rPr>
              <a:t>t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for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each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ex</a:t>
            </a:r>
            <a:r>
              <a:rPr sz="2200" b="1" spc="-10" dirty="0">
                <a:latin typeface="Arial"/>
                <a:cs typeface="Arial"/>
              </a:rPr>
              <a:t>a</a:t>
            </a:r>
            <a:r>
              <a:rPr sz="2200" b="1" spc="-25" dirty="0">
                <a:latin typeface="Arial"/>
                <a:cs typeface="Arial"/>
              </a:rPr>
              <a:t>mp</a:t>
            </a:r>
            <a:r>
              <a:rPr sz="2200" b="1" spc="-5" dirty="0">
                <a:latin typeface="Arial"/>
                <a:cs typeface="Arial"/>
              </a:rPr>
              <a:t>l</a:t>
            </a:r>
            <a:r>
              <a:rPr sz="2200" b="1" spc="-15" dirty="0">
                <a:latin typeface="Arial"/>
                <a:cs typeface="Arial"/>
              </a:rPr>
              <a:t>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se</a:t>
            </a:r>
            <a:r>
              <a:rPr sz="2200" b="1" spc="-10" dirty="0">
                <a:latin typeface="Arial"/>
                <a:cs typeface="Arial"/>
              </a:rPr>
              <a:t>p</a:t>
            </a:r>
            <a:r>
              <a:rPr sz="2200" b="1" spc="-15" dirty="0">
                <a:latin typeface="Arial"/>
                <a:cs typeface="Arial"/>
              </a:rPr>
              <a:t>arat</a:t>
            </a:r>
            <a:r>
              <a:rPr sz="2200" b="1" spc="-10" dirty="0">
                <a:latin typeface="Arial"/>
                <a:cs typeface="Arial"/>
              </a:rPr>
              <a:t>el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1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-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Split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data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/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Learn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h</a:t>
            </a:r>
            <a:r>
              <a:rPr sz="2200" b="1" spc="-40" dirty="0">
                <a:latin typeface="Arial"/>
                <a:cs typeface="Arial"/>
              </a:rPr>
              <a:t>y</a:t>
            </a:r>
            <a:r>
              <a:rPr sz="2200" b="1" spc="-15" dirty="0">
                <a:latin typeface="Arial"/>
                <a:cs typeface="Arial"/>
              </a:rPr>
              <a:t>perparameters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/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40" dirty="0">
                <a:latin typeface="Arial"/>
                <a:cs typeface="Arial"/>
              </a:rPr>
              <a:t>V</a:t>
            </a:r>
            <a:r>
              <a:rPr sz="2200" b="1" spc="-15" dirty="0">
                <a:latin typeface="Arial"/>
                <a:cs typeface="Arial"/>
              </a:rPr>
              <a:t>alidate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metrics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813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atio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6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sklearn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202" y="1793686"/>
            <a:ext cx="6735445" cy="473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sk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spc="-20" dirty="0">
                <a:latin typeface="Arial"/>
                <a:cs typeface="Arial"/>
              </a:rPr>
              <a:t>earn</a:t>
            </a:r>
            <a:r>
              <a:rPr sz="2200" b="1" spc="-5" dirty="0">
                <a:latin typeface="Arial"/>
                <a:cs typeface="Arial"/>
              </a:rPr>
              <a:t>.</a:t>
            </a:r>
            <a:r>
              <a:rPr sz="2200" b="1" spc="-30" dirty="0">
                <a:latin typeface="Arial"/>
                <a:cs typeface="Arial"/>
              </a:rPr>
              <a:t>m</a:t>
            </a:r>
            <a:r>
              <a:rPr sz="2200" b="1" spc="-15" dirty="0">
                <a:latin typeface="Arial"/>
                <a:cs typeface="Arial"/>
              </a:rPr>
              <a:t>etr</a:t>
            </a:r>
            <a:r>
              <a:rPr sz="2200" b="1" spc="-20" dirty="0">
                <a:latin typeface="Arial"/>
                <a:cs typeface="Arial"/>
              </a:rPr>
              <a:t>ic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10" dirty="0">
                <a:latin typeface="Arial"/>
                <a:cs typeface="Arial"/>
              </a:rPr>
              <a:t>: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Arial"/>
                <a:cs typeface="Arial"/>
              </a:rPr>
              <a:t>m</a:t>
            </a:r>
            <a:r>
              <a:rPr sz="2200" b="1" spc="-10" dirty="0">
                <a:latin typeface="Arial"/>
                <a:cs typeface="Arial"/>
              </a:rPr>
              <a:t>etric(true,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predicte</a:t>
            </a:r>
            <a:r>
              <a:rPr sz="2200" b="1" spc="-10" dirty="0">
                <a:latin typeface="Arial"/>
                <a:cs typeface="Arial"/>
              </a:rPr>
              <a:t>d</a:t>
            </a:r>
            <a:r>
              <a:rPr sz="2200" b="1" spc="-15" dirty="0">
                <a:latin typeface="Arial"/>
                <a:cs typeface="Arial"/>
              </a:rPr>
              <a:t>/rank,…)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b="1" spc="-15" dirty="0">
                <a:latin typeface="Arial"/>
                <a:cs typeface="Arial"/>
              </a:rPr>
              <a:t>Classific</a:t>
            </a:r>
            <a:r>
              <a:rPr sz="2200" b="1" spc="-10" dirty="0">
                <a:latin typeface="Arial"/>
                <a:cs typeface="Arial"/>
              </a:rPr>
              <a:t>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15" dirty="0">
                <a:latin typeface="Arial"/>
                <a:cs typeface="Arial"/>
              </a:rPr>
              <a:t>cla</a:t>
            </a:r>
            <a:r>
              <a:rPr sz="2200" b="1" spc="-20" dirty="0">
                <a:latin typeface="Arial"/>
                <a:cs typeface="Arial"/>
              </a:rPr>
              <a:t>ss</a:t>
            </a:r>
            <a:r>
              <a:rPr sz="2200" b="1" spc="-10" dirty="0">
                <a:latin typeface="Arial"/>
                <a:cs typeface="Arial"/>
              </a:rPr>
              <a:t>ificatio</a:t>
            </a:r>
            <a:r>
              <a:rPr sz="2200" b="1" dirty="0">
                <a:latin typeface="Arial"/>
                <a:cs typeface="Arial"/>
              </a:rPr>
              <a:t>n</a:t>
            </a:r>
            <a:r>
              <a:rPr sz="2200" b="1" spc="-25" dirty="0">
                <a:latin typeface="Arial"/>
                <a:cs typeface="Arial"/>
              </a:rPr>
              <a:t>_</a:t>
            </a:r>
            <a:r>
              <a:rPr sz="2200" b="1" spc="-20" dirty="0">
                <a:latin typeface="Arial"/>
                <a:cs typeface="Arial"/>
              </a:rPr>
              <a:t>repor</a:t>
            </a:r>
            <a:r>
              <a:rPr sz="2200" b="1" spc="-10" dirty="0">
                <a:latin typeface="Arial"/>
                <a:cs typeface="Arial"/>
              </a:rPr>
              <a:t>t()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15" dirty="0">
                <a:latin typeface="Arial"/>
                <a:cs typeface="Arial"/>
              </a:rPr>
              <a:t>precisi</a:t>
            </a:r>
            <a:r>
              <a:rPr sz="2200" b="1" spc="-10" dirty="0">
                <a:latin typeface="Arial"/>
                <a:cs typeface="Arial"/>
              </a:rPr>
              <a:t>on,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rec</a:t>
            </a:r>
            <a:r>
              <a:rPr sz="2200" b="1" spc="-10" dirty="0">
                <a:latin typeface="Arial"/>
                <a:cs typeface="Arial"/>
              </a:rPr>
              <a:t>al</a:t>
            </a:r>
            <a:r>
              <a:rPr sz="2200" b="1" spc="-5" dirty="0">
                <a:latin typeface="Arial"/>
                <a:cs typeface="Arial"/>
              </a:rPr>
              <a:t>l</a:t>
            </a:r>
            <a:r>
              <a:rPr sz="2200" b="1" spc="-10" dirty="0">
                <a:latin typeface="Arial"/>
                <a:cs typeface="Arial"/>
              </a:rPr>
              <a:t>,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auc,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f1_</a:t>
            </a:r>
            <a:r>
              <a:rPr sz="2200" b="1" spc="-20" dirty="0">
                <a:latin typeface="Arial"/>
                <a:cs typeface="Arial"/>
              </a:rPr>
              <a:t>sc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r</a:t>
            </a:r>
            <a:r>
              <a:rPr sz="2200" b="1" spc="-10" dirty="0">
                <a:latin typeface="Arial"/>
                <a:cs typeface="Arial"/>
              </a:rPr>
              <a:t>e,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jac</a:t>
            </a:r>
            <a:r>
              <a:rPr sz="2200" b="1" spc="-20" dirty="0">
                <a:latin typeface="Arial"/>
                <a:cs typeface="Arial"/>
              </a:rPr>
              <a:t>car</a:t>
            </a:r>
            <a:r>
              <a:rPr sz="2200" b="1" spc="-10" dirty="0">
                <a:latin typeface="Arial"/>
                <a:cs typeface="Arial"/>
              </a:rPr>
              <a:t>d</a:t>
            </a:r>
            <a:r>
              <a:rPr sz="2200" b="1" spc="-15" dirty="0">
                <a:latin typeface="Arial"/>
                <a:cs typeface="Arial"/>
              </a:rPr>
              <a:t>,…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20" dirty="0">
                <a:latin typeface="Arial"/>
                <a:cs typeface="Arial"/>
              </a:rPr>
              <a:t>co</a:t>
            </a:r>
            <a:r>
              <a:rPr sz="2200" b="1" spc="-1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fusion</a:t>
            </a:r>
            <a:r>
              <a:rPr sz="2200" b="1" spc="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Arial"/>
                <a:cs typeface="Arial"/>
              </a:rPr>
              <a:t>m</a:t>
            </a:r>
            <a:r>
              <a:rPr sz="2200" b="1" spc="-10" dirty="0">
                <a:latin typeface="Arial"/>
                <a:cs typeface="Arial"/>
              </a:rPr>
              <a:t>atrix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latin typeface="Arial"/>
                <a:cs typeface="Arial"/>
              </a:rPr>
              <a:t>Regre</a:t>
            </a:r>
            <a:r>
              <a:rPr sz="2200" b="1" spc="-15" dirty="0">
                <a:latin typeface="Arial"/>
                <a:cs typeface="Arial"/>
              </a:rPr>
              <a:t>ssi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b="1" spc="-20" dirty="0">
                <a:latin typeface="Arial"/>
                <a:cs typeface="Arial"/>
              </a:rPr>
              <a:t>r2</a:t>
            </a:r>
            <a:r>
              <a:rPr sz="2200" b="1" spc="-15" dirty="0">
                <a:latin typeface="Arial"/>
                <a:cs typeface="Arial"/>
              </a:rPr>
              <a:t>_</a:t>
            </a:r>
            <a:r>
              <a:rPr sz="2200" b="1" spc="-20" dirty="0">
                <a:latin typeface="Arial"/>
                <a:cs typeface="Arial"/>
              </a:rPr>
              <a:t>sc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r</a:t>
            </a:r>
            <a:r>
              <a:rPr sz="2200" b="1" spc="-10" dirty="0">
                <a:latin typeface="Arial"/>
                <a:cs typeface="Arial"/>
              </a:rPr>
              <a:t>e(),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M</a:t>
            </a:r>
            <a:r>
              <a:rPr sz="2200" b="1" spc="-3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E,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MSE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334635">
              <a:lnSpc>
                <a:spcPct val="102299"/>
              </a:lnSpc>
            </a:pPr>
            <a:r>
              <a:rPr sz="2200" b="1" spc="-20" dirty="0">
                <a:latin typeface="Arial"/>
                <a:cs typeface="Arial"/>
              </a:rPr>
              <a:t>Clust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20" dirty="0">
                <a:latin typeface="Arial"/>
                <a:cs typeface="Arial"/>
              </a:rPr>
              <a:t>ring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Pairwise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b="1" spc="-10" dirty="0">
                <a:latin typeface="Arial"/>
                <a:cs typeface="Arial"/>
              </a:rPr>
              <a:t>-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co</a:t>
            </a:r>
            <a:r>
              <a:rPr sz="2200" b="1" spc="-10" dirty="0">
                <a:latin typeface="Arial"/>
                <a:cs typeface="Arial"/>
              </a:rPr>
              <a:t>s</a:t>
            </a:r>
            <a:r>
              <a:rPr sz="2200" b="1" spc="-15" dirty="0">
                <a:latin typeface="Arial"/>
                <a:cs typeface="Arial"/>
              </a:rPr>
              <a:t>ine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Arial"/>
                <a:cs typeface="Arial"/>
              </a:rPr>
              <a:t>/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Arial"/>
                <a:cs typeface="Arial"/>
              </a:rPr>
              <a:t>eu</a:t>
            </a:r>
            <a:r>
              <a:rPr sz="2200" b="1" spc="-10" dirty="0">
                <a:latin typeface="Arial"/>
                <a:cs typeface="Arial"/>
              </a:rPr>
              <a:t>klide</a:t>
            </a:r>
            <a:r>
              <a:rPr sz="2200" b="1" spc="-20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n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Arial"/>
                <a:cs typeface="Arial"/>
              </a:rPr>
              <a:t>distan</a:t>
            </a:r>
            <a:r>
              <a:rPr sz="2200" b="1" spc="-10" dirty="0">
                <a:latin typeface="Arial"/>
                <a:cs typeface="Arial"/>
              </a:rPr>
              <a:t>ce,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200" b="1" spc="-2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  <a:hlinkClick r:id="rId4"/>
              </a:rPr>
              <a:t>http://s</a:t>
            </a:r>
            <a:r>
              <a:rPr sz="1600" dirty="0">
                <a:latin typeface="Arial"/>
                <a:cs typeface="Arial"/>
                <a:hlinkClick r:id="rId4"/>
              </a:rPr>
              <a:t>c</a:t>
            </a:r>
            <a:r>
              <a:rPr sz="1600" spc="-5" dirty="0">
                <a:latin typeface="Arial"/>
                <a:cs typeface="Arial"/>
                <a:hlinkClick r:id="rId4"/>
              </a:rPr>
              <a:t>iki</a:t>
            </a:r>
            <a:r>
              <a:rPr sz="1600" dirty="0">
                <a:latin typeface="Arial"/>
                <a:cs typeface="Arial"/>
                <a:hlinkClick r:id="rId4"/>
              </a:rPr>
              <a:t>t</a:t>
            </a:r>
            <a:r>
              <a:rPr sz="1600" spc="-15" dirty="0">
                <a:latin typeface="Arial"/>
                <a:cs typeface="Arial"/>
                <a:hlinkClick r:id="rId4"/>
              </a:rPr>
              <a:t>-</a:t>
            </a:r>
            <a:r>
              <a:rPr sz="1600" spc="-5" dirty="0">
                <a:latin typeface="Arial"/>
                <a:cs typeface="Arial"/>
                <a:hlinkClick r:id="rId4"/>
              </a:rPr>
              <a:t>l</a:t>
            </a:r>
            <a:r>
              <a:rPr sz="1600" spc="-15" dirty="0">
                <a:latin typeface="Arial"/>
                <a:cs typeface="Arial"/>
                <a:hlinkClick r:id="rId4"/>
              </a:rPr>
              <a:t>earn.org/stab</a:t>
            </a:r>
            <a:r>
              <a:rPr sz="1600" spc="0" dirty="0">
                <a:latin typeface="Arial"/>
                <a:cs typeface="Arial"/>
                <a:hlinkClick r:id="rId4"/>
              </a:rPr>
              <a:t>l</a:t>
            </a:r>
            <a:r>
              <a:rPr sz="1600" spc="-15" dirty="0">
                <a:latin typeface="Arial"/>
                <a:cs typeface="Arial"/>
                <a:hlinkClick r:id="rId4"/>
              </a:rPr>
              <a:t>e/mod</a:t>
            </a:r>
            <a:r>
              <a:rPr sz="1600" spc="-10" dirty="0">
                <a:latin typeface="Arial"/>
                <a:cs typeface="Arial"/>
                <a:hlinkClick r:id="rId4"/>
              </a:rPr>
              <a:t>ul</a:t>
            </a:r>
            <a:r>
              <a:rPr sz="1600" spc="-15" dirty="0">
                <a:latin typeface="Arial"/>
                <a:cs typeface="Arial"/>
                <a:hlinkClick r:id="rId4"/>
              </a:rPr>
              <a:t>e</a:t>
            </a:r>
            <a:r>
              <a:rPr sz="1600" spc="-10" dirty="0">
                <a:latin typeface="Arial"/>
                <a:cs typeface="Arial"/>
                <a:hlinkClick r:id="rId4"/>
              </a:rPr>
              <a:t>s/cl</a:t>
            </a:r>
            <a:r>
              <a:rPr sz="1600" spc="-15" dirty="0">
                <a:latin typeface="Arial"/>
                <a:cs typeface="Arial"/>
                <a:hlinkClick r:id="rId4"/>
              </a:rPr>
              <a:t>a</a:t>
            </a:r>
            <a:r>
              <a:rPr sz="1600" spc="-10" dirty="0">
                <a:latin typeface="Arial"/>
                <a:cs typeface="Arial"/>
                <a:hlinkClick r:id="rId4"/>
              </a:rPr>
              <a:t>ss</a:t>
            </a:r>
            <a:r>
              <a:rPr sz="1600" spc="-15" dirty="0">
                <a:latin typeface="Arial"/>
                <a:cs typeface="Arial"/>
                <a:hlinkClick r:id="rId4"/>
              </a:rPr>
              <a:t>e</a:t>
            </a:r>
            <a:r>
              <a:rPr sz="1600" spc="-10" dirty="0">
                <a:latin typeface="Arial"/>
                <a:cs typeface="Arial"/>
                <a:hlinkClick r:id="rId4"/>
              </a:rPr>
              <a:t>s.htm</a:t>
            </a:r>
            <a:r>
              <a:rPr sz="1600" dirty="0">
                <a:latin typeface="Arial"/>
                <a:cs typeface="Arial"/>
                <a:hlinkClick r:id="rId4"/>
              </a:rPr>
              <a:t>l</a:t>
            </a:r>
            <a:r>
              <a:rPr sz="1600" spc="-15" dirty="0">
                <a:latin typeface="Arial"/>
                <a:cs typeface="Arial"/>
                <a:hlinkClick r:id="rId4"/>
              </a:rPr>
              <a:t>#mod</a:t>
            </a:r>
            <a:r>
              <a:rPr sz="1600" spc="-10" dirty="0">
                <a:latin typeface="Arial"/>
                <a:cs typeface="Arial"/>
                <a:hlinkClick r:id="rId4"/>
              </a:rPr>
              <a:t>ul</a:t>
            </a:r>
            <a:r>
              <a:rPr sz="1600" spc="15" dirty="0">
                <a:latin typeface="Arial"/>
                <a:cs typeface="Arial"/>
                <a:hlinkClick r:id="rId4"/>
              </a:rPr>
              <a:t>e</a:t>
            </a:r>
            <a:r>
              <a:rPr sz="1600" spc="-15" dirty="0">
                <a:latin typeface="Arial"/>
                <a:cs typeface="Arial"/>
                <a:hlinkClick r:id="rId4"/>
              </a:rPr>
              <a:t>-</a:t>
            </a:r>
            <a:r>
              <a:rPr sz="1600" spc="-10" dirty="0">
                <a:latin typeface="Arial"/>
                <a:cs typeface="Arial"/>
                <a:hlinkClick r:id="rId4"/>
              </a:rPr>
              <a:t>skl</a:t>
            </a:r>
            <a:r>
              <a:rPr sz="1600" spc="-15" dirty="0">
                <a:latin typeface="Arial"/>
                <a:cs typeface="Arial"/>
                <a:hlinkClick r:id="rId4"/>
              </a:rPr>
              <a:t>earn.metri</a:t>
            </a:r>
            <a:r>
              <a:rPr sz="1600" dirty="0">
                <a:latin typeface="Arial"/>
                <a:cs typeface="Arial"/>
                <a:hlinkClick r:id="rId4"/>
              </a:rPr>
              <a:t>c</a:t>
            </a:r>
            <a:r>
              <a:rPr sz="1600" spc="-10" dirty="0">
                <a:latin typeface="Arial"/>
                <a:cs typeface="Arial"/>
                <a:hlinkClick r:id="rId4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81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atio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6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sklearn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04800"/>
            <a:ext cx="9144000" cy="596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230">
              <a:lnSpc>
                <a:spcPts val="2140"/>
              </a:lnSpc>
            </a:pPr>
            <a:r>
              <a:rPr sz="1800" spc="-5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Scik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t-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800"/>
            <a:ext cx="9144000" cy="5909310"/>
          </a:xfrm>
          <a:custGeom>
            <a:avLst/>
            <a:gdLst/>
            <a:ahLst/>
            <a:cxnLst/>
            <a:rect l="l" t="t" r="r" b="b"/>
            <a:pathLst>
              <a:path w="9144000" h="5909310">
                <a:moveTo>
                  <a:pt x="0" y="5909309"/>
                </a:moveTo>
                <a:lnTo>
                  <a:pt x="9143999" y="5909309"/>
                </a:lnTo>
                <a:lnTo>
                  <a:pt x="9143999" y="0"/>
                </a:lnTo>
                <a:lnTo>
                  <a:pt x="0" y="0"/>
                </a:lnTo>
                <a:lnTo>
                  <a:pt x="0" y="590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399683"/>
            <a:ext cx="57277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fr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492" y="399683"/>
            <a:ext cx="812101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5535" algn="l"/>
                <a:tab pos="2061210" algn="l"/>
                <a:tab pos="2742565" algn="l"/>
              </a:tabLst>
            </a:pPr>
            <a:r>
              <a:rPr sz="1800" spc="-5" dirty="0">
                <a:latin typeface="Courier New"/>
                <a:cs typeface="Courier New"/>
              </a:rPr>
              <a:t>sk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or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sv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ta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289300" algn="l"/>
                <a:tab pos="4243705" algn="l"/>
                <a:tab pos="6155055" algn="l"/>
              </a:tabLst>
            </a:pPr>
            <a:r>
              <a:rPr sz="1800" spc="-5" dirty="0">
                <a:latin typeface="Courier New"/>
                <a:cs typeface="Courier New"/>
              </a:rPr>
              <a:t>sk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spc="-5" dirty="0">
                <a:latin typeface="Courier New"/>
                <a:cs typeface="Courier New"/>
              </a:rPr>
              <a:t>n.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el</a:t>
            </a:r>
            <a:r>
              <a:rPr sz="1800" spc="-5" dirty="0">
                <a:latin typeface="Courier New"/>
                <a:cs typeface="Courier New"/>
              </a:rPr>
              <a:t>ec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po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id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spc="-5" dirty="0">
                <a:latin typeface="Courier New"/>
                <a:cs typeface="Courier New"/>
              </a:rPr>
              <a:t>ch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5" dirty="0">
                <a:latin typeface="Courier New"/>
                <a:cs typeface="Courier New"/>
              </a:rPr>
              <a:t>V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train</a:t>
            </a:r>
            <a:r>
              <a:rPr sz="1600" dirty="0">
                <a:latin typeface="Courier New"/>
                <a:cs typeface="Courier New"/>
              </a:rPr>
              <a:t>_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1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15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it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7100" algn="l"/>
                <a:tab pos="3152140" algn="l"/>
              </a:tabLst>
            </a:pPr>
            <a:r>
              <a:rPr sz="1800" spc="-5" dirty="0">
                <a:latin typeface="Courier New"/>
                <a:cs typeface="Courier New"/>
              </a:rPr>
              <a:t>sk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ar</a:t>
            </a:r>
            <a:r>
              <a:rPr sz="1800" spc="-5" dirty="0">
                <a:latin typeface="Courier New"/>
                <a:cs typeface="Courier New"/>
              </a:rPr>
              <a:t>n.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mp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ss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if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spc="5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_r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ep</a:t>
            </a:r>
            <a:r>
              <a:rPr sz="1800" b="1" spc="-15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0007F"/>
                </a:solidFill>
                <a:latin typeface="Courier New"/>
                <a:cs typeface="Courier New"/>
              </a:rPr>
              <a:t>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6" y="1497218"/>
            <a:ext cx="7806690" cy="437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4690" algn="l"/>
                <a:tab pos="969644" algn="l"/>
              </a:tabLst>
            </a:pPr>
            <a:r>
              <a:rPr sz="1800" spc="-5" dirty="0">
                <a:latin typeface="Courier New"/>
                <a:cs typeface="Courier New"/>
              </a:rPr>
              <a:t>ir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ta</a:t>
            </a:r>
            <a:r>
              <a:rPr sz="1800" spc="-5" dirty="0">
                <a:latin typeface="Courier New"/>
                <a:cs typeface="Courier New"/>
              </a:rPr>
              <a:t>se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lo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5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_i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513840" algn="l"/>
                <a:tab pos="1788160" algn="l"/>
                <a:tab pos="4653915" algn="l"/>
                <a:tab pos="5746750" algn="l"/>
                <a:tab pos="6838315" algn="l"/>
              </a:tabLst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{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k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er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e</a:t>
            </a:r>
            <a:r>
              <a:rPr sz="1800" b="1" spc="-10" dirty="0">
                <a:solidFill>
                  <a:srgbClr val="007F7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:(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ne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7F7F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b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f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'C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]}</a:t>
            </a:r>
            <a:endParaRPr sz="1800">
              <a:latin typeface="Courier New"/>
              <a:cs typeface="Courier New"/>
            </a:endParaRPr>
          </a:p>
          <a:p>
            <a:pPr marL="12700" marR="5737225">
              <a:lnSpc>
                <a:spcPct val="100000"/>
              </a:lnSpc>
              <a:tabLst>
                <a:tab pos="286385" algn="l"/>
                <a:tab pos="559435" algn="l"/>
                <a:tab pos="832485" algn="l"/>
              </a:tabLst>
            </a:pPr>
            <a:r>
              <a:rPr sz="1800" spc="-5" dirty="0">
                <a:latin typeface="Courier New"/>
                <a:cs typeface="Courier New"/>
              </a:rPr>
              <a:t>sv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.S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()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da</a:t>
            </a:r>
            <a:r>
              <a:rPr sz="1800" spc="-5" dirty="0">
                <a:latin typeface="Courier New"/>
                <a:cs typeface="Courier New"/>
              </a:rPr>
              <a:t>ta</a:t>
            </a:r>
            <a:r>
              <a:rPr sz="1800" spc="-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ri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ta</a:t>
            </a:r>
            <a:r>
              <a:rPr sz="1800" spc="-5" dirty="0">
                <a:latin typeface="Courier New"/>
                <a:cs typeface="Courier New"/>
              </a:rPr>
              <a:t>rg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1242695" algn="l"/>
                <a:tab pos="2060575" algn="l"/>
                <a:tab pos="2333625" algn="l"/>
                <a:tab pos="3562350" algn="l"/>
                <a:tab pos="4516120" algn="l"/>
                <a:tab pos="4791075" algn="l"/>
                <a:tab pos="7519034" algn="l"/>
              </a:tabLst>
            </a:pPr>
            <a:r>
              <a:rPr sz="1800" spc="-5" dirty="0">
                <a:latin typeface="Courier New"/>
                <a:cs typeface="Courier New"/>
              </a:rPr>
              <a:t>X_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n,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X_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t,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ra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n,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_t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_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es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t_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u="sng" spc="-1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u="sng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u="sng" spc="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y,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si</a:t>
            </a:r>
            <a:r>
              <a:rPr sz="1800" spc="-15" dirty="0">
                <a:latin typeface="Courier New"/>
                <a:cs typeface="Courier New"/>
              </a:rPr>
              <a:t>z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=0</a:t>
            </a:r>
            <a:r>
              <a:rPr sz="1800" spc="-5" dirty="0">
                <a:latin typeface="Courier New"/>
                <a:cs typeface="Courier New"/>
              </a:rPr>
              <a:t>.3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an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m_</a:t>
            </a: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=0)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188210">
              <a:lnSpc>
                <a:spcPct val="100000"/>
              </a:lnSpc>
              <a:tabLst>
                <a:tab pos="559435" algn="l"/>
                <a:tab pos="832485" algn="l"/>
                <a:tab pos="3289300" algn="l"/>
              </a:tabLst>
            </a:pPr>
            <a:r>
              <a:rPr sz="1800" spc="-5" dirty="0">
                <a:latin typeface="Courier New"/>
                <a:cs typeface="Courier New"/>
              </a:rPr>
              <a:t>cl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dS</a:t>
            </a:r>
            <a:r>
              <a:rPr sz="1800" spc="-5" dirty="0">
                <a:latin typeface="Courier New"/>
                <a:cs typeface="Courier New"/>
              </a:rPr>
              <a:t>ea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10" dirty="0"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am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er</a:t>
            </a:r>
            <a:r>
              <a:rPr sz="1800" dirty="0">
                <a:latin typeface="Courier New"/>
                <a:cs typeface="Courier New"/>
              </a:rPr>
              <a:t>s)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,y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F"/>
                </a:solidFill>
                <a:latin typeface="Courier New"/>
                <a:cs typeface="Courier New"/>
              </a:rPr>
              <a:t>pr</a:t>
            </a:r>
            <a:r>
              <a:rPr sz="1800" spc="-15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.c</a:t>
            </a:r>
            <a:r>
              <a:rPr sz="1800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ul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_[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'm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_t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t_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sc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o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r</a:t>
            </a:r>
            <a:r>
              <a:rPr sz="1800" b="1" spc="-10" dirty="0">
                <a:solidFill>
                  <a:srgbClr val="007F7F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])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7F"/>
                </a:solidFill>
                <a:latin typeface="Courier New"/>
                <a:cs typeface="Courier New"/>
              </a:rPr>
              <a:t>pr</a:t>
            </a:r>
            <a:r>
              <a:rPr sz="1800" spc="-20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800" spc="-20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.c</a:t>
            </a:r>
            <a:r>
              <a:rPr sz="1800" spc="-5" dirty="0">
                <a:latin typeface="Courier New"/>
                <a:cs typeface="Courier New"/>
              </a:rPr>
              <a:t>v_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ul</a:t>
            </a:r>
            <a:r>
              <a:rPr sz="1800" spc="-20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_[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'p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r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7F7F"/>
                </a:solidFill>
                <a:latin typeface="Courier New"/>
                <a:cs typeface="Courier New"/>
              </a:rPr>
              <a:t>ms</a:t>
            </a:r>
            <a:r>
              <a:rPr sz="1800" b="1" spc="-15" dirty="0">
                <a:solidFill>
                  <a:srgbClr val="007F7F"/>
                </a:solidFill>
                <a:latin typeface="Courier New"/>
                <a:cs typeface="Courier New"/>
              </a:rPr>
              <a:t>'</a:t>
            </a:r>
            <a:r>
              <a:rPr sz="1800" spc="-5" dirty="0">
                <a:latin typeface="Courier New"/>
                <a:cs typeface="Courier New"/>
              </a:rPr>
              <a:t>])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.b</a:t>
            </a:r>
            <a:r>
              <a:rPr sz="1800" spc="-5" dirty="0">
                <a:latin typeface="Courier New"/>
                <a:cs typeface="Courier New"/>
              </a:rPr>
              <a:t>es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_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ar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_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780539">
              <a:lnSpc>
                <a:spcPct val="100000"/>
              </a:lnSpc>
              <a:tabLst>
                <a:tab pos="969644" algn="l"/>
                <a:tab pos="1242695" algn="l"/>
                <a:tab pos="4925695" algn="l"/>
              </a:tabLst>
            </a:pPr>
            <a:r>
              <a:rPr sz="1800" spc="-5" dirty="0">
                <a:latin typeface="Courier New"/>
                <a:cs typeface="Courier New"/>
              </a:rPr>
              <a:t>y_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cl</a:t>
            </a:r>
            <a:r>
              <a:rPr sz="1800" spc="-5" dirty="0">
                <a:latin typeface="Courier New"/>
                <a:cs typeface="Courier New"/>
              </a:rPr>
              <a:t>f.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di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(X</a:t>
            </a:r>
            <a:r>
              <a:rPr sz="1800" spc="-5" dirty="0">
                <a:latin typeface="Courier New"/>
                <a:cs typeface="Courier New"/>
              </a:rPr>
              <a:t>_t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ss</a:t>
            </a: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_r</a:t>
            </a:r>
            <a:r>
              <a:rPr sz="1800" spc="-5" dirty="0">
                <a:latin typeface="Courier New"/>
                <a:cs typeface="Courier New"/>
              </a:rPr>
              <a:t>ep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(y</a:t>
            </a:r>
            <a:r>
              <a:rPr sz="1800" spc="-15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spc="-10" dirty="0">
                <a:latin typeface="Courier New"/>
                <a:cs typeface="Courier New"/>
              </a:rPr>
              <a:t>_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9844" y="1749936"/>
            <a:ext cx="4805045" cy="94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3000" spc="-5" dirty="0">
                <a:latin typeface="Arial"/>
                <a:cs typeface="Arial"/>
              </a:rPr>
              <a:t>Ho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to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evalua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clus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ers?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Arial"/>
                <a:cs typeface="Arial"/>
              </a:rPr>
              <a:t>V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s</a:t>
            </a:r>
            <a:r>
              <a:rPr sz="3000" spc="-15" dirty="0">
                <a:latin typeface="Arial"/>
                <a:cs typeface="Arial"/>
              </a:rPr>
              <a:t>ua</a:t>
            </a:r>
            <a:r>
              <a:rPr sz="3000" spc="-5" dirty="0">
                <a:latin typeface="Arial"/>
                <a:cs typeface="Arial"/>
              </a:rPr>
              <a:t>l</a:t>
            </a:r>
            <a:r>
              <a:rPr sz="3000" spc="-15" dirty="0">
                <a:latin typeface="Arial"/>
                <a:cs typeface="Arial"/>
              </a:rPr>
              <a:t>iza</a:t>
            </a:r>
            <a:r>
              <a:rPr sz="3000" spc="-3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(but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onl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2D)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19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5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600" spc="-5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6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Evaluation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376766"/>
            <a:ext cx="8229600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3367241"/>
            <a:ext cx="8248650" cy="2762250"/>
          </a:xfrm>
          <a:custGeom>
            <a:avLst/>
            <a:gdLst/>
            <a:ahLst/>
            <a:cxnLst/>
            <a:rect l="l" t="t" r="r" b="b"/>
            <a:pathLst>
              <a:path w="8248650" h="2762250">
                <a:moveTo>
                  <a:pt x="0" y="2762249"/>
                </a:moveTo>
                <a:lnTo>
                  <a:pt x="8248649" y="2762249"/>
                </a:lnTo>
                <a:lnTo>
                  <a:pt x="8248649" y="0"/>
                </a:lnTo>
                <a:lnTo>
                  <a:pt x="0" y="0"/>
                </a:lnTo>
                <a:lnTo>
                  <a:pt x="0" y="2762249"/>
                </a:lnTo>
                <a:close/>
              </a:path>
            </a:pathLst>
          </a:custGeom>
          <a:ln w="19048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06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25" dirty="0">
                <a:solidFill>
                  <a:srgbClr val="000000"/>
                </a:solidFill>
                <a:latin typeface="Arial"/>
                <a:cs typeface="Arial"/>
              </a:rPr>
              <a:t>Unpredicta</a:t>
            </a:r>
            <a:r>
              <a:rPr sz="3600" spc="-4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le</a:t>
            </a:r>
            <a:r>
              <a:rPr sz="3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Future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44" y="1764522"/>
            <a:ext cx="7819390" cy="115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600" dirty="0">
                <a:latin typeface="Arial"/>
                <a:cs typeface="Arial"/>
              </a:rPr>
              <a:t>Ma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hin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learni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el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attemp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predi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future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ew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inp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-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ut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uman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ste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proc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3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su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jec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ch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ng</a:t>
            </a:r>
            <a:r>
              <a:rPr sz="2600" dirty="0">
                <a:latin typeface="Arial"/>
                <a:cs typeface="Arial"/>
              </a:rPr>
              <a:t>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844" y="5925049"/>
            <a:ext cx="699643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0" dirty="0">
                <a:latin typeface="Arial"/>
                <a:cs typeface="Arial"/>
              </a:rPr>
              <a:t>S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25" dirty="0">
                <a:latin typeface="Arial"/>
                <a:cs typeface="Arial"/>
              </a:rPr>
              <a:t>l</a:t>
            </a:r>
            <a:r>
              <a:rPr sz="2600" b="1" dirty="0">
                <a:latin typeface="Arial"/>
                <a:cs typeface="Arial"/>
              </a:rPr>
              <a:t>u</a:t>
            </a:r>
            <a:r>
              <a:rPr sz="2600" b="1" spc="-25" dirty="0">
                <a:latin typeface="Arial"/>
                <a:cs typeface="Arial"/>
              </a:rPr>
              <a:t>t</a:t>
            </a:r>
            <a:r>
              <a:rPr sz="2600" b="1" spc="-2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1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Arial"/>
                <a:cs typeface="Arial"/>
              </a:rPr>
              <a:t>P</a:t>
            </a:r>
            <a:r>
              <a:rPr sz="2600" b="1" spc="-20" dirty="0">
                <a:latin typeface="Arial"/>
                <a:cs typeface="Arial"/>
              </a:rPr>
              <a:t>r</a:t>
            </a:r>
            <a:r>
              <a:rPr sz="2600" b="1" spc="-10" dirty="0">
                <a:latin typeface="Arial"/>
                <a:cs typeface="Arial"/>
              </a:rPr>
              <a:t>ec</a:t>
            </a:r>
            <a:r>
              <a:rPr sz="2600" b="1" spc="-20" dirty="0">
                <a:latin typeface="Arial"/>
                <a:cs typeface="Arial"/>
              </a:rPr>
              <a:t>i</a:t>
            </a:r>
            <a:r>
              <a:rPr sz="2600" b="1" spc="-10" dirty="0">
                <a:latin typeface="Arial"/>
                <a:cs typeface="Arial"/>
              </a:rPr>
              <a:t>s</a:t>
            </a:r>
            <a:r>
              <a:rPr sz="2600" b="1" spc="-20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15" dirty="0">
                <a:latin typeface="Arial"/>
                <a:cs typeface="Arial"/>
              </a:rPr>
              <a:t>n</a:t>
            </a:r>
            <a:r>
              <a:rPr sz="2600" b="1" spc="-20" dirty="0">
                <a:latin typeface="Arial"/>
                <a:cs typeface="Arial"/>
              </a:rPr>
              <a:t>/</a:t>
            </a:r>
            <a:r>
              <a:rPr sz="2600" b="1" spc="-10" dirty="0">
                <a:latin typeface="Arial"/>
                <a:cs typeface="Arial"/>
              </a:rPr>
              <a:t>Reca</a:t>
            </a:r>
            <a:r>
              <a:rPr sz="2600" b="1" spc="-20" dirty="0">
                <a:latin typeface="Arial"/>
                <a:cs typeface="Arial"/>
              </a:rPr>
              <a:t>l</a:t>
            </a:r>
            <a:r>
              <a:rPr sz="2600" b="1" dirty="0">
                <a:latin typeface="Arial"/>
                <a:cs typeface="Arial"/>
              </a:rPr>
              <a:t>l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t</a:t>
            </a:r>
            <a:r>
              <a:rPr sz="2600" b="1" spc="-10" dirty="0">
                <a:latin typeface="Arial"/>
                <a:cs typeface="Arial"/>
              </a:rPr>
              <a:t>r</a:t>
            </a:r>
            <a:r>
              <a:rPr sz="2600" b="1" spc="-5" dirty="0">
                <a:latin typeface="Arial"/>
                <a:cs typeface="Arial"/>
              </a:rPr>
              <a:t>a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b="1" spc="-5" dirty="0">
                <a:latin typeface="Arial"/>
                <a:cs typeface="Arial"/>
              </a:rPr>
              <a:t>kin</a:t>
            </a:r>
            <a:r>
              <a:rPr sz="2600" b="1" dirty="0">
                <a:latin typeface="Arial"/>
                <a:cs typeface="Arial"/>
              </a:rPr>
              <a:t>g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Arial"/>
                <a:cs typeface="Arial"/>
              </a:rPr>
              <a:t>ove</a:t>
            </a:r>
            <a:r>
              <a:rPr sz="2600" b="1" dirty="0">
                <a:latin typeface="Arial"/>
                <a:cs typeface="Arial"/>
              </a:rPr>
              <a:t>r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9548" y="3189732"/>
            <a:ext cx="3270747" cy="2321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7" y="3197085"/>
            <a:ext cx="203073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Pi</a:t>
            </a:r>
            <a:r>
              <a:rPr sz="3600" b="1" spc="-15" dirty="0">
                <a:latin typeface="Arial"/>
                <a:cs typeface="Arial"/>
              </a:rPr>
              <a:t>p</a:t>
            </a:r>
            <a:r>
              <a:rPr sz="3600" b="1" spc="-5" dirty="0">
                <a:latin typeface="Arial"/>
                <a:cs typeface="Arial"/>
              </a:rPr>
              <a:t>eli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sz="3600" b="1" spc="-5" dirty="0"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436" y="1108706"/>
            <a:ext cx="22244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8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000" b="1" spc="-8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3000" b="1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000" b="1" spc="-160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000" b="1" spc="-150" dirty="0">
                <a:solidFill>
                  <a:srgbClr val="1F2528"/>
                </a:solidFill>
                <a:latin typeface="Trebuchet MS"/>
                <a:cs typeface="Trebuchet MS"/>
              </a:rPr>
              <a:t>D</a:t>
            </a:r>
            <a:r>
              <a:rPr sz="3000" b="1" spc="-130" dirty="0">
                <a:solidFill>
                  <a:srgbClr val="1F2528"/>
                </a:solidFill>
                <a:latin typeface="Trebuchet MS"/>
                <a:cs typeface="Trebuchet MS"/>
              </a:rPr>
              <a:t>r</a:t>
            </a:r>
            <a:r>
              <a:rPr sz="3000" b="1" spc="-15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000" b="1" spc="-15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000" b="1" spc="-135" dirty="0">
                <a:solidFill>
                  <a:srgbClr val="1F2528"/>
                </a:solidFill>
                <a:latin typeface="Trebuchet MS"/>
                <a:cs typeface="Trebuchet MS"/>
              </a:rPr>
              <a:t>m</a:t>
            </a:r>
            <a:r>
              <a:rPr sz="3000" b="1" spc="-130" dirty="0">
                <a:solidFill>
                  <a:srgbClr val="1F2528"/>
                </a:solidFill>
                <a:latin typeface="Trebuchet MS"/>
                <a:cs typeface="Trebuchet MS"/>
              </a:rPr>
              <a:t>..</a:t>
            </a:r>
            <a:r>
              <a:rPr sz="3000" b="1" dirty="0">
                <a:solidFill>
                  <a:srgbClr val="1F2528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96" y="2501645"/>
            <a:ext cx="1701417" cy="1701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8859" y="2609344"/>
            <a:ext cx="1451609" cy="1608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193" y="2548127"/>
            <a:ext cx="1608453" cy="160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861" y="4241472"/>
            <a:ext cx="975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269" y="4235129"/>
            <a:ext cx="8115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904" y="4235129"/>
            <a:ext cx="647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4508" y="4235129"/>
            <a:ext cx="4972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9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5729" y="3213354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10" h="290829">
                <a:moveTo>
                  <a:pt x="633221" y="0"/>
                </a:moveTo>
                <a:lnTo>
                  <a:pt x="633221" y="72511"/>
                </a:lnTo>
                <a:lnTo>
                  <a:pt x="0" y="72511"/>
                </a:lnTo>
                <a:lnTo>
                  <a:pt x="0" y="217688"/>
                </a:lnTo>
                <a:lnTo>
                  <a:pt x="633221" y="217688"/>
                </a:lnTo>
                <a:lnTo>
                  <a:pt x="633221" y="290321"/>
                </a:lnTo>
                <a:lnTo>
                  <a:pt x="778514" y="145145"/>
                </a:lnTo>
                <a:lnTo>
                  <a:pt x="633221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5729" y="3213354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10" h="290829">
                <a:moveTo>
                  <a:pt x="0" y="72511"/>
                </a:moveTo>
                <a:lnTo>
                  <a:pt x="633221" y="72511"/>
                </a:lnTo>
                <a:lnTo>
                  <a:pt x="633221" y="0"/>
                </a:lnTo>
                <a:lnTo>
                  <a:pt x="778514" y="145145"/>
                </a:lnTo>
                <a:lnTo>
                  <a:pt x="633221" y="290321"/>
                </a:lnTo>
                <a:lnTo>
                  <a:pt x="633221" y="217688"/>
                </a:lnTo>
                <a:lnTo>
                  <a:pt x="0" y="217688"/>
                </a:lnTo>
                <a:lnTo>
                  <a:pt x="0" y="72511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5083" y="3207623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10" h="290829">
                <a:moveTo>
                  <a:pt x="633343" y="0"/>
                </a:moveTo>
                <a:lnTo>
                  <a:pt x="633343" y="72542"/>
                </a:lnTo>
                <a:lnTo>
                  <a:pt x="0" y="72542"/>
                </a:lnTo>
                <a:lnTo>
                  <a:pt x="0" y="217810"/>
                </a:lnTo>
                <a:lnTo>
                  <a:pt x="633343" y="217810"/>
                </a:lnTo>
                <a:lnTo>
                  <a:pt x="633343" y="290321"/>
                </a:lnTo>
                <a:lnTo>
                  <a:pt x="778520" y="145176"/>
                </a:lnTo>
                <a:lnTo>
                  <a:pt x="633343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5083" y="3207623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10" h="290829">
                <a:moveTo>
                  <a:pt x="0" y="72542"/>
                </a:moveTo>
                <a:lnTo>
                  <a:pt x="633343" y="72542"/>
                </a:lnTo>
                <a:lnTo>
                  <a:pt x="633343" y="0"/>
                </a:lnTo>
                <a:lnTo>
                  <a:pt x="778520" y="145176"/>
                </a:lnTo>
                <a:lnTo>
                  <a:pt x="633343" y="290321"/>
                </a:lnTo>
                <a:lnTo>
                  <a:pt x="633343" y="217810"/>
                </a:lnTo>
                <a:lnTo>
                  <a:pt x="0" y="217810"/>
                </a:lnTo>
                <a:lnTo>
                  <a:pt x="0" y="72542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8441" y="3207136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09" h="290829">
                <a:moveTo>
                  <a:pt x="633343" y="0"/>
                </a:moveTo>
                <a:lnTo>
                  <a:pt x="633343" y="72511"/>
                </a:lnTo>
                <a:lnTo>
                  <a:pt x="0" y="72511"/>
                </a:lnTo>
                <a:lnTo>
                  <a:pt x="0" y="217810"/>
                </a:lnTo>
                <a:lnTo>
                  <a:pt x="633343" y="217810"/>
                </a:lnTo>
                <a:lnTo>
                  <a:pt x="633343" y="290321"/>
                </a:lnTo>
                <a:lnTo>
                  <a:pt x="778520" y="145145"/>
                </a:lnTo>
                <a:lnTo>
                  <a:pt x="633343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8441" y="3207136"/>
            <a:ext cx="778510" cy="290830"/>
          </a:xfrm>
          <a:custGeom>
            <a:avLst/>
            <a:gdLst/>
            <a:ahLst/>
            <a:cxnLst/>
            <a:rect l="l" t="t" r="r" b="b"/>
            <a:pathLst>
              <a:path w="778509" h="290829">
                <a:moveTo>
                  <a:pt x="0" y="72511"/>
                </a:moveTo>
                <a:lnTo>
                  <a:pt x="633343" y="72511"/>
                </a:lnTo>
                <a:lnTo>
                  <a:pt x="633343" y="0"/>
                </a:lnTo>
                <a:lnTo>
                  <a:pt x="778520" y="145145"/>
                </a:lnTo>
                <a:lnTo>
                  <a:pt x="633343" y="290321"/>
                </a:lnTo>
                <a:lnTo>
                  <a:pt x="633343" y="217810"/>
                </a:lnTo>
                <a:lnTo>
                  <a:pt x="0" y="217810"/>
                </a:lnTo>
                <a:lnTo>
                  <a:pt x="0" y="72511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4919" y="2723628"/>
            <a:ext cx="1258202" cy="1258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9844" y="1789933"/>
            <a:ext cx="7630795" cy="292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300" dirty="0">
                <a:latin typeface="Arial"/>
                <a:cs typeface="Arial"/>
              </a:rPr>
              <a:t>sk</a:t>
            </a:r>
            <a:r>
              <a:rPr sz="2600" spc="290" dirty="0">
                <a:latin typeface="Arial"/>
                <a:cs typeface="Arial"/>
              </a:rPr>
              <a:t>l</a:t>
            </a:r>
            <a:r>
              <a:rPr sz="2600" spc="295" dirty="0">
                <a:latin typeface="Arial"/>
                <a:cs typeface="Arial"/>
              </a:rPr>
              <a:t>ea</a:t>
            </a:r>
            <a:r>
              <a:rPr sz="2600" spc="290" dirty="0">
                <a:latin typeface="Arial"/>
                <a:cs typeface="Arial"/>
              </a:rPr>
              <a:t>r</a:t>
            </a:r>
            <a:r>
              <a:rPr sz="2600" spc="315" dirty="0"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2600" spc="-3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Arial"/>
                <a:cs typeface="Arial"/>
              </a:rPr>
              <a:t>p</a:t>
            </a:r>
            <a:r>
              <a:rPr sz="2600" spc="290" dirty="0">
                <a:latin typeface="Arial"/>
                <a:cs typeface="Arial"/>
              </a:rPr>
              <a:t>i</a:t>
            </a:r>
            <a:r>
              <a:rPr sz="2600" spc="295" dirty="0">
                <a:latin typeface="Arial"/>
                <a:cs typeface="Arial"/>
              </a:rPr>
              <a:t>pe</a:t>
            </a:r>
            <a:r>
              <a:rPr sz="2600" spc="290" dirty="0">
                <a:latin typeface="Arial"/>
                <a:cs typeface="Arial"/>
              </a:rPr>
              <a:t>li</a:t>
            </a:r>
            <a:r>
              <a:rPr sz="2600" spc="295" dirty="0">
                <a:latin typeface="Arial"/>
                <a:cs typeface="Arial"/>
              </a:rPr>
              <a:t>n</a:t>
            </a:r>
            <a:r>
              <a:rPr sz="2600" spc="320" dirty="0"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2600" spc="-3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Arial"/>
                <a:cs typeface="Arial"/>
              </a:rPr>
              <a:t>P</a:t>
            </a:r>
            <a:r>
              <a:rPr sz="2600" spc="290" dirty="0">
                <a:latin typeface="Arial"/>
                <a:cs typeface="Arial"/>
              </a:rPr>
              <a:t>i</a:t>
            </a:r>
            <a:r>
              <a:rPr sz="2600" spc="295" dirty="0">
                <a:latin typeface="Arial"/>
                <a:cs typeface="Arial"/>
              </a:rPr>
              <a:t>pe</a:t>
            </a:r>
            <a:r>
              <a:rPr sz="2600" spc="290" dirty="0">
                <a:latin typeface="Arial"/>
                <a:cs typeface="Arial"/>
              </a:rPr>
              <a:t>li</a:t>
            </a:r>
            <a:r>
              <a:rPr sz="2600" spc="295" dirty="0">
                <a:latin typeface="Arial"/>
                <a:cs typeface="Arial"/>
              </a:rPr>
              <a:t>ne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300" dirty="0">
                <a:latin typeface="Arial"/>
                <a:cs typeface="Arial"/>
              </a:rPr>
              <a:t>s</a:t>
            </a:r>
            <a:r>
              <a:rPr sz="2600" spc="290" dirty="0">
                <a:latin typeface="Arial"/>
                <a:cs typeface="Arial"/>
              </a:rPr>
              <a:t>t</a:t>
            </a:r>
            <a:r>
              <a:rPr sz="2600" spc="295" dirty="0">
                <a:latin typeface="Arial"/>
                <a:cs typeface="Arial"/>
              </a:rPr>
              <a:t>ep</a:t>
            </a:r>
            <a:r>
              <a:rPr sz="2600" spc="28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69900" marR="5080" indent="-329565">
              <a:lnSpc>
                <a:spcPct val="100800"/>
              </a:lnSpc>
              <a:spcBef>
                <a:spcPts val="919"/>
              </a:spcBef>
              <a:buFont typeface="Arial"/>
              <a:buChar char="-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ntia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ap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repeatab</a:t>
            </a:r>
            <a:r>
              <a:rPr sz="2400" i="1" spc="-15" dirty="0">
                <a:latin typeface="Arial"/>
                <a:cs typeface="Arial"/>
              </a:rPr>
              <a:t>l</a:t>
            </a: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ransform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final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estimato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that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ever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 marL="469900" indent="-329565">
              <a:lnSpc>
                <a:spcPct val="100000"/>
              </a:lnSpc>
              <a:spcBef>
                <a:spcPts val="910"/>
              </a:spcBef>
              <a:buFont typeface="Arial"/>
              <a:buChar char="-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step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st)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imp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eme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3592829" algn="l"/>
                <a:tab pos="5790565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110" dirty="0">
                <a:latin typeface="Arial"/>
                <a:cs typeface="Arial"/>
              </a:rPr>
              <a:t>r</a:t>
            </a:r>
            <a:r>
              <a:rPr sz="2400" spc="100" dirty="0">
                <a:latin typeface="Arial"/>
                <a:cs typeface="Arial"/>
              </a:rPr>
              <a:t>an</a:t>
            </a:r>
            <a:r>
              <a:rPr sz="2400" spc="105" dirty="0">
                <a:latin typeface="Arial"/>
                <a:cs typeface="Arial"/>
              </a:rPr>
              <a:t>s</a:t>
            </a:r>
            <a:r>
              <a:rPr sz="2400" spc="100" dirty="0">
                <a:latin typeface="Arial"/>
                <a:cs typeface="Arial"/>
              </a:rPr>
              <a:t>fo</a:t>
            </a:r>
            <a:r>
              <a:rPr sz="2400" spc="110" dirty="0">
                <a:latin typeface="Arial"/>
                <a:cs typeface="Arial"/>
              </a:rPr>
              <a:t>rm</a:t>
            </a:r>
            <a:r>
              <a:rPr sz="2400" spc="100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e.g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Arial"/>
                <a:cs typeface="Arial"/>
              </a:rPr>
              <a:t>t</a:t>
            </a:r>
            <a:r>
              <a:rPr sz="2400" spc="180" dirty="0">
                <a:latin typeface="Arial"/>
                <a:cs typeface="Arial"/>
              </a:rPr>
              <a:t>r</a:t>
            </a:r>
            <a:r>
              <a:rPr sz="2400" spc="170" dirty="0">
                <a:latin typeface="Arial"/>
                <a:cs typeface="Arial"/>
              </a:rPr>
              <a:t>an</a:t>
            </a:r>
            <a:r>
              <a:rPr sz="2400" spc="175" dirty="0">
                <a:latin typeface="Arial"/>
                <a:cs typeface="Arial"/>
              </a:rPr>
              <a:t>s</a:t>
            </a:r>
            <a:r>
              <a:rPr sz="2400" spc="170" dirty="0">
                <a:latin typeface="Arial"/>
                <a:cs typeface="Arial"/>
              </a:rPr>
              <a:t>fo</a:t>
            </a:r>
            <a:r>
              <a:rPr sz="2400" spc="18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ds.</a:t>
            </a:r>
            <a:endParaRPr sz="2400">
              <a:latin typeface="Arial"/>
              <a:cs typeface="Arial"/>
            </a:endParaRPr>
          </a:p>
          <a:p>
            <a:pPr marL="469900" indent="-329565">
              <a:lnSpc>
                <a:spcPct val="100000"/>
              </a:lnSpc>
              <a:spcBef>
                <a:spcPts val="1019"/>
              </a:spcBef>
              <a:buFont typeface="Arial"/>
              <a:buChar char="-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pe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itse</a:t>
            </a:r>
            <a:r>
              <a:rPr sz="2400" spc="-10" dirty="0">
                <a:latin typeface="Arial"/>
                <a:cs typeface="Arial"/>
              </a:rPr>
              <a:t>lf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ement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bot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spc="25" dirty="0">
                <a:latin typeface="Arial"/>
                <a:cs typeface="Arial"/>
              </a:rPr>
              <a:t>T</a:t>
            </a:r>
            <a:r>
              <a:rPr sz="2400" spc="120" dirty="0">
                <a:latin typeface="Arial"/>
                <a:cs typeface="Arial"/>
              </a:rPr>
              <a:t>r</a:t>
            </a:r>
            <a:r>
              <a:rPr sz="2400" spc="110" dirty="0">
                <a:latin typeface="Arial"/>
                <a:cs typeface="Arial"/>
              </a:rPr>
              <a:t>an</a:t>
            </a:r>
            <a:r>
              <a:rPr sz="2400" spc="114" dirty="0">
                <a:latin typeface="Arial"/>
                <a:cs typeface="Arial"/>
              </a:rPr>
              <a:t>s</a:t>
            </a:r>
            <a:r>
              <a:rPr sz="2400" spc="120" dirty="0">
                <a:latin typeface="Arial"/>
                <a:cs typeface="Arial"/>
              </a:rPr>
              <a:t>f</a:t>
            </a:r>
            <a:r>
              <a:rPr sz="2400" spc="110" dirty="0">
                <a:latin typeface="Arial"/>
                <a:cs typeface="Arial"/>
              </a:rPr>
              <a:t>o</a:t>
            </a:r>
            <a:r>
              <a:rPr sz="2400" spc="120" dirty="0">
                <a:latin typeface="Arial"/>
                <a:cs typeface="Arial"/>
              </a:rPr>
              <a:t>rm</a:t>
            </a:r>
            <a:r>
              <a:rPr sz="2400" spc="1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Arial"/>
                <a:cs typeface="Arial"/>
              </a:rPr>
              <a:t>E</a:t>
            </a:r>
            <a:r>
              <a:rPr sz="2400" spc="175" dirty="0">
                <a:latin typeface="Arial"/>
                <a:cs typeface="Arial"/>
              </a:rPr>
              <a:t>s</a:t>
            </a:r>
            <a:r>
              <a:rPr sz="2400" spc="180" dirty="0">
                <a:latin typeface="Arial"/>
                <a:cs typeface="Arial"/>
              </a:rPr>
              <a:t>t</a:t>
            </a:r>
            <a:r>
              <a:rPr sz="2400" spc="170" dirty="0">
                <a:latin typeface="Arial"/>
                <a:cs typeface="Arial"/>
              </a:rPr>
              <a:t>i</a:t>
            </a:r>
            <a:r>
              <a:rPr sz="2400" spc="180" dirty="0">
                <a:latin typeface="Arial"/>
                <a:cs typeface="Arial"/>
              </a:rPr>
              <a:t>m</a:t>
            </a:r>
            <a:r>
              <a:rPr sz="2400" spc="170" dirty="0">
                <a:latin typeface="Arial"/>
                <a:cs typeface="Arial"/>
              </a:rPr>
              <a:t>a</a:t>
            </a:r>
            <a:r>
              <a:rPr sz="2400" spc="180" dirty="0">
                <a:latin typeface="Arial"/>
                <a:cs typeface="Arial"/>
              </a:rPr>
              <a:t>t</a:t>
            </a:r>
            <a:r>
              <a:rPr sz="2400" spc="17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11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Pipelines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4154" y="5456667"/>
            <a:ext cx="7824215" cy="1401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48409" y="5457812"/>
            <a:ext cx="195580" cy="1400175"/>
          </a:xfrm>
          <a:custGeom>
            <a:avLst/>
            <a:gdLst/>
            <a:ahLst/>
            <a:cxnLst/>
            <a:rect l="l" t="t" r="r" b="b"/>
            <a:pathLst>
              <a:path w="195579" h="1400175">
                <a:moveTo>
                  <a:pt x="0" y="1400174"/>
                </a:moveTo>
                <a:lnTo>
                  <a:pt x="195590" y="1400174"/>
                </a:lnTo>
                <a:lnTo>
                  <a:pt x="195590" y="0"/>
                </a:lnTo>
                <a:lnTo>
                  <a:pt x="0" y="0"/>
                </a:lnTo>
                <a:lnTo>
                  <a:pt x="0" y="1400174"/>
                </a:lnTo>
              </a:path>
            </a:pathLst>
          </a:custGeom>
          <a:solidFill>
            <a:srgbClr val="D89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8409" y="54578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90" y="0"/>
                </a:lnTo>
              </a:path>
            </a:pathLst>
          </a:custGeom>
          <a:ln w="20319">
            <a:solidFill>
              <a:srgbClr val="D89D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8409" y="5457825"/>
            <a:ext cx="0" cy="1400175"/>
          </a:xfrm>
          <a:custGeom>
            <a:avLst/>
            <a:gdLst/>
            <a:ahLst/>
            <a:cxnLst/>
            <a:rect l="l" t="t" r="r" b="b"/>
            <a:pathLst>
              <a:path h="1400175">
                <a:moveTo>
                  <a:pt x="0" y="1400163"/>
                </a:moveTo>
                <a:lnTo>
                  <a:pt x="0" y="0"/>
                </a:lnTo>
              </a:path>
            </a:pathLst>
          </a:custGeom>
          <a:ln w="19048">
            <a:solidFill>
              <a:srgbClr val="D89D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12" y="1299172"/>
            <a:ext cx="6668134" cy="392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06F1F"/>
                </a:solidFill>
                <a:latin typeface="Arial"/>
                <a:cs typeface="Arial"/>
              </a:rPr>
              <a:t>f</a:t>
            </a:r>
            <a:r>
              <a:rPr sz="1600" b="1" spc="-20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1600" b="1" spc="-25" dirty="0">
                <a:solidFill>
                  <a:srgbClr val="006F1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006F1F"/>
                </a:solidFill>
                <a:latin typeface="Arial"/>
                <a:cs typeface="Arial"/>
              </a:rPr>
              <a:t>m</a:t>
            </a:r>
            <a:r>
              <a:rPr sz="1600" b="1" spc="2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b="1" spc="45" dirty="0">
                <a:solidFill>
                  <a:srgbClr val="0D82B5"/>
                </a:solidFill>
                <a:latin typeface="Arial"/>
                <a:cs typeface="Arial"/>
              </a:rPr>
              <a:t>sklea</a:t>
            </a:r>
            <a:r>
              <a:rPr sz="1600" b="1" spc="50" dirty="0">
                <a:solidFill>
                  <a:srgbClr val="0D82B5"/>
                </a:solidFill>
                <a:latin typeface="Arial"/>
                <a:cs typeface="Arial"/>
              </a:rPr>
              <a:t>r</a:t>
            </a:r>
            <a:r>
              <a:rPr sz="1600" b="1" spc="45" dirty="0">
                <a:solidFill>
                  <a:srgbClr val="0D82B5"/>
                </a:solidFill>
                <a:latin typeface="Arial"/>
                <a:cs typeface="Arial"/>
              </a:rPr>
              <a:t>n.p</a:t>
            </a:r>
            <a:r>
              <a:rPr sz="1600" b="1" spc="50" dirty="0">
                <a:solidFill>
                  <a:srgbClr val="0D82B5"/>
                </a:solidFill>
                <a:latin typeface="Arial"/>
                <a:cs typeface="Arial"/>
              </a:rPr>
              <a:t>r</a:t>
            </a:r>
            <a:r>
              <a:rPr sz="1600" b="1" spc="45" dirty="0">
                <a:solidFill>
                  <a:srgbClr val="0D82B5"/>
                </a:solidFill>
                <a:latin typeface="Arial"/>
                <a:cs typeface="Arial"/>
              </a:rPr>
              <a:t>ep</a:t>
            </a:r>
            <a:r>
              <a:rPr sz="1600" b="1" spc="50" dirty="0">
                <a:solidFill>
                  <a:srgbClr val="0D82B5"/>
                </a:solidFill>
                <a:latin typeface="Arial"/>
                <a:cs typeface="Arial"/>
              </a:rPr>
              <a:t>r</a:t>
            </a:r>
            <a:r>
              <a:rPr sz="1600" b="1" spc="45" dirty="0">
                <a:solidFill>
                  <a:srgbClr val="0D82B5"/>
                </a:solidFill>
                <a:latin typeface="Arial"/>
                <a:cs typeface="Arial"/>
              </a:rPr>
              <a:t>ocessin</a:t>
            </a:r>
            <a:r>
              <a:rPr sz="1600" b="1" spc="-10" dirty="0">
                <a:solidFill>
                  <a:srgbClr val="0D82B5"/>
                </a:solidFill>
                <a:latin typeface="Arial"/>
                <a:cs typeface="Arial"/>
              </a:rPr>
              <a:t>g</a:t>
            </a:r>
            <a:r>
              <a:rPr sz="1600" b="1" dirty="0">
                <a:solidFill>
                  <a:srgbClr val="0D82B5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0D82B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006F1F"/>
                </a:solidFill>
                <a:latin typeface="Arial"/>
                <a:cs typeface="Arial"/>
              </a:rPr>
              <a:t>i</a:t>
            </a:r>
            <a:r>
              <a:rPr sz="1600" b="1" spc="25" dirty="0">
                <a:solidFill>
                  <a:srgbClr val="006F1F"/>
                </a:solidFill>
                <a:latin typeface="Arial"/>
                <a:cs typeface="Arial"/>
              </a:rPr>
              <a:t>mpo</a:t>
            </a:r>
            <a:r>
              <a:rPr sz="1600" b="1" spc="30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006F1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b="1" spc="17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Arial"/>
                <a:cs typeface="Arial"/>
              </a:rPr>
              <a:t>Po</a:t>
            </a:r>
            <a:r>
              <a:rPr sz="1600" spc="75" dirty="0">
                <a:latin typeface="Arial"/>
                <a:cs typeface="Arial"/>
              </a:rPr>
              <a:t>l</a:t>
            </a:r>
            <a:r>
              <a:rPr sz="1600" spc="50" dirty="0">
                <a:latin typeface="Arial"/>
                <a:cs typeface="Arial"/>
              </a:rPr>
              <a:t>y</a:t>
            </a:r>
            <a:r>
              <a:rPr sz="1600" spc="65" dirty="0">
                <a:latin typeface="Arial"/>
                <a:cs typeface="Arial"/>
              </a:rPr>
              <a:t>nom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70" dirty="0">
                <a:latin typeface="Arial"/>
                <a:cs typeface="Arial"/>
              </a:rPr>
              <a:t>a</a:t>
            </a:r>
            <a:r>
              <a:rPr sz="1600" spc="75" dirty="0">
                <a:latin typeface="Arial"/>
                <a:cs typeface="Arial"/>
              </a:rPr>
              <a:t>l</a:t>
            </a:r>
            <a:r>
              <a:rPr sz="1600" spc="70" dirty="0">
                <a:latin typeface="Arial"/>
                <a:cs typeface="Arial"/>
              </a:rPr>
              <a:t>Featu</a:t>
            </a:r>
            <a:r>
              <a:rPr sz="1600" spc="65" dirty="0">
                <a:latin typeface="Arial"/>
                <a:cs typeface="Arial"/>
              </a:rPr>
              <a:t>r</a:t>
            </a:r>
            <a:r>
              <a:rPr sz="1600" spc="7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06F1F"/>
                </a:solidFill>
                <a:latin typeface="Arial"/>
                <a:cs typeface="Arial"/>
              </a:rPr>
              <a:t>f</a:t>
            </a:r>
            <a:r>
              <a:rPr sz="1600" b="1" spc="-20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1600" b="1" spc="-25" dirty="0">
                <a:solidFill>
                  <a:srgbClr val="006F1F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srgbClr val="006F1F"/>
                </a:solidFill>
                <a:latin typeface="Arial"/>
                <a:cs typeface="Arial"/>
              </a:rPr>
              <a:t>m</a:t>
            </a:r>
            <a:r>
              <a:rPr sz="1600" b="1" spc="2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b="1" spc="95" dirty="0">
                <a:solidFill>
                  <a:srgbClr val="0D82B5"/>
                </a:solidFill>
                <a:latin typeface="Arial"/>
                <a:cs typeface="Arial"/>
              </a:rPr>
              <a:t>sklear</a:t>
            </a:r>
            <a:r>
              <a:rPr sz="1600" b="1" spc="100" dirty="0">
                <a:solidFill>
                  <a:srgbClr val="0D82B5"/>
                </a:solidFill>
                <a:latin typeface="Arial"/>
                <a:cs typeface="Arial"/>
              </a:rPr>
              <a:t>n.pi</a:t>
            </a:r>
            <a:r>
              <a:rPr sz="1600" b="1" spc="90" dirty="0">
                <a:solidFill>
                  <a:srgbClr val="0D82B5"/>
                </a:solidFill>
                <a:latin typeface="Arial"/>
                <a:cs typeface="Arial"/>
              </a:rPr>
              <a:t>p</a:t>
            </a:r>
            <a:r>
              <a:rPr sz="1600" b="1" spc="100" dirty="0">
                <a:solidFill>
                  <a:srgbClr val="0D82B5"/>
                </a:solidFill>
                <a:latin typeface="Arial"/>
                <a:cs typeface="Arial"/>
              </a:rPr>
              <a:t>eli</a:t>
            </a:r>
            <a:r>
              <a:rPr sz="1600" b="1" spc="90" dirty="0">
                <a:solidFill>
                  <a:srgbClr val="0D82B5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0D82B5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D82B5"/>
                </a:solidFill>
                <a:latin typeface="Times New Roman"/>
                <a:cs typeface="Times New Roman"/>
              </a:rPr>
              <a:t> </a:t>
            </a:r>
            <a:r>
              <a:rPr sz="1600" b="1" spc="-55" dirty="0">
                <a:solidFill>
                  <a:srgbClr val="0D82B5"/>
                </a:solidFill>
                <a:latin typeface="Times New Roman"/>
                <a:cs typeface="Times New Roman"/>
              </a:rPr>
              <a:t> </a:t>
            </a:r>
            <a:r>
              <a:rPr sz="1600" b="1" spc="35" dirty="0">
                <a:solidFill>
                  <a:srgbClr val="006F1F"/>
                </a:solidFill>
                <a:latin typeface="Arial"/>
                <a:cs typeface="Arial"/>
              </a:rPr>
              <a:t>i</a:t>
            </a:r>
            <a:r>
              <a:rPr sz="1600" b="1" spc="25" dirty="0">
                <a:solidFill>
                  <a:srgbClr val="006F1F"/>
                </a:solidFill>
                <a:latin typeface="Arial"/>
                <a:cs typeface="Arial"/>
              </a:rPr>
              <a:t>mpo</a:t>
            </a:r>
            <a:r>
              <a:rPr sz="1600" b="1" spc="30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006F1F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b="1" spc="60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Arial"/>
                <a:cs typeface="Arial"/>
              </a:rPr>
              <a:t>ma</a:t>
            </a:r>
            <a:r>
              <a:rPr sz="1600" spc="75" dirty="0">
                <a:latin typeface="Arial"/>
                <a:cs typeface="Arial"/>
              </a:rPr>
              <a:t>k</a:t>
            </a:r>
            <a:r>
              <a:rPr sz="1600" spc="70" dirty="0">
                <a:latin typeface="Arial"/>
                <a:cs typeface="Arial"/>
              </a:rPr>
              <a:t>e_p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70" dirty="0">
                <a:latin typeface="Arial"/>
                <a:cs typeface="Arial"/>
              </a:rPr>
              <a:t>peli</a:t>
            </a:r>
            <a:r>
              <a:rPr sz="1600" spc="5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model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=</a:t>
            </a:r>
            <a:r>
              <a:rPr sz="1600" spc="-6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Arial"/>
                <a:cs typeface="Arial"/>
              </a:rPr>
              <a:t>ma</a:t>
            </a:r>
            <a:r>
              <a:rPr sz="1600" spc="100" dirty="0">
                <a:latin typeface="Arial"/>
                <a:cs typeface="Arial"/>
              </a:rPr>
              <a:t>k</a:t>
            </a:r>
            <a:r>
              <a:rPr sz="1600" spc="95" dirty="0">
                <a:latin typeface="Arial"/>
                <a:cs typeface="Arial"/>
              </a:rPr>
              <a:t>e_p</a:t>
            </a:r>
            <a:r>
              <a:rPr sz="1600" spc="100" dirty="0">
                <a:latin typeface="Arial"/>
                <a:cs typeface="Arial"/>
              </a:rPr>
              <a:t>i</a:t>
            </a:r>
            <a:r>
              <a:rPr sz="1600" spc="95" dirty="0">
                <a:latin typeface="Arial"/>
                <a:cs typeface="Arial"/>
              </a:rPr>
              <a:t>pe</a:t>
            </a:r>
            <a:r>
              <a:rPr sz="1600" spc="100" dirty="0">
                <a:latin typeface="Arial"/>
                <a:cs typeface="Arial"/>
              </a:rPr>
              <a:t>li</a:t>
            </a:r>
            <a:r>
              <a:rPr sz="1600" spc="95" dirty="0">
                <a:latin typeface="Arial"/>
                <a:cs typeface="Arial"/>
              </a:rPr>
              <a:t>n</a:t>
            </a:r>
            <a:r>
              <a:rPr sz="1600" spc="100" dirty="0">
                <a:latin typeface="Arial"/>
                <a:cs typeface="Arial"/>
              </a:rPr>
              <a:t>e</a:t>
            </a:r>
            <a:r>
              <a:rPr sz="1600" spc="90" dirty="0">
                <a:latin typeface="Arial"/>
                <a:cs typeface="Arial"/>
              </a:rPr>
              <a:t>(</a:t>
            </a:r>
            <a:r>
              <a:rPr sz="1600" spc="100" dirty="0">
                <a:latin typeface="Arial"/>
                <a:cs typeface="Arial"/>
              </a:rPr>
              <a:t>P</a:t>
            </a:r>
            <a:r>
              <a:rPr sz="1600" spc="95" dirty="0">
                <a:latin typeface="Arial"/>
                <a:cs typeface="Arial"/>
              </a:rPr>
              <a:t>o</a:t>
            </a:r>
            <a:r>
              <a:rPr sz="1600" spc="110" dirty="0">
                <a:latin typeface="Arial"/>
                <a:cs typeface="Arial"/>
              </a:rPr>
              <a:t>l</a:t>
            </a:r>
            <a:r>
              <a:rPr sz="1600" spc="90" dirty="0">
                <a:latin typeface="Arial"/>
                <a:cs typeface="Arial"/>
              </a:rPr>
              <a:t>y</a:t>
            </a:r>
            <a:r>
              <a:rPr sz="1600" spc="100" dirty="0">
                <a:latin typeface="Arial"/>
                <a:cs typeface="Arial"/>
              </a:rPr>
              <a:t>no</a:t>
            </a:r>
            <a:r>
              <a:rPr sz="1600" spc="90" dirty="0">
                <a:latin typeface="Arial"/>
                <a:cs typeface="Arial"/>
              </a:rPr>
              <a:t>m</a:t>
            </a:r>
            <a:r>
              <a:rPr sz="1600" spc="100" dirty="0">
                <a:latin typeface="Arial"/>
                <a:cs typeface="Arial"/>
              </a:rPr>
              <a:t>i</a:t>
            </a:r>
            <a:r>
              <a:rPr sz="1600" spc="95" dirty="0">
                <a:latin typeface="Arial"/>
                <a:cs typeface="Arial"/>
              </a:rPr>
              <a:t>a</a:t>
            </a:r>
            <a:r>
              <a:rPr sz="1600" spc="100" dirty="0">
                <a:latin typeface="Arial"/>
                <a:cs typeface="Arial"/>
              </a:rPr>
              <a:t>lF</a:t>
            </a:r>
            <a:r>
              <a:rPr sz="1600" spc="95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atu</a:t>
            </a:r>
            <a:r>
              <a:rPr sz="1600" spc="90" dirty="0">
                <a:latin typeface="Arial"/>
                <a:cs typeface="Arial"/>
              </a:rPr>
              <a:t>r</a:t>
            </a:r>
            <a:r>
              <a:rPr sz="1600" spc="95" dirty="0">
                <a:latin typeface="Arial"/>
                <a:cs typeface="Arial"/>
              </a:rPr>
              <a:t>e</a:t>
            </a:r>
            <a:r>
              <a:rPr sz="1600" spc="10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F9F6F"/>
                </a:solidFill>
                <a:latin typeface="Arial"/>
                <a:cs typeface="Arial"/>
              </a:rPr>
              <a:t>2</a:t>
            </a:r>
            <a:r>
              <a:rPr sz="1600" spc="114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Arial"/>
                <a:cs typeface="Arial"/>
              </a:rPr>
              <a:t>li</a:t>
            </a:r>
            <a:r>
              <a:rPr sz="1600" spc="120" dirty="0">
                <a:latin typeface="Arial"/>
                <a:cs typeface="Arial"/>
              </a:rPr>
              <a:t>nea</a:t>
            </a:r>
            <a:r>
              <a:rPr sz="1600" spc="114" dirty="0">
                <a:latin typeface="Arial"/>
                <a:cs typeface="Arial"/>
              </a:rPr>
              <a:t>r</a:t>
            </a:r>
            <a:r>
              <a:rPr sz="1600" spc="120" dirty="0">
                <a:latin typeface="Arial"/>
                <a:cs typeface="Arial"/>
              </a:rPr>
              <a:t>_mode</a:t>
            </a:r>
            <a:r>
              <a:rPr sz="1600" spc="150" dirty="0"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125" dirty="0">
                <a:latin typeface="Arial"/>
                <a:cs typeface="Arial"/>
              </a:rPr>
              <a:t>R</a:t>
            </a:r>
            <a:r>
              <a:rPr sz="1600" spc="135" dirty="0">
                <a:latin typeface="Arial"/>
                <a:cs typeface="Arial"/>
              </a:rPr>
              <a:t>i</a:t>
            </a:r>
            <a:r>
              <a:rPr sz="1600" spc="125" dirty="0">
                <a:latin typeface="Arial"/>
                <a:cs typeface="Arial"/>
              </a:rPr>
              <a:t>dge()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600" spc="-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897890">
              <a:lnSpc>
                <a:spcPct val="116900"/>
              </a:lnSpc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Arial"/>
                <a:cs typeface="Arial"/>
              </a:rPr>
              <a:t>mean_</a:t>
            </a:r>
            <a:r>
              <a:rPr sz="1600" spc="90" dirty="0">
                <a:latin typeface="Arial"/>
                <a:cs typeface="Arial"/>
              </a:rPr>
              <a:t>s</a:t>
            </a:r>
            <a:r>
              <a:rPr sz="1600" spc="80" dirty="0">
                <a:latin typeface="Arial"/>
                <a:cs typeface="Arial"/>
              </a:rPr>
              <a:t>qua</a:t>
            </a:r>
            <a:r>
              <a:rPr sz="1600" spc="75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ed_e</a:t>
            </a:r>
            <a:r>
              <a:rPr sz="1600" spc="75" dirty="0">
                <a:latin typeface="Arial"/>
                <a:cs typeface="Arial"/>
              </a:rPr>
              <a:t>rr</a:t>
            </a:r>
            <a:r>
              <a:rPr sz="1600" spc="80" dirty="0">
                <a:latin typeface="Arial"/>
                <a:cs typeface="Arial"/>
              </a:rPr>
              <a:t>o</a:t>
            </a:r>
            <a:r>
              <a:rPr sz="1600" spc="75" dirty="0">
                <a:latin typeface="Arial"/>
                <a:cs typeface="Arial"/>
              </a:rPr>
              <a:t>r(</a:t>
            </a:r>
            <a:r>
              <a:rPr sz="1600" spc="65" dirty="0">
                <a:latin typeface="Arial"/>
                <a:cs typeface="Arial"/>
              </a:rPr>
              <a:t>y</a:t>
            </a:r>
            <a:r>
              <a:rPr sz="1600" spc="80" dirty="0">
                <a:latin typeface="Arial"/>
                <a:cs typeface="Arial"/>
              </a:rPr>
              <a:t>_te</a:t>
            </a:r>
            <a:r>
              <a:rPr sz="1600" spc="90" dirty="0">
                <a:latin typeface="Arial"/>
                <a:cs typeface="Arial"/>
              </a:rPr>
              <a:t>s</a:t>
            </a:r>
            <a:r>
              <a:rPr sz="1600" spc="8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Arial"/>
                <a:cs typeface="Arial"/>
              </a:rPr>
              <a:t>mode</a:t>
            </a:r>
            <a:r>
              <a:rPr sz="1600" spc="155" dirty="0"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600" spc="-2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Arial"/>
                <a:cs typeface="Arial"/>
              </a:rPr>
              <a:t>pred</a:t>
            </a:r>
            <a:r>
              <a:rPr sz="1600" spc="150" dirty="0">
                <a:latin typeface="Arial"/>
                <a:cs typeface="Arial"/>
              </a:rPr>
              <a:t>i</a:t>
            </a:r>
            <a:r>
              <a:rPr sz="1600" spc="155" dirty="0">
                <a:latin typeface="Arial"/>
                <a:cs typeface="Arial"/>
              </a:rPr>
              <a:t>ct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spc="-235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Arial"/>
                <a:cs typeface="Arial"/>
              </a:rPr>
              <a:t>t</a:t>
            </a:r>
            <a:r>
              <a:rPr sz="1600" spc="140" dirty="0">
                <a:latin typeface="Arial"/>
                <a:cs typeface="Arial"/>
              </a:rPr>
              <a:t>e</a:t>
            </a:r>
            <a:r>
              <a:rPr sz="1600" spc="155" dirty="0">
                <a:latin typeface="Arial"/>
                <a:cs typeface="Arial"/>
              </a:rPr>
              <a:t>st</a:t>
            </a:r>
            <a:r>
              <a:rPr sz="1600" spc="150" dirty="0">
                <a:latin typeface="Arial"/>
                <a:cs typeface="Arial"/>
              </a:rPr>
              <a:t>)</a:t>
            </a:r>
            <a:r>
              <a:rPr sz="1600" spc="-10" dirty="0">
                <a:latin typeface="Arial"/>
                <a:cs typeface="Arial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9F6F"/>
                </a:solidFill>
                <a:latin typeface="Arial"/>
                <a:cs typeface="Arial"/>
              </a:rPr>
              <a:t>3.1498887586</a:t>
            </a:r>
            <a:r>
              <a:rPr sz="1600" dirty="0">
                <a:solidFill>
                  <a:srgbClr val="3F9F6F"/>
                </a:solidFill>
                <a:latin typeface="Arial"/>
                <a:cs typeface="Arial"/>
              </a:rPr>
              <a:t>4</a:t>
            </a:r>
            <a:r>
              <a:rPr sz="1600" spc="-10" dirty="0">
                <a:solidFill>
                  <a:srgbClr val="3F9F6F"/>
                </a:solidFill>
                <a:latin typeface="Arial"/>
                <a:cs typeface="Arial"/>
              </a:rPr>
              <a:t>5</a:t>
            </a:r>
            <a:r>
              <a:rPr sz="1600" dirty="0">
                <a:solidFill>
                  <a:srgbClr val="3F9F6F"/>
                </a:solidFill>
                <a:latin typeface="Arial"/>
                <a:cs typeface="Arial"/>
              </a:rPr>
              <a:t>1</a:t>
            </a:r>
            <a:r>
              <a:rPr sz="1600" spc="-10" dirty="0">
                <a:solidFill>
                  <a:srgbClr val="3F9F6F"/>
                </a:solidFill>
                <a:latin typeface="Arial"/>
                <a:cs typeface="Arial"/>
              </a:rPr>
              <a:t>594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70" dirty="0">
                <a:solidFill>
                  <a:srgbClr val="656565"/>
                </a:solidFill>
                <a:latin typeface="Arial"/>
                <a:cs typeface="Arial"/>
              </a:rPr>
              <a:t>&gt;&gt;</a:t>
            </a:r>
            <a:r>
              <a:rPr sz="1600" spc="-10" dirty="0">
                <a:solidFill>
                  <a:srgbClr val="656565"/>
                </a:solidFill>
                <a:latin typeface="Arial"/>
                <a:cs typeface="Arial"/>
              </a:rPr>
              <a:t>&gt;</a:t>
            </a:r>
            <a:r>
              <a:rPr sz="1600" spc="-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Arial"/>
                <a:cs typeface="Arial"/>
              </a:rPr>
              <a:t>mode</a:t>
            </a:r>
            <a:r>
              <a:rPr sz="1600" spc="120" dirty="0">
                <a:latin typeface="Arial"/>
                <a:cs typeface="Arial"/>
              </a:rPr>
              <a:t>l</a:t>
            </a:r>
            <a:r>
              <a:rPr sz="1600" spc="110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600" spc="105" dirty="0">
                <a:latin typeface="Arial"/>
                <a:cs typeface="Arial"/>
              </a:rPr>
              <a:t>sc</a:t>
            </a:r>
            <a:r>
              <a:rPr sz="1600" spc="100" dirty="0">
                <a:latin typeface="Arial"/>
                <a:cs typeface="Arial"/>
              </a:rPr>
              <a:t>o</a:t>
            </a:r>
            <a:r>
              <a:rPr sz="1600" spc="114" dirty="0">
                <a:latin typeface="Arial"/>
                <a:cs typeface="Arial"/>
              </a:rPr>
              <a:t>r</a:t>
            </a:r>
            <a:r>
              <a:rPr sz="1600" spc="120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(X</a:t>
            </a:r>
            <a:r>
              <a:rPr sz="1600" spc="120" dirty="0">
                <a:latin typeface="Arial"/>
                <a:cs typeface="Arial"/>
              </a:rPr>
              <a:t>_</a:t>
            </a:r>
            <a:r>
              <a:rPr sz="1600" spc="100" dirty="0">
                <a:latin typeface="Arial"/>
                <a:cs typeface="Arial"/>
              </a:rPr>
              <a:t>te</a:t>
            </a:r>
            <a:r>
              <a:rPr sz="1600" spc="125" dirty="0">
                <a:latin typeface="Arial"/>
                <a:cs typeface="Arial"/>
              </a:rPr>
              <a:t>st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_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Arial"/>
                <a:cs typeface="Arial"/>
              </a:rPr>
              <a:t>te</a:t>
            </a:r>
            <a:r>
              <a:rPr sz="1600" spc="180" dirty="0">
                <a:latin typeface="Arial"/>
                <a:cs typeface="Arial"/>
              </a:rPr>
              <a:t>st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600" spc="-15" dirty="0">
                <a:solidFill>
                  <a:srgbClr val="3F9F6F"/>
                </a:solidFill>
                <a:latin typeface="Arial"/>
                <a:cs typeface="Arial"/>
              </a:rPr>
              <a:t>0.9709057634</a:t>
            </a:r>
            <a:r>
              <a:rPr sz="1600" dirty="0">
                <a:solidFill>
                  <a:srgbClr val="3F9F6F"/>
                </a:solidFill>
                <a:latin typeface="Arial"/>
                <a:cs typeface="Arial"/>
              </a:rPr>
              <a:t>5</a:t>
            </a:r>
            <a:r>
              <a:rPr sz="1600" spc="-15" dirty="0">
                <a:solidFill>
                  <a:srgbClr val="3F9F6F"/>
                </a:solidFill>
                <a:latin typeface="Arial"/>
                <a:cs typeface="Arial"/>
              </a:rPr>
              <a:t>1</a:t>
            </a:r>
            <a:r>
              <a:rPr sz="1600" dirty="0">
                <a:solidFill>
                  <a:srgbClr val="3F9F6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3F9F6F"/>
                </a:solidFill>
                <a:latin typeface="Arial"/>
                <a:cs typeface="Arial"/>
              </a:rPr>
              <a:t>81</a:t>
            </a:r>
            <a:r>
              <a:rPr sz="1600" dirty="0">
                <a:solidFill>
                  <a:srgbClr val="3F9F6F"/>
                </a:solidFill>
                <a:latin typeface="Arial"/>
                <a:cs typeface="Arial"/>
              </a:rPr>
              <a:t>0</a:t>
            </a:r>
            <a:r>
              <a:rPr sz="1600" spc="-10" dirty="0">
                <a:solidFill>
                  <a:srgbClr val="3F9F6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29559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43020" y="1108706"/>
            <a:ext cx="23444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1F2528"/>
                </a:solidFill>
                <a:latin typeface="Trebuchet MS"/>
                <a:cs typeface="Trebuchet MS"/>
              </a:rPr>
              <a:t>…</a:t>
            </a:r>
            <a:r>
              <a:rPr sz="3000" b="1" spc="180" dirty="0">
                <a:solidFill>
                  <a:srgbClr val="1F2528"/>
                </a:solidFill>
                <a:latin typeface="Trebuchet MS"/>
                <a:cs typeface="Trebuchet MS"/>
              </a:rPr>
              <a:t> </a:t>
            </a:r>
            <a:r>
              <a:rPr sz="3000" b="1" spc="-8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000" b="1" spc="-8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3000" b="1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000" b="1" spc="-37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000" b="1" spc="-80" dirty="0">
                <a:solidFill>
                  <a:srgbClr val="1F2528"/>
                </a:solidFill>
                <a:latin typeface="Trebuchet MS"/>
                <a:cs typeface="Trebuchet MS"/>
              </a:rPr>
              <a:t>Re</a:t>
            </a:r>
            <a:r>
              <a:rPr sz="3000" b="1" spc="-8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000" b="1" spc="-7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000" b="1" spc="-5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000" b="1" spc="-6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000" b="1" spc="-20" dirty="0">
                <a:solidFill>
                  <a:srgbClr val="1F2528"/>
                </a:solidFill>
                <a:latin typeface="Trebuchet MS"/>
                <a:cs typeface="Trebuchet MS"/>
              </a:rPr>
              <a:t>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830" y="1027694"/>
            <a:ext cx="2262630" cy="135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48" y="2676552"/>
            <a:ext cx="1155649" cy="1155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577" y="3275356"/>
            <a:ext cx="698092" cy="698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485" y="2535393"/>
            <a:ext cx="823176" cy="823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4970" y="2735692"/>
            <a:ext cx="823176" cy="805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2485" y="4067796"/>
            <a:ext cx="1170953" cy="117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8857" y="2761146"/>
            <a:ext cx="1053044" cy="105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74873" y="3954070"/>
            <a:ext cx="10420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 marR="5080" indent="-146685">
              <a:lnSpc>
                <a:spcPct val="101099"/>
              </a:lnSpc>
            </a:pPr>
            <a:r>
              <a:rPr sz="1800" dirty="0">
                <a:latin typeface="Arial"/>
                <a:cs typeface="Arial"/>
              </a:rPr>
              <a:t>ML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5666" y="2414646"/>
            <a:ext cx="1330960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ts val="13100"/>
              </a:lnSpc>
            </a:pPr>
            <a:r>
              <a:rPr sz="11000" b="1" dirty="0">
                <a:solidFill>
                  <a:srgbClr val="E69038"/>
                </a:solidFill>
                <a:latin typeface="Arial"/>
                <a:cs typeface="Arial"/>
              </a:rPr>
              <a:t>?</a:t>
            </a:r>
            <a:endParaRPr sz="11000">
              <a:latin typeface="Arial"/>
              <a:cs typeface="Arial"/>
            </a:endParaRPr>
          </a:p>
          <a:p>
            <a:pPr marL="194945">
              <a:lnSpc>
                <a:spcPts val="2060"/>
              </a:lnSpc>
            </a:pPr>
            <a:r>
              <a:rPr sz="1800" dirty="0">
                <a:latin typeface="Arial"/>
                <a:cs typeface="Arial"/>
              </a:rPr>
              <a:t>Fe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582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4897" y="0"/>
                </a:moveTo>
                <a:lnTo>
                  <a:pt x="374897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4897" y="217810"/>
                </a:lnTo>
                <a:lnTo>
                  <a:pt x="374897" y="290474"/>
                </a:lnTo>
                <a:lnTo>
                  <a:pt x="520196" y="145298"/>
                </a:lnTo>
                <a:lnTo>
                  <a:pt x="374897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582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4897" y="72664"/>
                </a:lnTo>
                <a:lnTo>
                  <a:pt x="374897" y="0"/>
                </a:lnTo>
                <a:lnTo>
                  <a:pt x="520196" y="145298"/>
                </a:lnTo>
                <a:lnTo>
                  <a:pt x="374897" y="290474"/>
                </a:lnTo>
                <a:lnTo>
                  <a:pt x="374897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0565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56" y="0"/>
                </a:moveTo>
                <a:lnTo>
                  <a:pt x="375056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56" y="217810"/>
                </a:lnTo>
                <a:lnTo>
                  <a:pt x="375056" y="290474"/>
                </a:lnTo>
                <a:lnTo>
                  <a:pt x="520202" y="145298"/>
                </a:lnTo>
                <a:lnTo>
                  <a:pt x="375056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00565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56" y="72664"/>
                </a:lnTo>
                <a:lnTo>
                  <a:pt x="375056" y="0"/>
                </a:lnTo>
                <a:lnTo>
                  <a:pt x="520202" y="145298"/>
                </a:lnTo>
                <a:lnTo>
                  <a:pt x="375056" y="290474"/>
                </a:lnTo>
                <a:lnTo>
                  <a:pt x="375056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215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25" y="0"/>
                </a:moveTo>
                <a:lnTo>
                  <a:pt x="375025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25" y="217810"/>
                </a:lnTo>
                <a:lnTo>
                  <a:pt x="375025" y="290474"/>
                </a:lnTo>
                <a:lnTo>
                  <a:pt x="520202" y="145298"/>
                </a:lnTo>
                <a:lnTo>
                  <a:pt x="375025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215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25" y="72664"/>
                </a:lnTo>
                <a:lnTo>
                  <a:pt x="375025" y="0"/>
                </a:lnTo>
                <a:lnTo>
                  <a:pt x="520202" y="145298"/>
                </a:lnTo>
                <a:lnTo>
                  <a:pt x="375025" y="290474"/>
                </a:lnTo>
                <a:lnTo>
                  <a:pt x="375025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7670" y="2870484"/>
            <a:ext cx="920319" cy="920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3676" y="3185404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25" y="0"/>
                </a:moveTo>
                <a:lnTo>
                  <a:pt x="375025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25" y="217810"/>
                </a:lnTo>
                <a:lnTo>
                  <a:pt x="375025" y="290443"/>
                </a:lnTo>
                <a:lnTo>
                  <a:pt x="520171" y="145176"/>
                </a:lnTo>
                <a:lnTo>
                  <a:pt x="375025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3676" y="3185404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25" y="72664"/>
                </a:lnTo>
                <a:lnTo>
                  <a:pt x="375025" y="0"/>
                </a:lnTo>
                <a:lnTo>
                  <a:pt x="520171" y="145176"/>
                </a:lnTo>
                <a:lnTo>
                  <a:pt x="375025" y="290443"/>
                </a:lnTo>
                <a:lnTo>
                  <a:pt x="375025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9083" y="2573483"/>
            <a:ext cx="879475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0" b="1" dirty="0">
                <a:solidFill>
                  <a:srgbClr val="E69038"/>
                </a:solidFill>
                <a:latin typeface="Arial"/>
                <a:cs typeface="Arial"/>
              </a:rPr>
              <a:t>?</a:t>
            </a:r>
            <a:endParaRPr sz="11000">
              <a:latin typeface="Arial"/>
              <a:cs typeface="Arial"/>
            </a:endParaRPr>
          </a:p>
          <a:p>
            <a:pPr marL="74930" algn="ctr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08452" y="4010720"/>
            <a:ext cx="497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7848" y="4048429"/>
            <a:ext cx="1155649" cy="11556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6102" y="5522600"/>
            <a:ext cx="97599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Ra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55666" y="2414646"/>
            <a:ext cx="1330960" cy="2063114"/>
          </a:xfrm>
          <a:custGeom>
            <a:avLst/>
            <a:gdLst/>
            <a:ahLst/>
            <a:cxnLst/>
            <a:rect l="l" t="t" r="r" b="b"/>
            <a:pathLst>
              <a:path w="1330960" h="2063114">
                <a:moveTo>
                  <a:pt x="0" y="2062733"/>
                </a:moveTo>
                <a:lnTo>
                  <a:pt x="1330451" y="2062733"/>
                </a:lnTo>
                <a:lnTo>
                  <a:pt x="1330451" y="0"/>
                </a:lnTo>
                <a:lnTo>
                  <a:pt x="0" y="0"/>
                </a:lnTo>
                <a:lnTo>
                  <a:pt x="0" y="2062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5666" y="2414646"/>
            <a:ext cx="1330960" cy="2063114"/>
          </a:xfrm>
          <a:custGeom>
            <a:avLst/>
            <a:gdLst/>
            <a:ahLst/>
            <a:cxnLst/>
            <a:rect l="l" t="t" r="r" b="b"/>
            <a:pathLst>
              <a:path w="1330960" h="2063114">
                <a:moveTo>
                  <a:pt x="0" y="2062733"/>
                </a:moveTo>
                <a:lnTo>
                  <a:pt x="1330451" y="2062733"/>
                </a:lnTo>
                <a:lnTo>
                  <a:pt x="1330451" y="0"/>
                </a:lnTo>
                <a:lnTo>
                  <a:pt x="0" y="0"/>
                </a:lnTo>
                <a:lnTo>
                  <a:pt x="0" y="2062733"/>
                </a:lnTo>
                <a:close/>
              </a:path>
            </a:pathLst>
          </a:custGeom>
          <a:ln w="9523">
            <a:solidFill>
              <a:srgbClr val="96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11"/>
                </a:lnTo>
                <a:lnTo>
                  <a:pt x="0" y="11"/>
                </a:lnTo>
                <a:lnTo>
                  <a:pt x="0" y="6857999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43020" y="1108706"/>
            <a:ext cx="23444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1F2528"/>
                </a:solidFill>
                <a:latin typeface="Trebuchet MS"/>
                <a:cs typeface="Trebuchet MS"/>
              </a:rPr>
              <a:t>…</a:t>
            </a:r>
            <a:r>
              <a:rPr sz="3000" b="1" spc="180" dirty="0">
                <a:solidFill>
                  <a:srgbClr val="1F2528"/>
                </a:solidFill>
                <a:latin typeface="Trebuchet MS"/>
                <a:cs typeface="Trebuchet MS"/>
              </a:rPr>
              <a:t> </a:t>
            </a:r>
            <a:r>
              <a:rPr sz="3000" b="1" spc="-80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000" b="1" spc="-85" dirty="0">
                <a:solidFill>
                  <a:srgbClr val="1F2528"/>
                </a:solidFill>
                <a:latin typeface="Trebuchet MS"/>
                <a:cs typeface="Trebuchet MS"/>
              </a:rPr>
              <a:t>h</a:t>
            </a:r>
            <a:r>
              <a:rPr sz="3000" b="1" spc="-20" dirty="0">
                <a:solidFill>
                  <a:srgbClr val="1F2528"/>
                </a:solidFill>
                <a:latin typeface="Trebuchet MS"/>
                <a:cs typeface="Trebuchet MS"/>
              </a:rPr>
              <a:t>e</a:t>
            </a:r>
            <a:r>
              <a:rPr sz="3000" b="1" spc="-375" dirty="0">
                <a:solidFill>
                  <a:srgbClr val="1F2528"/>
                </a:solidFill>
                <a:latin typeface="Times New Roman"/>
                <a:cs typeface="Times New Roman"/>
              </a:rPr>
              <a:t> </a:t>
            </a:r>
            <a:r>
              <a:rPr sz="3000" b="1" spc="-80" dirty="0">
                <a:solidFill>
                  <a:srgbClr val="1F2528"/>
                </a:solidFill>
                <a:latin typeface="Trebuchet MS"/>
                <a:cs typeface="Trebuchet MS"/>
              </a:rPr>
              <a:t>Re</a:t>
            </a:r>
            <a:r>
              <a:rPr sz="3000" b="1" spc="-85" dirty="0">
                <a:solidFill>
                  <a:srgbClr val="1F2528"/>
                </a:solidFill>
                <a:latin typeface="Trebuchet MS"/>
                <a:cs typeface="Trebuchet MS"/>
              </a:rPr>
              <a:t>a</a:t>
            </a:r>
            <a:r>
              <a:rPr sz="3000" b="1" spc="-70" dirty="0">
                <a:solidFill>
                  <a:srgbClr val="1F2528"/>
                </a:solidFill>
                <a:latin typeface="Trebuchet MS"/>
                <a:cs typeface="Trebuchet MS"/>
              </a:rPr>
              <a:t>l</a:t>
            </a:r>
            <a:r>
              <a:rPr sz="3000" b="1" spc="-55" dirty="0">
                <a:solidFill>
                  <a:srgbClr val="1F2528"/>
                </a:solidFill>
                <a:latin typeface="Trebuchet MS"/>
                <a:cs typeface="Trebuchet MS"/>
              </a:rPr>
              <a:t>i</a:t>
            </a:r>
            <a:r>
              <a:rPr sz="3000" b="1" spc="-65" dirty="0">
                <a:solidFill>
                  <a:srgbClr val="1F2528"/>
                </a:solidFill>
                <a:latin typeface="Trebuchet MS"/>
                <a:cs typeface="Trebuchet MS"/>
              </a:rPr>
              <a:t>t</a:t>
            </a:r>
            <a:r>
              <a:rPr sz="3000" b="1" spc="-20" dirty="0">
                <a:solidFill>
                  <a:srgbClr val="1F2528"/>
                </a:solidFill>
                <a:latin typeface="Trebuchet MS"/>
                <a:cs typeface="Trebuchet MS"/>
              </a:rPr>
              <a:t>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830" y="1027694"/>
            <a:ext cx="2262630" cy="135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48" y="2676552"/>
            <a:ext cx="1155649" cy="1155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577" y="3275356"/>
            <a:ext cx="698092" cy="698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2485" y="2535393"/>
            <a:ext cx="823176" cy="823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4970" y="2735692"/>
            <a:ext cx="823176" cy="805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2485" y="4067796"/>
            <a:ext cx="1170953" cy="11709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8857" y="2761146"/>
            <a:ext cx="1053044" cy="105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582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4897" y="0"/>
                </a:moveTo>
                <a:lnTo>
                  <a:pt x="374897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4897" y="217810"/>
                </a:lnTo>
                <a:lnTo>
                  <a:pt x="374897" y="290474"/>
                </a:lnTo>
                <a:lnTo>
                  <a:pt x="520196" y="145298"/>
                </a:lnTo>
                <a:lnTo>
                  <a:pt x="374897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0565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56" y="0"/>
                </a:moveTo>
                <a:lnTo>
                  <a:pt x="375056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56" y="217810"/>
                </a:lnTo>
                <a:lnTo>
                  <a:pt x="375056" y="290474"/>
                </a:lnTo>
                <a:lnTo>
                  <a:pt x="520202" y="145298"/>
                </a:lnTo>
                <a:lnTo>
                  <a:pt x="375056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0565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56" y="72664"/>
                </a:lnTo>
                <a:lnTo>
                  <a:pt x="375056" y="0"/>
                </a:lnTo>
                <a:lnTo>
                  <a:pt x="520202" y="145298"/>
                </a:lnTo>
                <a:lnTo>
                  <a:pt x="375056" y="290474"/>
                </a:lnTo>
                <a:lnTo>
                  <a:pt x="375056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215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25" y="0"/>
                </a:moveTo>
                <a:lnTo>
                  <a:pt x="375025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25" y="217810"/>
                </a:lnTo>
                <a:lnTo>
                  <a:pt x="375025" y="290474"/>
                </a:lnTo>
                <a:lnTo>
                  <a:pt x="520202" y="145298"/>
                </a:lnTo>
                <a:lnTo>
                  <a:pt x="375025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215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25" y="72664"/>
                </a:lnTo>
                <a:lnTo>
                  <a:pt x="375025" y="0"/>
                </a:lnTo>
                <a:lnTo>
                  <a:pt x="520202" y="145298"/>
                </a:lnTo>
                <a:lnTo>
                  <a:pt x="375025" y="290474"/>
                </a:lnTo>
                <a:lnTo>
                  <a:pt x="375025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7670" y="2870484"/>
            <a:ext cx="920319" cy="920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3676" y="3185404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375025" y="0"/>
                </a:moveTo>
                <a:lnTo>
                  <a:pt x="375025" y="72664"/>
                </a:lnTo>
                <a:lnTo>
                  <a:pt x="0" y="72664"/>
                </a:lnTo>
                <a:lnTo>
                  <a:pt x="0" y="217810"/>
                </a:lnTo>
                <a:lnTo>
                  <a:pt x="375025" y="217810"/>
                </a:lnTo>
                <a:lnTo>
                  <a:pt x="375025" y="290443"/>
                </a:lnTo>
                <a:lnTo>
                  <a:pt x="520171" y="145176"/>
                </a:lnTo>
                <a:lnTo>
                  <a:pt x="375025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3676" y="3185404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5025" y="72664"/>
                </a:lnTo>
                <a:lnTo>
                  <a:pt x="375025" y="0"/>
                </a:lnTo>
                <a:lnTo>
                  <a:pt x="520171" y="145176"/>
                </a:lnTo>
                <a:lnTo>
                  <a:pt x="375025" y="290443"/>
                </a:lnTo>
                <a:lnTo>
                  <a:pt x="375025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2800" y="1981200"/>
            <a:ext cx="381000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4770">
              <a:lnSpc>
                <a:spcPct val="100000"/>
              </a:lnSpc>
              <a:tabLst>
                <a:tab pos="3152775" algn="l"/>
              </a:tabLst>
            </a:pPr>
            <a:r>
              <a:rPr sz="1800" dirty="0">
                <a:latin typeface="Arial"/>
                <a:cs typeface="Arial"/>
              </a:rPr>
              <a:t>ML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baseline="-21604" dirty="0">
                <a:latin typeface="Arial"/>
                <a:cs typeface="Arial"/>
              </a:rPr>
              <a:t>M</a:t>
            </a:r>
            <a:r>
              <a:rPr sz="2700" spc="-15" baseline="-21604" dirty="0">
                <a:latin typeface="Arial"/>
                <a:cs typeface="Arial"/>
              </a:rPr>
              <a:t>ode</a:t>
            </a:r>
            <a:r>
              <a:rPr sz="2700" baseline="-21604" dirty="0">
                <a:latin typeface="Arial"/>
                <a:cs typeface="Arial"/>
              </a:rPr>
              <a:t>l</a:t>
            </a:r>
            <a:endParaRPr sz="2700" baseline="-21604">
              <a:latin typeface="Arial"/>
              <a:cs typeface="Arial"/>
            </a:endParaRPr>
          </a:p>
          <a:p>
            <a:pPr marR="92075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848" y="4048429"/>
            <a:ext cx="1155649" cy="11556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6102" y="5522600"/>
            <a:ext cx="97599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Ra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2800" y="1981200"/>
            <a:ext cx="3810000" cy="2819400"/>
          </a:xfrm>
          <a:custGeom>
            <a:avLst/>
            <a:gdLst/>
            <a:ahLst/>
            <a:cxnLst/>
            <a:rect l="l" t="t" r="r" b="b"/>
            <a:pathLst>
              <a:path w="3810000" h="2819400">
                <a:moveTo>
                  <a:pt x="0" y="2819399"/>
                </a:moveTo>
                <a:lnTo>
                  <a:pt x="3809999" y="2819399"/>
                </a:lnTo>
                <a:lnTo>
                  <a:pt x="3809999" y="0"/>
                </a:lnTo>
                <a:lnTo>
                  <a:pt x="0" y="0"/>
                </a:lnTo>
                <a:lnTo>
                  <a:pt x="0" y="28193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800" y="1981200"/>
            <a:ext cx="3810000" cy="2819400"/>
          </a:xfrm>
          <a:custGeom>
            <a:avLst/>
            <a:gdLst/>
            <a:ahLst/>
            <a:cxnLst/>
            <a:rect l="l" t="t" r="r" b="b"/>
            <a:pathLst>
              <a:path w="3810000" h="2819400">
                <a:moveTo>
                  <a:pt x="0" y="2819399"/>
                </a:moveTo>
                <a:lnTo>
                  <a:pt x="3809999" y="2819399"/>
                </a:lnTo>
                <a:lnTo>
                  <a:pt x="3809999" y="0"/>
                </a:lnTo>
                <a:lnTo>
                  <a:pt x="0" y="0"/>
                </a:lnTo>
                <a:lnTo>
                  <a:pt x="0" y="28193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06777" y="2573483"/>
            <a:ext cx="270192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Dee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600" spc="-2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500" b="1" spc="-9750" baseline="-6818" dirty="0">
                <a:solidFill>
                  <a:srgbClr val="E69038"/>
                </a:solidFill>
                <a:latin typeface="Arial"/>
                <a:cs typeface="Arial"/>
              </a:rPr>
              <a:t>?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08452" y="4010720"/>
            <a:ext cx="497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35829" y="3198479"/>
            <a:ext cx="520700" cy="290830"/>
          </a:xfrm>
          <a:custGeom>
            <a:avLst/>
            <a:gdLst/>
            <a:ahLst/>
            <a:cxnLst/>
            <a:rect l="l" t="t" r="r" b="b"/>
            <a:pathLst>
              <a:path w="520700" h="290829">
                <a:moveTo>
                  <a:pt x="0" y="72664"/>
                </a:moveTo>
                <a:lnTo>
                  <a:pt x="374897" y="72664"/>
                </a:lnTo>
                <a:lnTo>
                  <a:pt x="374897" y="0"/>
                </a:lnTo>
                <a:lnTo>
                  <a:pt x="520196" y="145298"/>
                </a:lnTo>
                <a:lnTo>
                  <a:pt x="374897" y="290474"/>
                </a:lnTo>
                <a:lnTo>
                  <a:pt x="374897" y="217810"/>
                </a:lnTo>
                <a:lnTo>
                  <a:pt x="0" y="217810"/>
                </a:lnTo>
                <a:lnTo>
                  <a:pt x="0" y="72664"/>
                </a:lnTo>
                <a:close/>
              </a:path>
            </a:pathLst>
          </a:custGeom>
          <a:ln w="9523">
            <a:solidFill>
              <a:srgbClr val="1C44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74891" y="4413885"/>
            <a:ext cx="552450" cy="1072515"/>
          </a:xfrm>
          <a:custGeom>
            <a:avLst/>
            <a:gdLst/>
            <a:ahLst/>
            <a:cxnLst/>
            <a:rect l="l" t="t" r="r" b="b"/>
            <a:pathLst>
              <a:path w="552450" h="1072514">
                <a:moveTo>
                  <a:pt x="460766" y="987302"/>
                </a:moveTo>
                <a:lnTo>
                  <a:pt x="452902" y="988944"/>
                </a:lnTo>
                <a:lnTo>
                  <a:pt x="448939" y="994790"/>
                </a:lnTo>
                <a:lnTo>
                  <a:pt x="445129" y="1000637"/>
                </a:lnTo>
                <a:lnTo>
                  <a:pt x="446806" y="1008506"/>
                </a:lnTo>
                <a:lnTo>
                  <a:pt x="544708" y="1072514"/>
                </a:lnTo>
                <a:lnTo>
                  <a:pt x="545793" y="1055750"/>
                </a:lnTo>
                <a:lnTo>
                  <a:pt x="522091" y="1055750"/>
                </a:lnTo>
                <a:lnTo>
                  <a:pt x="501032" y="1013626"/>
                </a:lnTo>
                <a:lnTo>
                  <a:pt x="460766" y="987302"/>
                </a:lnTo>
                <a:close/>
              </a:path>
              <a:path w="552450" h="1072514">
                <a:moveTo>
                  <a:pt x="501032" y="1013626"/>
                </a:moveTo>
                <a:lnTo>
                  <a:pt x="522091" y="1055750"/>
                </a:lnTo>
                <a:lnTo>
                  <a:pt x="535237" y="1049142"/>
                </a:lnTo>
                <a:lnTo>
                  <a:pt x="520842" y="1049142"/>
                </a:lnTo>
                <a:lnTo>
                  <a:pt x="522214" y="1027484"/>
                </a:lnTo>
                <a:lnTo>
                  <a:pt x="501032" y="1013626"/>
                </a:lnTo>
                <a:close/>
              </a:path>
              <a:path w="552450" h="1072514">
                <a:moveTo>
                  <a:pt x="532912" y="948821"/>
                </a:moveTo>
                <a:lnTo>
                  <a:pt x="526938" y="954155"/>
                </a:lnTo>
                <a:lnTo>
                  <a:pt x="526420" y="961131"/>
                </a:lnTo>
                <a:lnTo>
                  <a:pt x="523811" y="1002288"/>
                </a:lnTo>
                <a:lnTo>
                  <a:pt x="544829" y="1044320"/>
                </a:lnTo>
                <a:lnTo>
                  <a:pt x="522091" y="1055750"/>
                </a:lnTo>
                <a:lnTo>
                  <a:pt x="545793" y="1055750"/>
                </a:lnTo>
                <a:lnTo>
                  <a:pt x="551809" y="962786"/>
                </a:lnTo>
                <a:lnTo>
                  <a:pt x="552206" y="955797"/>
                </a:lnTo>
                <a:lnTo>
                  <a:pt x="546994" y="949701"/>
                </a:lnTo>
                <a:lnTo>
                  <a:pt x="540014" y="949320"/>
                </a:lnTo>
                <a:lnTo>
                  <a:pt x="532912" y="948821"/>
                </a:lnTo>
                <a:close/>
              </a:path>
              <a:path w="552450" h="1072514">
                <a:moveTo>
                  <a:pt x="522214" y="1027484"/>
                </a:moveTo>
                <a:lnTo>
                  <a:pt x="520842" y="1049142"/>
                </a:lnTo>
                <a:lnTo>
                  <a:pt x="540379" y="1039367"/>
                </a:lnTo>
                <a:lnTo>
                  <a:pt x="522214" y="1027484"/>
                </a:lnTo>
                <a:close/>
              </a:path>
              <a:path w="552450" h="1072514">
                <a:moveTo>
                  <a:pt x="523811" y="1002288"/>
                </a:moveTo>
                <a:lnTo>
                  <a:pt x="522214" y="1027484"/>
                </a:lnTo>
                <a:lnTo>
                  <a:pt x="540379" y="1039367"/>
                </a:lnTo>
                <a:lnTo>
                  <a:pt x="520842" y="1049142"/>
                </a:lnTo>
                <a:lnTo>
                  <a:pt x="535237" y="1049142"/>
                </a:lnTo>
                <a:lnTo>
                  <a:pt x="544829" y="1044320"/>
                </a:lnTo>
                <a:lnTo>
                  <a:pt x="523811" y="1002288"/>
                </a:lnTo>
                <a:close/>
              </a:path>
              <a:path w="552450" h="1072514">
                <a:moveTo>
                  <a:pt x="22616" y="0"/>
                </a:moveTo>
                <a:lnTo>
                  <a:pt x="0" y="11429"/>
                </a:lnTo>
                <a:lnTo>
                  <a:pt x="501032" y="1013626"/>
                </a:lnTo>
                <a:lnTo>
                  <a:pt x="522214" y="1027484"/>
                </a:lnTo>
                <a:lnTo>
                  <a:pt x="523811" y="1002288"/>
                </a:lnTo>
                <a:lnTo>
                  <a:pt x="22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89378" y="5639053"/>
            <a:ext cx="2148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ectu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8506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3600" spc="-4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6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600" spc="-25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sz="3600" spc="-3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3600" spc="-1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600" spc="-15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600" spc="-2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rn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877" y="1793781"/>
            <a:ext cx="7485380" cy="301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Font typeface="Arial"/>
              <a:buChar char="-"/>
              <a:tabLst>
                <a:tab pos="360680" algn="l"/>
              </a:tabLst>
            </a:pPr>
            <a:r>
              <a:rPr sz="2800" spc="-25" dirty="0">
                <a:latin typeface="Arial"/>
                <a:cs typeface="Arial"/>
              </a:rPr>
              <a:t>Da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lo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an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pr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-processing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-"/>
            </a:pPr>
            <a:endParaRPr sz="31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Font typeface="Arial"/>
              <a:buChar char="-"/>
              <a:tabLst>
                <a:tab pos="360680" algn="l"/>
              </a:tabLst>
            </a:pPr>
            <a:r>
              <a:rPr sz="2800" spc="-20" dirty="0">
                <a:latin typeface="Arial"/>
                <a:cs typeface="Arial"/>
              </a:rPr>
              <a:t>Fe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ure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2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-"/>
            </a:pPr>
            <a:endParaRPr sz="305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Font typeface="Arial"/>
              <a:buChar char="-"/>
              <a:tabLst>
                <a:tab pos="360680" algn="l"/>
              </a:tabLst>
            </a:pPr>
            <a:r>
              <a:rPr sz="2800" spc="-25" dirty="0">
                <a:latin typeface="Arial"/>
                <a:cs typeface="Arial"/>
              </a:rPr>
              <a:t>Hy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ara</a:t>
            </a:r>
            <a:r>
              <a:rPr sz="2800" spc="-20" dirty="0">
                <a:latin typeface="Arial"/>
                <a:cs typeface="Arial"/>
              </a:rPr>
              <a:t>met</a:t>
            </a:r>
            <a:r>
              <a:rPr sz="2800" spc="-10" dirty="0">
                <a:latin typeface="Arial"/>
                <a:cs typeface="Arial"/>
              </a:rPr>
              <a:t>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Mod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ati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Font typeface="Arial"/>
              <a:buChar char="-"/>
            </a:pPr>
            <a:endParaRPr sz="305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Font typeface="Arial"/>
              <a:buChar char="-"/>
              <a:tabLst>
                <a:tab pos="360680" algn="l"/>
              </a:tabLst>
            </a:pPr>
            <a:r>
              <a:rPr sz="2800" spc="-15" dirty="0">
                <a:latin typeface="Arial"/>
                <a:cs typeface="Arial"/>
              </a:rPr>
              <a:t>Pip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20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2955" y="1730441"/>
            <a:ext cx="586613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-"/>
              <a:tabLst>
                <a:tab pos="469900" algn="l"/>
              </a:tabLst>
            </a:pPr>
            <a:r>
              <a:rPr sz="2550" spc="-15" dirty="0">
                <a:latin typeface="Arial"/>
                <a:cs typeface="Arial"/>
              </a:rPr>
              <a:t>sklearn.datasets</a:t>
            </a:r>
            <a:endParaRPr sz="255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-"/>
              <a:tabLst>
                <a:tab pos="927100" algn="l"/>
              </a:tabLst>
            </a:pPr>
            <a:r>
              <a:rPr sz="2550" spc="-20" dirty="0">
                <a:latin typeface="Arial"/>
                <a:cs typeface="Arial"/>
              </a:rPr>
              <a:t>Some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Arial"/>
                <a:cs typeface="Arial"/>
              </a:rPr>
              <a:t>„</a:t>
            </a:r>
            <a:r>
              <a:rPr sz="2550" spc="-15" dirty="0">
                <a:latin typeface="Arial"/>
                <a:cs typeface="Arial"/>
              </a:rPr>
              <a:t>toy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e</a:t>
            </a:r>
            <a:r>
              <a:rPr sz="2550" spc="-55" dirty="0">
                <a:latin typeface="Arial"/>
                <a:cs typeface="Arial"/>
              </a:rPr>
              <a:t>x</a:t>
            </a:r>
            <a:r>
              <a:rPr sz="2550" spc="-20" dirty="0">
                <a:latin typeface="Arial"/>
                <a:cs typeface="Arial"/>
              </a:rPr>
              <a:t>ample</a:t>
            </a:r>
            <a:r>
              <a:rPr sz="2550" spc="-15" dirty="0">
                <a:latin typeface="Arial"/>
                <a:cs typeface="Arial"/>
              </a:rPr>
              <a:t>s</a:t>
            </a:r>
            <a:r>
              <a:rPr sz="2550" spc="-10" dirty="0">
                <a:latin typeface="Arial"/>
                <a:cs typeface="Arial"/>
              </a:rPr>
              <a:t>“</a:t>
            </a:r>
            <a:r>
              <a:rPr sz="2550" spc="35" dirty="0">
                <a:latin typeface="Arial"/>
                <a:cs typeface="Arial"/>
              </a:rPr>
              <a:t> </a:t>
            </a:r>
            <a:r>
              <a:rPr sz="2550" spc="-15" dirty="0">
                <a:latin typeface="Arial"/>
                <a:cs typeface="Arial"/>
              </a:rPr>
              <a:t>ready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to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use</a:t>
            </a:r>
            <a:endParaRPr sz="255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buFont typeface="Arial"/>
              <a:buChar char="-"/>
              <a:tabLst>
                <a:tab pos="1384300" algn="l"/>
              </a:tabLst>
            </a:pPr>
            <a:r>
              <a:rPr sz="2550" spc="-20" dirty="0">
                <a:latin typeface="Arial"/>
                <a:cs typeface="Arial"/>
              </a:rPr>
              <a:t>datase</a:t>
            </a:r>
            <a:r>
              <a:rPr sz="2550" spc="-5" dirty="0">
                <a:latin typeface="Arial"/>
                <a:cs typeface="Arial"/>
              </a:rPr>
              <a:t>t</a:t>
            </a:r>
            <a:r>
              <a:rPr sz="2550" spc="-15" dirty="0">
                <a:latin typeface="Arial"/>
                <a:cs typeface="Arial"/>
              </a:rPr>
              <a:t>s.load_i</a:t>
            </a:r>
            <a:r>
              <a:rPr sz="2550" spc="-5" dirty="0">
                <a:latin typeface="Arial"/>
                <a:cs typeface="Arial"/>
              </a:rPr>
              <a:t>r</a:t>
            </a:r>
            <a:r>
              <a:rPr sz="2550" spc="-15" dirty="0">
                <a:latin typeface="Arial"/>
                <a:cs typeface="Arial"/>
              </a:rPr>
              <a:t>i</a:t>
            </a:r>
            <a:r>
              <a:rPr sz="2550" spc="-10" dirty="0">
                <a:latin typeface="Arial"/>
                <a:cs typeface="Arial"/>
              </a:rPr>
              <a:t>s()</a:t>
            </a:r>
            <a:endParaRPr sz="2550">
              <a:latin typeface="Arial"/>
              <a:cs typeface="Arial"/>
            </a:endParaRPr>
          </a:p>
          <a:p>
            <a:pPr marL="1384300" lvl="2" indent="-457200">
              <a:lnSpc>
                <a:spcPct val="100000"/>
              </a:lnSpc>
              <a:buFont typeface="Arial"/>
              <a:buChar char="-"/>
              <a:tabLst>
                <a:tab pos="1384300" algn="l"/>
              </a:tabLst>
            </a:pPr>
            <a:r>
              <a:rPr sz="2550" spc="-20" dirty="0">
                <a:latin typeface="Arial"/>
                <a:cs typeface="Arial"/>
              </a:rPr>
              <a:t>datase</a:t>
            </a:r>
            <a:r>
              <a:rPr sz="2550" spc="-5" dirty="0">
                <a:latin typeface="Arial"/>
                <a:cs typeface="Arial"/>
              </a:rPr>
              <a:t>t</a:t>
            </a:r>
            <a:r>
              <a:rPr sz="2550" spc="-15" dirty="0">
                <a:latin typeface="Arial"/>
                <a:cs typeface="Arial"/>
              </a:rPr>
              <a:t>s.load_win</a:t>
            </a:r>
            <a:r>
              <a:rPr sz="2550" spc="-5" dirty="0">
                <a:latin typeface="Arial"/>
                <a:cs typeface="Arial"/>
              </a:rPr>
              <a:t>e</a:t>
            </a:r>
            <a:r>
              <a:rPr sz="2550" spc="-10" dirty="0">
                <a:latin typeface="Arial"/>
                <a:cs typeface="Arial"/>
              </a:rPr>
              <a:t>()</a:t>
            </a:r>
            <a:endParaRPr sz="255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-"/>
              <a:tabLst>
                <a:tab pos="927100" algn="l"/>
              </a:tabLst>
            </a:pPr>
            <a:r>
              <a:rPr sz="2550" spc="-15" dirty="0">
                <a:latin typeface="Arial"/>
                <a:cs typeface="Arial"/>
              </a:rPr>
              <a:t>Generate</a:t>
            </a:r>
            <a:r>
              <a:rPr sz="2550" spc="60" dirty="0">
                <a:latin typeface="Times New Roman"/>
                <a:cs typeface="Times New Roman"/>
              </a:rPr>
              <a:t> </a:t>
            </a:r>
            <a:r>
              <a:rPr sz="2550" spc="-15" dirty="0">
                <a:latin typeface="Arial"/>
                <a:cs typeface="Arial"/>
              </a:rPr>
              <a:t>artificia</a:t>
            </a:r>
            <a:r>
              <a:rPr sz="2550" spc="-10" dirty="0">
                <a:latin typeface="Arial"/>
                <a:cs typeface="Arial"/>
              </a:rPr>
              <a:t>l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Arial"/>
                <a:cs typeface="Arial"/>
              </a:rPr>
              <a:t>data</a:t>
            </a:r>
            <a:endParaRPr sz="25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18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3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600" spc="-4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360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60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360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3600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600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660064"/>
            <a:ext cx="2613025" cy="298196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6F1F"/>
                </a:solidFill>
                <a:latin typeface="Arial"/>
                <a:cs typeface="Arial"/>
              </a:rPr>
              <a:t>from</a:t>
            </a:r>
            <a:r>
              <a:rPr sz="900" b="1" spc="30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D83B5"/>
                </a:solidFill>
                <a:latin typeface="Arial"/>
                <a:cs typeface="Arial"/>
              </a:rPr>
              <a:t>sk</a:t>
            </a:r>
            <a:r>
              <a:rPr sz="900" b="1" spc="-5" dirty="0">
                <a:solidFill>
                  <a:srgbClr val="0D83B5"/>
                </a:solidFill>
                <a:latin typeface="Arial"/>
                <a:cs typeface="Arial"/>
              </a:rPr>
              <a:t>le</a:t>
            </a:r>
            <a:r>
              <a:rPr sz="900" b="1" dirty="0">
                <a:solidFill>
                  <a:srgbClr val="0D83B5"/>
                </a:solidFill>
                <a:latin typeface="Arial"/>
                <a:cs typeface="Arial"/>
              </a:rPr>
              <a:t>a</a:t>
            </a:r>
            <a:r>
              <a:rPr sz="900" b="1" spc="-10" dirty="0">
                <a:solidFill>
                  <a:srgbClr val="0D83B5"/>
                </a:solidFill>
                <a:latin typeface="Arial"/>
                <a:cs typeface="Arial"/>
              </a:rPr>
              <a:t>rn.d</a:t>
            </a:r>
            <a:r>
              <a:rPr sz="900" b="1" dirty="0">
                <a:solidFill>
                  <a:srgbClr val="0D83B5"/>
                </a:solidFill>
                <a:latin typeface="Arial"/>
                <a:cs typeface="Arial"/>
              </a:rPr>
              <a:t>atasets</a:t>
            </a:r>
            <a:r>
              <a:rPr sz="900" b="1" spc="-10" dirty="0">
                <a:solidFill>
                  <a:srgbClr val="0D83B5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006F1F"/>
                </a:solidFill>
                <a:latin typeface="Arial"/>
                <a:cs typeface="Arial"/>
              </a:rPr>
              <a:t>impo</a:t>
            </a:r>
            <a:r>
              <a:rPr sz="900" b="1" spc="-5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06F1F"/>
                </a:solidFill>
                <a:latin typeface="Arial"/>
                <a:cs typeface="Arial"/>
              </a:rPr>
              <a:t>t</a:t>
            </a:r>
            <a:r>
              <a:rPr sz="900" b="1" spc="1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d_d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656565"/>
                </a:solidFill>
                <a:latin typeface="Arial"/>
                <a:cs typeface="Arial"/>
              </a:rPr>
              <a:t>=</a:t>
            </a:r>
            <a:r>
              <a:rPr sz="1800" spc="-19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lo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d_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()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da</a:t>
            </a:r>
            <a:r>
              <a:rPr sz="1200" spc="-5" dirty="0">
                <a:latin typeface="Arial"/>
                <a:cs typeface="Arial"/>
              </a:rPr>
              <a:t>ta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sh</a:t>
            </a:r>
            <a:r>
              <a:rPr sz="1200" spc="-10" dirty="0">
                <a:latin typeface="Arial"/>
                <a:cs typeface="Arial"/>
              </a:rPr>
              <a:t>ap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rgbClr val="323232"/>
                </a:solidFill>
                <a:latin typeface="Arial"/>
                <a:cs typeface="Arial"/>
              </a:rPr>
              <a:t>(1797</a:t>
            </a:r>
            <a:r>
              <a:rPr sz="900" spc="-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9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323232"/>
                </a:solidFill>
                <a:latin typeface="Arial"/>
                <a:cs typeface="Arial"/>
              </a:rPr>
              <a:t>64)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800" b="1" spc="-5" dirty="0">
                <a:solidFill>
                  <a:srgbClr val="C55D09"/>
                </a:solidFill>
                <a:latin typeface="Arial"/>
                <a:cs typeface="Arial"/>
              </a:rPr>
              <a:t>&gt;&gt;</a:t>
            </a:r>
            <a:r>
              <a:rPr sz="800" b="1" dirty="0">
                <a:solidFill>
                  <a:srgbClr val="C55D09"/>
                </a:solidFill>
                <a:latin typeface="Arial"/>
                <a:cs typeface="Arial"/>
              </a:rPr>
              <a:t>&gt;</a:t>
            </a:r>
            <a:r>
              <a:rPr sz="800" b="1" spc="-10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ta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5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t_</a:t>
            </a:r>
            <a:r>
              <a:rPr sz="1200" dirty="0">
                <a:latin typeface="Arial"/>
                <a:cs typeface="Arial"/>
              </a:rPr>
              <a:t>na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sz="900" spc="-5" dirty="0">
                <a:solidFill>
                  <a:srgbClr val="212121"/>
                </a:solidFill>
                <a:latin typeface="Arial"/>
                <a:cs typeface="Arial"/>
              </a:rPr>
              <a:t>[0</a:t>
            </a:r>
            <a:r>
              <a:rPr sz="9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r>
              <a:rPr sz="9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r>
              <a:rPr sz="9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3</a:t>
            </a:r>
            <a:r>
              <a:rPr sz="9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r>
              <a:rPr sz="9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5</a:t>
            </a:r>
            <a:r>
              <a:rPr sz="9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6</a:t>
            </a:r>
            <a:r>
              <a:rPr sz="9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7</a:t>
            </a:r>
            <a:r>
              <a:rPr sz="9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8</a:t>
            </a:r>
            <a:r>
              <a:rPr sz="9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9</a:t>
            </a:r>
            <a:r>
              <a:rPr sz="900" spc="-5" dirty="0">
                <a:solidFill>
                  <a:srgbClr val="212121"/>
                </a:solidFill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006F1F"/>
                </a:solidFill>
                <a:latin typeface="Arial"/>
                <a:cs typeface="Arial"/>
              </a:rPr>
              <a:t>impo</a:t>
            </a:r>
            <a:r>
              <a:rPr sz="900" b="1" spc="-5" dirty="0">
                <a:solidFill>
                  <a:srgbClr val="006F1F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06F1F"/>
                </a:solidFill>
                <a:latin typeface="Arial"/>
                <a:cs typeface="Arial"/>
              </a:rPr>
              <a:t>t</a:t>
            </a:r>
            <a:r>
              <a:rPr sz="900" b="1" spc="1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D83B5"/>
                </a:solidFill>
                <a:latin typeface="Arial"/>
                <a:cs typeface="Arial"/>
              </a:rPr>
              <a:t>ma</a:t>
            </a:r>
            <a:r>
              <a:rPr sz="900" b="1" spc="-5" dirty="0">
                <a:solidFill>
                  <a:srgbClr val="0D83B5"/>
                </a:solidFill>
                <a:latin typeface="Arial"/>
                <a:cs typeface="Arial"/>
              </a:rPr>
              <a:t>tplotlib.p</a:t>
            </a:r>
            <a:r>
              <a:rPr sz="900" b="1" spc="-45" dirty="0">
                <a:solidFill>
                  <a:srgbClr val="0D83B5"/>
                </a:solidFill>
                <a:latin typeface="Arial"/>
                <a:cs typeface="Arial"/>
              </a:rPr>
              <a:t>y</a:t>
            </a:r>
            <a:r>
              <a:rPr sz="900" b="1" spc="-5" dirty="0">
                <a:solidFill>
                  <a:srgbClr val="0D83B5"/>
                </a:solidFill>
                <a:latin typeface="Arial"/>
                <a:cs typeface="Arial"/>
              </a:rPr>
              <a:t>plot</a:t>
            </a:r>
            <a:r>
              <a:rPr sz="900" b="1" spc="45" dirty="0">
                <a:solidFill>
                  <a:srgbClr val="0D83B5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6F1F"/>
                </a:solidFill>
                <a:latin typeface="Arial"/>
                <a:cs typeface="Arial"/>
              </a:rPr>
              <a:t>as</a:t>
            </a:r>
            <a:r>
              <a:rPr sz="900" b="1" spc="15" dirty="0">
                <a:solidFill>
                  <a:srgbClr val="006F1F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0D83B5"/>
                </a:solidFill>
                <a:latin typeface="Arial"/>
                <a:cs typeface="Arial"/>
              </a:rPr>
              <a:t>plt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ra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()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tsh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mag</a:t>
            </a:r>
            <a:r>
              <a:rPr sz="1200" dirty="0">
                <a:latin typeface="Arial"/>
                <a:cs typeface="Arial"/>
              </a:rPr>
              <a:t>es</a:t>
            </a:r>
            <a:r>
              <a:rPr sz="900" spc="-5" dirty="0">
                <a:solidFill>
                  <a:srgbClr val="212121"/>
                </a:solidFill>
                <a:latin typeface="Arial"/>
                <a:cs typeface="Arial"/>
              </a:rPr>
              <a:t>[</a:t>
            </a:r>
            <a:r>
              <a:rPr sz="900" spc="-10" dirty="0">
                <a:solidFill>
                  <a:srgbClr val="1F7F50"/>
                </a:solidFill>
                <a:latin typeface="Arial"/>
                <a:cs typeface="Arial"/>
              </a:rPr>
              <a:t>0</a:t>
            </a:r>
            <a:r>
              <a:rPr sz="900" spc="-5" dirty="0">
                <a:solidFill>
                  <a:srgbClr val="212121"/>
                </a:solidFill>
                <a:latin typeface="Arial"/>
                <a:cs typeface="Arial"/>
              </a:rPr>
              <a:t>])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900" b="1" spc="-10" dirty="0">
                <a:solidFill>
                  <a:srgbClr val="C55D09"/>
                </a:solidFill>
                <a:latin typeface="Arial"/>
                <a:cs typeface="Arial"/>
              </a:rPr>
              <a:t>&gt;&gt;&gt;</a:t>
            </a:r>
            <a:r>
              <a:rPr sz="900" b="1" spc="5" dirty="0">
                <a:solidFill>
                  <a:srgbClr val="C55D0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656565"/>
                </a:solidFill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sho</a:t>
            </a:r>
            <a:r>
              <a:rPr sz="1200" spc="-10" dirty="0">
                <a:latin typeface="Arial"/>
                <a:cs typeface="Arial"/>
              </a:rPr>
              <a:t>w</a:t>
            </a:r>
            <a:r>
              <a:rPr sz="900" dirty="0">
                <a:solidFill>
                  <a:srgbClr val="212121"/>
                </a:solidFill>
                <a:latin typeface="Arial"/>
                <a:cs typeface="Arial"/>
              </a:rPr>
              <a:t>()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600" y="4058843"/>
            <a:ext cx="2604516" cy="2582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2215</Words>
  <Application>Microsoft Office PowerPoint</Application>
  <PresentationFormat>Předvádění na obrazovce (4:3)</PresentationFormat>
  <Paragraphs>450</Paragraphs>
  <Slides>51</Slides>
  <Notes>51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DejaVu Sans</vt:lpstr>
      <vt:lpstr>Times New Roman</vt:lpstr>
      <vt:lpstr>Trebuchet MS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More on scikit-learn</vt:lpstr>
      <vt:lpstr>Load dataset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Imputation for missing values</vt:lpstr>
      <vt:lpstr>Imputation for missing values</vt:lpstr>
      <vt:lpstr>Binarization</vt:lpstr>
      <vt:lpstr>Binning</vt:lpstr>
      <vt:lpstr>Binning</vt:lpstr>
      <vt:lpstr>Scaling</vt:lpstr>
      <vt:lpstr>Min-max scaling</vt:lpstr>
      <vt:lpstr>Standard (Z) Scaling</vt:lpstr>
      <vt:lpstr>Normalization</vt:lpstr>
      <vt:lpstr>Normalization</vt:lpstr>
      <vt:lpstr>Prezentace aplikace PowerPoint</vt:lpstr>
      <vt:lpstr>Log transformation</vt:lpstr>
      <vt:lpstr>Prezentace aplikace PowerPoint</vt:lpstr>
      <vt:lpstr>Interaction Features</vt:lpstr>
      <vt:lpstr>One-Hot Encoding (OHE)</vt:lpstr>
      <vt:lpstr>Large Categorical Variables</vt:lpstr>
      <vt:lpstr>Feature hashing</vt:lpstr>
      <vt:lpstr>Bin-counting</vt:lpstr>
      <vt:lpstr>Bin-counting</vt:lpstr>
      <vt:lpstr>Textual features</vt:lpstr>
      <vt:lpstr>Prezentace aplikace PowerPoint</vt:lpstr>
      <vt:lpstr>Feature selection</vt:lpstr>
      <vt:lpstr>Prezentace aplikace PowerPoint</vt:lpstr>
      <vt:lpstr>Model Fitting Protocol</vt:lpstr>
      <vt:lpstr>Model Fitting Protocol</vt:lpstr>
      <vt:lpstr>Prezentace aplikace PowerPoint</vt:lpstr>
      <vt:lpstr>ROC (reciever-operator curve)</vt:lpstr>
      <vt:lpstr>MSE &amp; Coefficient of Determination</vt:lpstr>
      <vt:lpstr>Evaluation - sklearn</vt:lpstr>
      <vt:lpstr>Evaluation - sklearn</vt:lpstr>
      <vt:lpstr>Prezentace aplikace PowerPoint</vt:lpstr>
      <vt:lpstr>Other Evaluation</vt:lpstr>
      <vt:lpstr>Unpredictable Future</vt:lpstr>
      <vt:lpstr>Prezentace aplikace PowerPoint</vt:lpstr>
      <vt:lpstr>Pipelines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Ladislav Peska</cp:lastModifiedBy>
  <cp:revision>2</cp:revision>
  <dcterms:created xsi:type="dcterms:W3CDTF">2019-11-17T14:39:28Z</dcterms:created>
  <dcterms:modified xsi:type="dcterms:W3CDTF">2019-11-17T13:43:44Z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2019-11-17T00:00:00Z</vt:filetime>
  </property>
  <property fmtid="{D5CDD505-2E9C-101B-9397-08002B2CF9AE}" pid="3" name="LastSaved">
    <vt:filetime>2019-11-17T00:00:00Z</vt:filetime>
  </property>
</Properties>
</file>