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Arimo" panose="020B060402020202020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gK15fYz8SJGXgtJROXieQdnfvU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1792288" y="612775"/>
            <a:ext cx="5486400" cy="4114800"/>
          </a:xfrm>
          <a:prstGeom prst="rect">
            <a:avLst/>
          </a:prstGeom>
          <a:noFill/>
          <a:ln>
            <a:noFill/>
          </a:ln>
        </p:spPr>
      </p:sp>
      <p:sp>
        <p:nvSpPr>
          <p:cNvPr id="64" name="Google Shape;64;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string-spl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aking-input-from-console-in-pyth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57200" y="152400"/>
            <a:ext cx="4572000" cy="92323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000"/>
              <a:buFont typeface="Quattrocento Sans"/>
              <a:buNone/>
            </a:pPr>
            <a:r>
              <a:rPr lang="en-US" sz="4000" b="1" i="0" u="sng" strike="noStrike" cap="none">
                <a:solidFill>
                  <a:srgbClr val="FF0000"/>
                </a:solidFill>
                <a:latin typeface="Quattrocento Sans"/>
                <a:ea typeface="Quattrocento Sans"/>
                <a:cs typeface="Quattrocento Sans"/>
                <a:sym typeface="Quattrocento Sans"/>
              </a:rPr>
              <a:t>Python If ... Else</a:t>
            </a:r>
            <a:endParaRPr/>
          </a:p>
        </p:txBody>
      </p:sp>
      <p:sp>
        <p:nvSpPr>
          <p:cNvPr id="85" name="Google Shape;85;p1"/>
          <p:cNvSpPr/>
          <p:nvPr/>
        </p:nvSpPr>
        <p:spPr>
          <a:xfrm>
            <a:off x="274320" y="971537"/>
            <a:ext cx="8228856" cy="1046392"/>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4000"/>
              <a:buFont typeface="Quattrocento Sans"/>
              <a:buNone/>
            </a:pPr>
            <a:r>
              <a:rPr lang="en-US" sz="4000" b="0" i="0" u="none" strike="noStrike" cap="none" dirty="0">
                <a:solidFill>
                  <a:srgbClr val="000000"/>
                </a:solidFill>
                <a:latin typeface="Quattrocento Sans"/>
                <a:ea typeface="Quattrocento Sans"/>
                <a:cs typeface="Quattrocento Sans"/>
                <a:sym typeface="Quattrocento Sans"/>
              </a:rPr>
              <a:t>Python Conditions and If statements</a:t>
            </a:r>
            <a:endParaRPr dirty="0"/>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Python supports the usual logical conditions from mathematics:</a:t>
            </a:r>
            <a:endParaRPr sz="3200" b="0" i="0" u="none" strike="noStrike" cap="none" dirty="0">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533400" y="2209800"/>
            <a:ext cx="4876800" cy="2400300"/>
          </a:xfrm>
          <a:prstGeom prst="rect">
            <a:avLst/>
          </a:prstGeom>
          <a:noFill/>
          <a:ln>
            <a:noFill/>
          </a:ln>
        </p:spPr>
      </p:pic>
      <p:sp>
        <p:nvSpPr>
          <p:cNvPr id="87" name="Google Shape;87;p1"/>
          <p:cNvSpPr/>
          <p:nvPr/>
        </p:nvSpPr>
        <p:spPr>
          <a:xfrm>
            <a:off x="0" y="5029200"/>
            <a:ext cx="7696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These conditions can be used in several ways, most commonly in "if statements" and loops.</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An "if statement" is written by using the if keyword.</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533400" y="152400"/>
            <a:ext cx="72390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raw_input ( ) :</a:t>
            </a:r>
            <a:r>
              <a:rPr lang="en-US" sz="2800">
                <a:solidFill>
                  <a:schemeClr val="dk1"/>
                </a:solidFill>
                <a:latin typeface="Calibri"/>
                <a:ea typeface="Calibri"/>
                <a:cs typeface="Calibri"/>
                <a:sym typeface="Calibri"/>
              </a:rPr>
              <a:t> This function works in older version (like Python 2.x). This function takes exactly what is typed from the keyboard, convert it to string and then return it to the variable in which we want to store. For example </a:t>
            </a:r>
            <a:endParaRPr sz="2800">
              <a:solidFill>
                <a:schemeClr val="dk1"/>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a:stretch/>
        </p:blipFill>
        <p:spPr>
          <a:xfrm>
            <a:off x="381000" y="2743200"/>
            <a:ext cx="5486400" cy="1295400"/>
          </a:xfrm>
          <a:prstGeom prst="rect">
            <a:avLst/>
          </a:prstGeom>
          <a:noFill/>
          <a:ln>
            <a:noFill/>
          </a:ln>
        </p:spPr>
      </p:pic>
      <p:sp>
        <p:nvSpPr>
          <p:cNvPr id="150" name="Google Shape;150;p10"/>
          <p:cNvSpPr/>
          <p:nvPr/>
        </p:nvSpPr>
        <p:spPr>
          <a:xfrm>
            <a:off x="0" y="4419600"/>
            <a:ext cx="9144000" cy="147732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0" i="0" u="none" strike="noStrike" cap="none">
                <a:solidFill>
                  <a:srgbClr val="273239"/>
                </a:solidFill>
                <a:latin typeface="Arial"/>
                <a:ea typeface="Arial"/>
                <a:cs typeface="Arial"/>
                <a:sym typeface="Arial"/>
              </a:rPr>
              <a:t>Here, </a:t>
            </a:r>
            <a:r>
              <a:rPr lang="en-US" sz="2400" b="1" i="1" u="none" strike="noStrike" cap="none">
                <a:solidFill>
                  <a:srgbClr val="273239"/>
                </a:solidFill>
                <a:latin typeface="Arial"/>
                <a:ea typeface="Arial"/>
                <a:cs typeface="Arial"/>
                <a:sym typeface="Arial"/>
              </a:rPr>
              <a:t>g</a:t>
            </a:r>
            <a:r>
              <a:rPr lang="en-US" sz="2400" b="0" i="0" u="none" strike="noStrike" cap="none">
                <a:solidFill>
                  <a:srgbClr val="273239"/>
                </a:solidFill>
                <a:latin typeface="Arial"/>
                <a:ea typeface="Arial"/>
                <a:cs typeface="Arial"/>
                <a:sym typeface="Arial"/>
              </a:rPr>
              <a:t> is a variable which will get the string value, typed by user during the execution of program. Typing of data for the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function is terminated by enter key. We can use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to enter numeric data also</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p:nvPr/>
        </p:nvSpPr>
        <p:spPr>
          <a:xfrm>
            <a:off x="457200" y="304800"/>
            <a:ext cx="8153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Taking input from console in Python</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What is Console in Python?</a:t>
            </a:r>
            <a:r>
              <a:rPr lang="en-US" sz="2400">
                <a:solidFill>
                  <a:schemeClr val="dk1"/>
                </a:solidFill>
                <a:latin typeface="Arial"/>
                <a:ea typeface="Arial"/>
                <a:cs typeface="Arial"/>
                <a:sym typeface="Arial"/>
              </a:rPr>
              <a:t> Console (also called Shell) is basically a command line interpreter that takes input from the user i.e one command at a time and interprets it. If it is error free then it runs the command and gives required output otherwise shows the error message. </a:t>
            </a:r>
            <a:endParaRPr sz="2400">
              <a:solidFill>
                <a:schemeClr val="dk1"/>
              </a:solidFill>
              <a:latin typeface="Arial"/>
              <a:ea typeface="Arial"/>
              <a:cs typeface="Arial"/>
              <a:sym typeface="Arial"/>
            </a:endParaRPr>
          </a:p>
        </p:txBody>
      </p:sp>
      <p:sp>
        <p:nvSpPr>
          <p:cNvPr id="156" name="Google Shape;156;p11"/>
          <p:cNvSpPr/>
          <p:nvPr/>
        </p:nvSpPr>
        <p:spPr>
          <a:xfrm>
            <a:off x="457200" y="2895600"/>
            <a:ext cx="7315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Here we write command and to execute the command just press enter key and your command will be interpreted.</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For coding in Python you must know the basics of the console used in Python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7" name="Google Shape;157;p11"/>
          <p:cNvSpPr/>
          <p:nvPr/>
        </p:nvSpPr>
        <p:spPr>
          <a:xfrm>
            <a:off x="0" y="5181600"/>
            <a:ext cx="9144000" cy="1461914"/>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The primary prompt of the python console is the three greater than symbols</a:t>
            </a:r>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&gt;&gt;&gt;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You are free to write the next command on the shell only when after executing the first command these prompts have appeared. The Python Console accepts command in Python which you write after the prompt.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381000" y="152400"/>
            <a:ext cx="5715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Accepting Input from Console</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User enters the values in the Console and that value is then used in the program as it was required.</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To take input from the user we make use of a built-in function </a:t>
            </a:r>
            <a:r>
              <a:rPr lang="en-US" sz="2800" i="1">
                <a:solidFill>
                  <a:schemeClr val="dk1"/>
                </a:solidFill>
                <a:latin typeface="Calibri"/>
                <a:ea typeface="Calibri"/>
                <a:cs typeface="Calibri"/>
                <a:sym typeface="Calibri"/>
              </a:rPr>
              <a:t>input()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3" name="Google Shape;163;p12"/>
          <p:cNvSpPr/>
          <p:nvPr/>
        </p:nvSpPr>
        <p:spPr>
          <a:xfrm>
            <a:off x="381000" y="4876800"/>
            <a:ext cx="67056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We can also type cast this input to integer, float or string by specifying the input() function inside the type.</a:t>
            </a:r>
            <a:endParaRPr sz="2800">
              <a:solidFill>
                <a:schemeClr val="dk1"/>
              </a:solidFill>
              <a:latin typeface="Calibri"/>
              <a:ea typeface="Calibri"/>
              <a:cs typeface="Calibri"/>
              <a:sym typeface="Calibri"/>
            </a:endParaRPr>
          </a:p>
        </p:txBody>
      </p:sp>
      <p:pic>
        <p:nvPicPr>
          <p:cNvPr id="164" name="Google Shape;164;p12"/>
          <p:cNvPicPr preferRelativeResize="0"/>
          <p:nvPr/>
        </p:nvPicPr>
        <p:blipFill rotWithShape="1">
          <a:blip r:embed="rId3">
            <a:alphaModFix/>
          </a:blip>
          <a:srcRect/>
          <a:stretch/>
        </p:blipFill>
        <p:spPr>
          <a:xfrm>
            <a:off x="457200" y="3048000"/>
            <a:ext cx="33528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0" y="152400"/>
            <a:ext cx="8763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Taking multiple inputs from user in Python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Python user can take multiple values or inputs in one line by two methods.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1.Using split()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2.Using List comprehension</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Using </a:t>
            </a:r>
            <a:r>
              <a:rPr lang="en-US" sz="2000" b="1"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split()</a:t>
            </a:r>
            <a:r>
              <a:rPr lang="en-US" sz="2000" b="1">
                <a:solidFill>
                  <a:schemeClr val="dk1"/>
                </a:solidFill>
                <a:latin typeface="Calibri"/>
                <a:ea typeface="Calibri"/>
                <a:cs typeface="Calibri"/>
                <a:sym typeface="Calibri"/>
              </a:rPr>
              <a:t> method :</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This function helps in getting multiple inputs from users. It breaks the given input by the specified separator. If a separator is not provided then any white space is a separator. Generally, users use a split() method to split a Python string but one can use it in taking multiple inputs.</a:t>
            </a:r>
            <a:endParaRPr sz="2000">
              <a:solidFill>
                <a:schemeClr val="dk1"/>
              </a:solidFill>
              <a:latin typeface="Calibri"/>
              <a:ea typeface="Calibri"/>
              <a:cs typeface="Calibri"/>
              <a:sym typeface="Calibri"/>
            </a:endParaRPr>
          </a:p>
        </p:txBody>
      </p:sp>
      <p:sp>
        <p:nvSpPr>
          <p:cNvPr id="170" name="Google Shape;170;p13"/>
          <p:cNvSpPr/>
          <p:nvPr/>
        </p:nvSpPr>
        <p:spPr>
          <a:xfrm>
            <a:off x="0" y="3048000"/>
            <a:ext cx="4765728" cy="692473"/>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Syntax </a:t>
            </a:r>
            <a:endParaRPr/>
          </a:p>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input().split(separator, maxsplit</a:t>
            </a:r>
            <a:r>
              <a:rPr lang="en-US" sz="1200" b="0" i="0" u="none" strike="noStrike" cap="none">
                <a:solidFill>
                  <a:srgbClr val="273239"/>
                </a:solidFill>
                <a:latin typeface="Consolas"/>
                <a:ea typeface="Consolas"/>
                <a:cs typeface="Consolas"/>
                <a:sym typeface="Consolas"/>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4">
            <a:alphaModFix/>
          </a:blip>
          <a:srcRect/>
          <a:stretch/>
        </p:blipFill>
        <p:spPr>
          <a:xfrm>
            <a:off x="152400" y="3810000"/>
            <a:ext cx="4381500" cy="2628900"/>
          </a:xfrm>
          <a:prstGeom prst="rect">
            <a:avLst/>
          </a:prstGeom>
          <a:noFill/>
          <a:ln>
            <a:noFill/>
          </a:ln>
        </p:spPr>
      </p:pic>
      <p:pic>
        <p:nvPicPr>
          <p:cNvPr id="172" name="Google Shape;172;p13"/>
          <p:cNvPicPr preferRelativeResize="0"/>
          <p:nvPr/>
        </p:nvPicPr>
        <p:blipFill rotWithShape="1">
          <a:blip r:embed="rId5">
            <a:alphaModFix/>
          </a:blip>
          <a:srcRect/>
          <a:stretch/>
        </p:blipFill>
        <p:spPr>
          <a:xfrm>
            <a:off x="5029200" y="4114800"/>
            <a:ext cx="3267075" cy="942975"/>
          </a:xfrm>
          <a:prstGeom prst="rect">
            <a:avLst/>
          </a:prstGeom>
          <a:noFill/>
          <a:ln>
            <a:noFill/>
          </a:ln>
        </p:spPr>
      </p:pic>
      <p:sp>
        <p:nvSpPr>
          <p:cNvPr id="173" name="Google Shape;173;p13"/>
          <p:cNvSpPr txBox="1"/>
          <p:nvPr/>
        </p:nvSpPr>
        <p:spPr>
          <a:xfrm>
            <a:off x="5638800" y="37338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4"/>
          <p:cNvPicPr preferRelativeResize="0"/>
          <p:nvPr/>
        </p:nvPicPr>
        <p:blipFill rotWithShape="1">
          <a:blip r:embed="rId3">
            <a:alphaModFix/>
          </a:blip>
          <a:srcRect/>
          <a:stretch/>
        </p:blipFill>
        <p:spPr>
          <a:xfrm>
            <a:off x="0" y="0"/>
            <a:ext cx="4343400" cy="1838325"/>
          </a:xfrm>
          <a:prstGeom prst="rect">
            <a:avLst/>
          </a:prstGeom>
          <a:noFill/>
          <a:ln>
            <a:noFill/>
          </a:ln>
        </p:spPr>
      </p:pic>
      <p:pic>
        <p:nvPicPr>
          <p:cNvPr id="179" name="Google Shape;179;p14"/>
          <p:cNvPicPr preferRelativeResize="0"/>
          <p:nvPr/>
        </p:nvPicPr>
        <p:blipFill rotWithShape="1">
          <a:blip r:embed="rId4">
            <a:alphaModFix/>
          </a:blip>
          <a:srcRect/>
          <a:stretch/>
        </p:blipFill>
        <p:spPr>
          <a:xfrm>
            <a:off x="1676400" y="2057400"/>
            <a:ext cx="5543550" cy="733425"/>
          </a:xfrm>
          <a:prstGeom prst="rect">
            <a:avLst/>
          </a:prstGeom>
          <a:noFill/>
          <a:ln>
            <a:noFill/>
          </a:ln>
        </p:spPr>
      </p:pic>
      <p:pic>
        <p:nvPicPr>
          <p:cNvPr id="180" name="Google Shape;180;p14"/>
          <p:cNvPicPr preferRelativeResize="0"/>
          <p:nvPr/>
        </p:nvPicPr>
        <p:blipFill rotWithShape="1">
          <a:blip r:embed="rId5">
            <a:alphaModFix/>
          </a:blip>
          <a:srcRect/>
          <a:stretch/>
        </p:blipFill>
        <p:spPr>
          <a:xfrm>
            <a:off x="0" y="3124200"/>
            <a:ext cx="4495800" cy="2057400"/>
          </a:xfrm>
          <a:prstGeom prst="rect">
            <a:avLst/>
          </a:prstGeom>
          <a:noFill/>
          <a:ln>
            <a:noFill/>
          </a:ln>
        </p:spPr>
      </p:pic>
      <p:pic>
        <p:nvPicPr>
          <p:cNvPr id="181" name="Google Shape;181;p14"/>
          <p:cNvPicPr preferRelativeResize="0"/>
          <p:nvPr/>
        </p:nvPicPr>
        <p:blipFill rotWithShape="1">
          <a:blip r:embed="rId6">
            <a:alphaModFix/>
          </a:blip>
          <a:srcRect/>
          <a:stretch/>
        </p:blipFill>
        <p:spPr>
          <a:xfrm>
            <a:off x="2057400" y="5410200"/>
            <a:ext cx="3933825" cy="1133475"/>
          </a:xfrm>
          <a:prstGeom prst="rect">
            <a:avLst/>
          </a:prstGeom>
          <a:noFill/>
          <a:ln>
            <a:noFill/>
          </a:ln>
        </p:spPr>
      </p:pic>
      <p:sp>
        <p:nvSpPr>
          <p:cNvPr id="182" name="Google Shape;182;p14"/>
          <p:cNvSpPr txBox="1"/>
          <p:nvPr/>
        </p:nvSpPr>
        <p:spPr>
          <a:xfrm>
            <a:off x="381000" y="19812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
        <p:nvSpPr>
          <p:cNvPr id="183" name="Google Shape;183;p14"/>
          <p:cNvSpPr txBox="1"/>
          <p:nvPr/>
        </p:nvSpPr>
        <p:spPr>
          <a:xfrm>
            <a:off x="228600" y="5715000"/>
            <a:ext cx="10310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OUPUT :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5"/>
          <p:cNvPicPr preferRelativeResize="0"/>
          <p:nvPr/>
        </p:nvPicPr>
        <p:blipFill rotWithShape="1">
          <a:blip r:embed="rId3">
            <a:alphaModFix/>
          </a:blip>
          <a:srcRect/>
          <a:stretch/>
        </p:blipFill>
        <p:spPr>
          <a:xfrm>
            <a:off x="0" y="304800"/>
            <a:ext cx="5791200" cy="2971800"/>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2057400" y="3657600"/>
            <a:ext cx="4543425" cy="1076325"/>
          </a:xfrm>
          <a:prstGeom prst="rect">
            <a:avLst/>
          </a:prstGeom>
          <a:noFill/>
          <a:ln>
            <a:noFill/>
          </a:ln>
        </p:spPr>
      </p:pic>
      <p:sp>
        <p:nvSpPr>
          <p:cNvPr id="190" name="Google Shape;190;p15"/>
          <p:cNvSpPr txBox="1"/>
          <p:nvPr/>
        </p:nvSpPr>
        <p:spPr>
          <a:xfrm>
            <a:off x="304800" y="39624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1219200" y="228600"/>
            <a:ext cx="61952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FF0000"/>
                </a:solidFill>
                <a:latin typeface="Arial"/>
                <a:ea typeface="Arial"/>
                <a:cs typeface="Arial"/>
                <a:sym typeface="Arial"/>
              </a:rPr>
              <a:t>INTRODUCTION TO LOOPS</a:t>
            </a:r>
            <a:endParaRPr sz="3600">
              <a:solidFill>
                <a:srgbClr val="FF0000"/>
              </a:solidFill>
              <a:latin typeface="Arial"/>
              <a:ea typeface="Arial"/>
              <a:cs typeface="Arial"/>
              <a:sym typeface="Arial"/>
            </a:endParaRPr>
          </a:p>
        </p:txBody>
      </p:sp>
      <p:sp>
        <p:nvSpPr>
          <p:cNvPr id="196" name="Google Shape;196;p16"/>
          <p:cNvSpPr/>
          <p:nvPr/>
        </p:nvSpPr>
        <p:spPr>
          <a:xfrm>
            <a:off x="228600" y="1219200"/>
            <a:ext cx="7696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What are loops?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computer programming, a loop is </a:t>
            </a:r>
            <a:r>
              <a:rPr lang="en-US" sz="2000" b="1">
                <a:solidFill>
                  <a:schemeClr val="dk1"/>
                </a:solidFill>
                <a:latin typeface="Calibri"/>
                <a:ea typeface="Calibri"/>
                <a:cs typeface="Calibri"/>
                <a:sym typeface="Calibri"/>
              </a:rPr>
              <a:t>a sequence of instruction s that is continually repeated until a certain condition is reached</a:t>
            </a:r>
            <a:r>
              <a:rPr lang="en-US" sz="2000">
                <a:solidFill>
                  <a:schemeClr val="dk1"/>
                </a:solidFill>
                <a:latin typeface="Calibri"/>
                <a:ea typeface="Calibri"/>
                <a:cs typeface="Calibri"/>
                <a:sym typeface="Calibri"/>
              </a:rPr>
              <a:t>. Typically, a certain process is done, such as getting an item of data and changing it, and then some condition is checked such as whether a counter has reached a prescribed number.</a:t>
            </a:r>
            <a:endParaRPr sz="2000">
              <a:solidFill>
                <a:schemeClr val="dk1"/>
              </a:solidFill>
              <a:latin typeface="Calibri"/>
              <a:ea typeface="Calibri"/>
              <a:cs typeface="Calibri"/>
              <a:sym typeface="Calibri"/>
            </a:endParaRPr>
          </a:p>
        </p:txBody>
      </p:sp>
      <p:sp>
        <p:nvSpPr>
          <p:cNvPr id="197" name="Google Shape;197;p16"/>
          <p:cNvSpPr/>
          <p:nvPr/>
        </p:nvSpPr>
        <p:spPr>
          <a:xfrm>
            <a:off x="152400" y="3505200"/>
            <a:ext cx="29718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What are the 2 main types of loops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two types of loops in Python, </a:t>
            </a:r>
            <a:r>
              <a:rPr lang="en-US" sz="2400" b="1">
                <a:solidFill>
                  <a:schemeClr val="dk1"/>
                </a:solidFill>
                <a:latin typeface="Calibri"/>
                <a:ea typeface="Calibri"/>
                <a:cs typeface="Calibri"/>
                <a:sym typeface="Calibri"/>
              </a:rPr>
              <a:t>for </a:t>
            </a:r>
            <a:r>
              <a:rPr lang="en-US" sz="2400">
                <a:solidFill>
                  <a:schemeClr val="dk1"/>
                </a:solidFill>
                <a:latin typeface="Calibri"/>
                <a:ea typeface="Calibri"/>
                <a:cs typeface="Calibri"/>
                <a:sym typeface="Calibri"/>
              </a:rPr>
              <a:t>and </a:t>
            </a:r>
            <a:r>
              <a:rPr lang="en-US" sz="2400" b="1">
                <a:solidFill>
                  <a:schemeClr val="dk1"/>
                </a:solidFill>
                <a:latin typeface="Calibri"/>
                <a:ea typeface="Calibri"/>
                <a:cs typeface="Calibri"/>
                <a:sym typeface="Calibri"/>
              </a:rPr>
              <a:t>while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id="198" name="Google Shape;198;p16"/>
          <p:cNvPicPr preferRelativeResize="0"/>
          <p:nvPr/>
        </p:nvPicPr>
        <p:blipFill rotWithShape="1">
          <a:blip r:embed="rId3">
            <a:alphaModFix/>
          </a:blip>
          <a:srcRect/>
          <a:stretch/>
        </p:blipFill>
        <p:spPr>
          <a:xfrm>
            <a:off x="3429000" y="3352800"/>
            <a:ext cx="4600966" cy="3109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p:nvPr/>
        </p:nvSpPr>
        <p:spPr>
          <a:xfrm>
            <a:off x="0" y="0"/>
            <a:ext cx="78486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Python For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for loop is used for iterating over a sequence (that is either a list, a tuple, a dictionary, a set, or a string).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is less like the for keyword in other programming languages, and works more like an iterator method as found in other object-orientated programming languages.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for loop we can execute a set of statements, once for each item in a list, tuple, set etc.</a:t>
            </a:r>
            <a:endParaRPr sz="24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 y="3276600"/>
            <a:ext cx="9144000" cy="2333625"/>
          </a:xfrm>
          <a:prstGeom prst="rect">
            <a:avLst/>
          </a:prstGeom>
          <a:noFill/>
          <a:ln>
            <a:noFill/>
          </a:ln>
        </p:spPr>
      </p:pic>
      <p:sp>
        <p:nvSpPr>
          <p:cNvPr id="205" name="Google Shape;205;p17"/>
          <p:cNvSpPr/>
          <p:nvPr/>
        </p:nvSpPr>
        <p:spPr>
          <a:xfrm>
            <a:off x="0" y="5657671"/>
            <a:ext cx="8458200" cy="138499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The for loop does not require an indexing variable to set beforehand.</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p:nvPr/>
        </p:nvSpPr>
        <p:spPr>
          <a:xfrm>
            <a:off x="457200" y="381000"/>
            <a:ext cx="76200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Looping Through a String</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Even strings are iterable objects, they contain a sequence of characters:</a:t>
            </a:r>
            <a:endParaRPr sz="3200">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a:stretch/>
        </p:blipFill>
        <p:spPr>
          <a:xfrm>
            <a:off x="0" y="2362200"/>
            <a:ext cx="914400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0" y="0"/>
            <a:ext cx="9144000" cy="1692723"/>
          </a:xfrm>
          <a:prstGeom prst="rect">
            <a:avLst/>
          </a:prstGeom>
          <a:solidFill>
            <a:srgbClr val="E7E9EB"/>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The break Statement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With the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 we can stop the loop before it has looped through all the items:</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Exit the loop when </a:t>
            </a:r>
            <a:r>
              <a:rPr lang="en-US" sz="1600" b="0" i="0" u="none" strike="noStrike" cap="none">
                <a:solidFill>
                  <a:srgbClr val="DC143C"/>
                </a:solidFill>
                <a:latin typeface="Consolas"/>
                <a:ea typeface="Consolas"/>
                <a:cs typeface="Consolas"/>
                <a:sym typeface="Consolas"/>
              </a:rPr>
              <a:t>x</a:t>
            </a:r>
            <a:r>
              <a:rPr lang="en-US" sz="1600" b="0" i="0" u="none" strike="noStrike" cap="none">
                <a:solidFill>
                  <a:srgbClr val="000000"/>
                </a:solidFill>
                <a:latin typeface="Verdana"/>
                <a:ea typeface="Verdana"/>
                <a:cs typeface="Verdana"/>
                <a:sym typeface="Verdana"/>
              </a:rPr>
              <a:t> is "banana":</a:t>
            </a:r>
            <a:endParaRPr sz="2800" b="0" i="0" u="none" strike="noStrike" cap="none">
              <a:solidFill>
                <a:schemeClr val="dk1"/>
              </a:solidFill>
              <a:latin typeface="Arial"/>
              <a:ea typeface="Arial"/>
              <a:cs typeface="Arial"/>
              <a:sym typeface="Arial"/>
            </a:endParaRPr>
          </a:p>
        </p:txBody>
      </p:sp>
      <p:pic>
        <p:nvPicPr>
          <p:cNvPr id="217" name="Google Shape;217;p19"/>
          <p:cNvPicPr preferRelativeResize="0"/>
          <p:nvPr/>
        </p:nvPicPr>
        <p:blipFill rotWithShape="1">
          <a:blip r:embed="rId3">
            <a:alphaModFix/>
          </a:blip>
          <a:srcRect/>
          <a:stretch/>
        </p:blipFill>
        <p:spPr>
          <a:xfrm>
            <a:off x="152400" y="1828800"/>
            <a:ext cx="4219575" cy="1381125"/>
          </a:xfrm>
          <a:prstGeom prst="rect">
            <a:avLst/>
          </a:prstGeom>
          <a:noFill/>
          <a:ln>
            <a:noFill/>
          </a:ln>
        </p:spPr>
      </p:pic>
      <p:pic>
        <p:nvPicPr>
          <p:cNvPr id="218" name="Google Shape;218;p19"/>
          <p:cNvPicPr preferRelativeResize="0"/>
          <p:nvPr/>
        </p:nvPicPr>
        <p:blipFill rotWithShape="1">
          <a:blip r:embed="rId4">
            <a:alphaModFix/>
          </a:blip>
          <a:srcRect/>
          <a:stretch/>
        </p:blipFill>
        <p:spPr>
          <a:xfrm>
            <a:off x="6172200" y="1752600"/>
            <a:ext cx="1733550" cy="1552575"/>
          </a:xfrm>
          <a:prstGeom prst="rect">
            <a:avLst/>
          </a:prstGeom>
          <a:noFill/>
          <a:ln>
            <a:noFill/>
          </a:ln>
        </p:spPr>
      </p:pic>
      <p:sp>
        <p:nvSpPr>
          <p:cNvPr id="219" name="Google Shape;219;p19"/>
          <p:cNvSpPr/>
          <p:nvPr/>
        </p:nvSpPr>
        <p:spPr>
          <a:xfrm>
            <a:off x="0" y="3505200"/>
            <a:ext cx="8991600" cy="1200280"/>
          </a:xfrm>
          <a:prstGeom prst="rect">
            <a:avLst/>
          </a:prstGeom>
          <a:no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Exit the loop when </a:t>
            </a:r>
            <a:r>
              <a:rPr lang="en-US" sz="1800" b="0" i="0" u="none" strike="noStrike" cap="none">
                <a:solidFill>
                  <a:srgbClr val="DC143C"/>
                </a:solidFill>
                <a:latin typeface="Consolas"/>
                <a:ea typeface="Consolas"/>
                <a:cs typeface="Consolas"/>
                <a:sym typeface="Consolas"/>
              </a:rPr>
              <a:t>x</a:t>
            </a:r>
            <a:r>
              <a:rPr lang="en-US" sz="1800" b="0" i="0" u="none" strike="noStrike" cap="none">
                <a:solidFill>
                  <a:srgbClr val="000000"/>
                </a:solidFill>
                <a:latin typeface="Verdana"/>
                <a:ea typeface="Verdana"/>
                <a:cs typeface="Verdana"/>
                <a:sym typeface="Verdana"/>
              </a:rPr>
              <a:t> is "banana", but this time the break comes before the print:</a:t>
            </a:r>
            <a:endParaRPr sz="3200" b="0" i="0" u="none" strike="noStrike" cap="none">
              <a:solidFill>
                <a:schemeClr val="dk1"/>
              </a:solidFill>
              <a:latin typeface="Arial"/>
              <a:ea typeface="Arial"/>
              <a:cs typeface="Arial"/>
              <a:sym typeface="Arial"/>
            </a:endParaRPr>
          </a:p>
        </p:txBody>
      </p:sp>
      <p:pic>
        <p:nvPicPr>
          <p:cNvPr id="220" name="Google Shape;220;p19"/>
          <p:cNvPicPr preferRelativeResize="0"/>
          <p:nvPr/>
        </p:nvPicPr>
        <p:blipFill rotWithShape="1">
          <a:blip r:embed="rId5">
            <a:alphaModFix/>
          </a:blip>
          <a:srcRect/>
          <a:stretch/>
        </p:blipFill>
        <p:spPr>
          <a:xfrm>
            <a:off x="0" y="4724400"/>
            <a:ext cx="5019675" cy="1895475"/>
          </a:xfrm>
          <a:prstGeom prst="rect">
            <a:avLst/>
          </a:prstGeom>
          <a:noFill/>
          <a:ln>
            <a:noFill/>
          </a:ln>
        </p:spPr>
      </p:pic>
      <p:pic>
        <p:nvPicPr>
          <p:cNvPr id="221" name="Google Shape;221;p19"/>
          <p:cNvPicPr preferRelativeResize="0"/>
          <p:nvPr/>
        </p:nvPicPr>
        <p:blipFill rotWithShape="1">
          <a:blip r:embed="rId6">
            <a:alphaModFix/>
          </a:blip>
          <a:srcRect/>
          <a:stretch/>
        </p:blipFill>
        <p:spPr>
          <a:xfrm>
            <a:off x="6172200" y="5638800"/>
            <a:ext cx="600075" cy="295275"/>
          </a:xfrm>
          <a:prstGeom prst="rect">
            <a:avLst/>
          </a:prstGeom>
          <a:noFill/>
          <a:ln>
            <a:noFill/>
          </a:ln>
        </p:spPr>
      </p:pic>
      <p:sp>
        <p:nvSpPr>
          <p:cNvPr id="222" name="Google Shape;222;p19"/>
          <p:cNvSpPr/>
          <p:nvPr/>
        </p:nvSpPr>
        <p:spPr>
          <a:xfrm>
            <a:off x="4724400" y="2362200"/>
            <a:ext cx="10668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9"/>
          <p:cNvSpPr/>
          <p:nvPr/>
        </p:nvSpPr>
        <p:spPr>
          <a:xfrm>
            <a:off x="5334000" y="5486400"/>
            <a:ext cx="685800" cy="5334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533400" y="838200"/>
            <a:ext cx="5181600" cy="2362200"/>
          </a:xfrm>
          <a:prstGeom prst="rect">
            <a:avLst/>
          </a:prstGeom>
          <a:noFill/>
          <a:ln>
            <a:noFill/>
          </a:ln>
        </p:spPr>
      </p:pic>
      <p:sp>
        <p:nvSpPr>
          <p:cNvPr id="93" name="Google Shape;93;p2"/>
          <p:cNvSpPr/>
          <p:nvPr/>
        </p:nvSpPr>
        <p:spPr>
          <a:xfrm>
            <a:off x="685800" y="3581400"/>
            <a:ext cx="7467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we use two variables, a and b, which are used as part of the if statement to test whether b is greater than a. As a is 33, and b is 200, we know that 200 is greater than 33, and so we print to screen that "b is greater than a".</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p:nvPr/>
        </p:nvSpPr>
        <p:spPr>
          <a:xfrm>
            <a:off x="304800" y="381000"/>
            <a:ext cx="73152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continue statement we can stop the current iteration of the loop, and continue with the next: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Do not print banana:</a:t>
            </a:r>
            <a:endParaRPr sz="2800">
              <a:solidFill>
                <a:schemeClr val="dk1"/>
              </a:solidFill>
              <a:latin typeface="Calibri"/>
              <a:ea typeface="Calibri"/>
              <a:cs typeface="Calibri"/>
              <a:sym typeface="Calibri"/>
            </a:endParaRPr>
          </a:p>
        </p:txBody>
      </p:sp>
      <p:pic>
        <p:nvPicPr>
          <p:cNvPr id="229" name="Google Shape;229;p20"/>
          <p:cNvPicPr preferRelativeResize="0"/>
          <p:nvPr/>
        </p:nvPicPr>
        <p:blipFill rotWithShape="1">
          <a:blip r:embed="rId3">
            <a:alphaModFix/>
          </a:blip>
          <a:srcRect/>
          <a:stretch/>
        </p:blipFill>
        <p:spPr>
          <a:xfrm>
            <a:off x="381000" y="3581400"/>
            <a:ext cx="6858000" cy="24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p:nvPr/>
        </p:nvSpPr>
        <p:spPr>
          <a:xfrm>
            <a:off x="304800" y="0"/>
            <a:ext cx="8077200" cy="2369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loop through a set of code a specified number of times, we can use 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range() function returns a sequence of numbers, starting from 0 by default, and increments by 1 (by default), and ends at a specified number.</a:t>
            </a:r>
            <a:endParaRPr sz="2400">
              <a:solidFill>
                <a:schemeClr val="dk1"/>
              </a:solidFill>
              <a:latin typeface="Calibri"/>
              <a:ea typeface="Calibri"/>
              <a:cs typeface="Calibri"/>
              <a:sym typeface="Calibri"/>
            </a:endParaRPr>
          </a:p>
        </p:txBody>
      </p:sp>
      <p:pic>
        <p:nvPicPr>
          <p:cNvPr id="235" name="Google Shape;235;p21"/>
          <p:cNvPicPr preferRelativeResize="0"/>
          <p:nvPr/>
        </p:nvPicPr>
        <p:blipFill rotWithShape="1">
          <a:blip r:embed="rId3">
            <a:alphaModFix/>
          </a:blip>
          <a:srcRect/>
          <a:stretch/>
        </p:blipFill>
        <p:spPr>
          <a:xfrm>
            <a:off x="609600" y="2895600"/>
            <a:ext cx="2486025" cy="762000"/>
          </a:xfrm>
          <a:prstGeom prst="rect">
            <a:avLst/>
          </a:prstGeom>
          <a:noFill/>
          <a:ln>
            <a:noFill/>
          </a:ln>
        </p:spPr>
      </p:pic>
      <p:pic>
        <p:nvPicPr>
          <p:cNvPr id="236" name="Google Shape;236;p21"/>
          <p:cNvPicPr preferRelativeResize="0"/>
          <p:nvPr/>
        </p:nvPicPr>
        <p:blipFill rotWithShape="1">
          <a:blip r:embed="rId4">
            <a:alphaModFix/>
          </a:blip>
          <a:srcRect/>
          <a:stretch/>
        </p:blipFill>
        <p:spPr>
          <a:xfrm>
            <a:off x="5486400" y="2362200"/>
            <a:ext cx="2247900" cy="2943225"/>
          </a:xfrm>
          <a:prstGeom prst="rect">
            <a:avLst/>
          </a:prstGeom>
          <a:noFill/>
          <a:ln>
            <a:noFill/>
          </a:ln>
        </p:spPr>
      </p:pic>
      <p:sp>
        <p:nvSpPr>
          <p:cNvPr id="237" name="Google Shape;237;p21"/>
          <p:cNvSpPr/>
          <p:nvPr/>
        </p:nvSpPr>
        <p:spPr>
          <a:xfrm>
            <a:off x="0" y="4343400"/>
            <a:ext cx="5181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Note that range(6) is not the values of 0 to 6, but the values 0 to 5.</a:t>
            </a:r>
            <a:endParaRPr/>
          </a:p>
          <a:p>
            <a:pPr marL="0" marR="0" lvl="0" indent="0" algn="l" rtl="0">
              <a:spcBef>
                <a:spcPts val="0"/>
              </a:spcBef>
              <a:spcAft>
                <a:spcPts val="0"/>
              </a:spcAft>
              <a:buNone/>
            </a:pPr>
            <a:r>
              <a:rPr lang="en-US" sz="2000">
                <a:solidFill>
                  <a:schemeClr val="dk1"/>
                </a:solidFill>
                <a:latin typeface="Arial"/>
                <a:ea typeface="Arial"/>
                <a:cs typeface="Arial"/>
                <a:sym typeface="Arial"/>
              </a:rPr>
              <a:t>The range() function defaults to 0 as a starting value, however it is possible to specify the starting value by adding a parameter: range(2, 6), which means values from 2 to 6 (but not including 6):</a:t>
            </a:r>
            <a:endParaRPr sz="2000">
              <a:solidFill>
                <a:schemeClr val="dk1"/>
              </a:solidFill>
              <a:latin typeface="Arial"/>
              <a:ea typeface="Arial"/>
              <a:cs typeface="Arial"/>
              <a:sym typeface="Arial"/>
            </a:endParaRPr>
          </a:p>
        </p:txBody>
      </p:sp>
      <p:sp>
        <p:nvSpPr>
          <p:cNvPr id="238" name="Google Shape;238;p21"/>
          <p:cNvSpPr/>
          <p:nvPr/>
        </p:nvSpPr>
        <p:spPr>
          <a:xfrm>
            <a:off x="3505200" y="2971800"/>
            <a:ext cx="1447800" cy="685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 y="0"/>
            <a:ext cx="9144000" cy="1323391"/>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0" i="0" u="none" strike="noStrike" cap="none">
                <a:solidFill>
                  <a:srgbClr val="FF0000"/>
                </a:solidFill>
                <a:latin typeface="Quattrocento Sans"/>
                <a:ea typeface="Quattrocento Sans"/>
                <a:cs typeface="Quattrocento Sans"/>
                <a:sym typeface="Quattrocento Sans"/>
              </a:rPr>
              <a:t>Else in For Loop</a:t>
            </a:r>
            <a:endParaRPr/>
          </a:p>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The </a:t>
            </a:r>
            <a:r>
              <a:rPr lang="en-US" sz="2000" b="0" i="0" u="none" strike="noStrike" cap="none">
                <a:solidFill>
                  <a:srgbClr val="DC143C"/>
                </a:solidFill>
                <a:latin typeface="Consolas"/>
                <a:ea typeface="Consolas"/>
                <a:cs typeface="Consolas"/>
                <a:sym typeface="Consolas"/>
              </a:rPr>
              <a:t>else</a:t>
            </a:r>
            <a:r>
              <a:rPr lang="en-US" sz="2000" b="0" i="0" u="none" strike="noStrike" cap="none">
                <a:solidFill>
                  <a:srgbClr val="000000"/>
                </a:solidFill>
                <a:latin typeface="Verdana"/>
                <a:ea typeface="Verdana"/>
                <a:cs typeface="Verdana"/>
                <a:sym typeface="Verdana"/>
              </a:rPr>
              <a:t> keyword in a </a:t>
            </a:r>
            <a:r>
              <a:rPr lang="en-US" sz="2000" b="0" i="0" u="none" strike="noStrike" cap="none">
                <a:solidFill>
                  <a:srgbClr val="DC143C"/>
                </a:solidFill>
                <a:latin typeface="Consolas"/>
                <a:ea typeface="Consolas"/>
                <a:cs typeface="Consolas"/>
                <a:sym typeface="Consolas"/>
              </a:rPr>
              <a:t>for</a:t>
            </a:r>
            <a:r>
              <a:rPr lang="en-US" sz="2000" b="0" i="0" u="none" strike="noStrike" cap="none">
                <a:solidFill>
                  <a:srgbClr val="000000"/>
                </a:solidFill>
                <a:latin typeface="Verdana"/>
                <a:ea typeface="Verdana"/>
                <a:cs typeface="Verdana"/>
                <a:sym typeface="Verdana"/>
              </a:rPr>
              <a:t> loop specifies a block of code to be executed when the loop is finished:</a:t>
            </a:r>
            <a:endParaRPr sz="3600" b="0" i="0" u="none" strike="noStrike" cap="none">
              <a:solidFill>
                <a:schemeClr val="dk1"/>
              </a:solidFill>
              <a:latin typeface="Arial"/>
              <a:ea typeface="Arial"/>
              <a:cs typeface="Arial"/>
              <a:sym typeface="Arial"/>
            </a:endParaRPr>
          </a:p>
        </p:txBody>
      </p:sp>
      <p:pic>
        <p:nvPicPr>
          <p:cNvPr id="244" name="Google Shape;244;p22"/>
          <p:cNvPicPr preferRelativeResize="0"/>
          <p:nvPr/>
        </p:nvPicPr>
        <p:blipFill rotWithShape="1">
          <a:blip r:embed="rId3">
            <a:alphaModFix/>
          </a:blip>
          <a:srcRect/>
          <a:stretch/>
        </p:blipFill>
        <p:spPr>
          <a:xfrm>
            <a:off x="1" y="1447800"/>
            <a:ext cx="9144000" cy="2619375"/>
          </a:xfrm>
          <a:prstGeom prst="rect">
            <a:avLst/>
          </a:prstGeom>
          <a:noFill/>
          <a:ln>
            <a:noFill/>
          </a:ln>
        </p:spPr>
      </p:pic>
      <p:sp>
        <p:nvSpPr>
          <p:cNvPr id="245" name="Google Shape;245;p22"/>
          <p:cNvSpPr/>
          <p:nvPr/>
        </p:nvSpPr>
        <p:spPr>
          <a:xfrm>
            <a:off x="0" y="4876800"/>
            <a:ext cx="8915400" cy="584775"/>
          </a:xfrm>
          <a:prstGeom prst="rect">
            <a:avLst/>
          </a:prstGeom>
          <a:solidFill>
            <a:srgbClr val="FFFFCC"/>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Note:</a:t>
            </a:r>
            <a:r>
              <a:rPr lang="en-US" sz="1600" b="0" i="0" u="none" strike="noStrike" cap="none">
                <a:solidFill>
                  <a:srgbClr val="000000"/>
                </a:solidFill>
                <a:latin typeface="Verdana"/>
                <a:ea typeface="Verdana"/>
                <a:cs typeface="Verdana"/>
                <a:sym typeface="Verdana"/>
              </a:rPr>
              <a:t> The </a:t>
            </a:r>
            <a:r>
              <a:rPr lang="en-US" sz="1600" b="0" i="0" u="none" strike="noStrike" cap="none">
                <a:solidFill>
                  <a:srgbClr val="DC143C"/>
                </a:solidFill>
                <a:latin typeface="Consolas"/>
                <a:ea typeface="Consolas"/>
                <a:cs typeface="Consolas"/>
                <a:sym typeface="Consolas"/>
              </a:rPr>
              <a:t>else</a:t>
            </a:r>
            <a:r>
              <a:rPr lang="en-US" sz="1600" b="0" i="0" u="none" strike="noStrike" cap="none">
                <a:solidFill>
                  <a:srgbClr val="000000"/>
                </a:solidFill>
                <a:latin typeface="Verdana"/>
                <a:ea typeface="Verdana"/>
                <a:cs typeface="Verdana"/>
                <a:sym typeface="Verdana"/>
              </a:rPr>
              <a:t> block will NOT be executed if the loop is stopped by a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a:t>
            </a:r>
            <a:r>
              <a:rPr lang="en-US" sz="10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457200" y="152401"/>
            <a:ext cx="71628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Nested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nested loop is a loop inside a loop.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"inner loop" will be executed one time for each iteration of the "outer loop":</a:t>
            </a:r>
            <a:endParaRPr sz="1800">
              <a:solidFill>
                <a:schemeClr val="dk1"/>
              </a:solidFill>
              <a:latin typeface="Calibri"/>
              <a:ea typeface="Calibri"/>
              <a:cs typeface="Calibri"/>
              <a:sym typeface="Calibri"/>
            </a:endParaRPr>
          </a:p>
        </p:txBody>
      </p:sp>
      <p:pic>
        <p:nvPicPr>
          <p:cNvPr id="251" name="Google Shape;251;p23"/>
          <p:cNvPicPr preferRelativeResize="0"/>
          <p:nvPr/>
        </p:nvPicPr>
        <p:blipFill rotWithShape="1">
          <a:blip r:embed="rId3">
            <a:alphaModFix/>
          </a:blip>
          <a:srcRect/>
          <a:stretch/>
        </p:blipFill>
        <p:spPr>
          <a:xfrm>
            <a:off x="609600" y="1981200"/>
            <a:ext cx="5564187" cy="2631301"/>
          </a:xfrm>
          <a:prstGeom prst="rect">
            <a:avLst/>
          </a:prstGeom>
          <a:noFill/>
          <a:ln>
            <a:noFill/>
          </a:ln>
        </p:spPr>
      </p:pic>
      <p:sp>
        <p:nvSpPr>
          <p:cNvPr id="252" name="Google Shape;252;p23"/>
          <p:cNvSpPr/>
          <p:nvPr/>
        </p:nvSpPr>
        <p:spPr>
          <a:xfrm>
            <a:off x="228600" y="4800600"/>
            <a:ext cx="7848600" cy="1538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000"/>
                </a:solidFill>
                <a:latin typeface="Quattrocento Sans"/>
                <a:ea typeface="Quattrocento Sans"/>
                <a:cs typeface="Quattrocento Sans"/>
                <a:sym typeface="Quattrocento Sans"/>
              </a:rPr>
              <a:t>The pass Statement</a:t>
            </a:r>
            <a:endParaRPr/>
          </a:p>
          <a:p>
            <a:pPr marL="0" marR="0" lvl="0" indent="0" algn="l" rtl="0">
              <a:spcBef>
                <a:spcPts val="0"/>
              </a:spcBef>
              <a:spcAft>
                <a:spcPts val="0"/>
              </a:spcAft>
              <a:buNone/>
            </a:pP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loops cannot be empty, but if you for some reason have a </a:t>
            </a: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 with no content, put in the </a:t>
            </a:r>
            <a:r>
              <a:rPr lang="en-US" sz="1800">
                <a:solidFill>
                  <a:srgbClr val="DC143C"/>
                </a:solidFill>
                <a:latin typeface="Consolas"/>
                <a:ea typeface="Consolas"/>
                <a:cs typeface="Consolas"/>
                <a:sym typeface="Consolas"/>
              </a:rPr>
              <a:t>pass</a:t>
            </a:r>
            <a:r>
              <a:rPr lang="en-US" sz="1800">
                <a:solidFill>
                  <a:srgbClr val="000000"/>
                </a:solidFill>
                <a:latin typeface="Verdana"/>
                <a:ea typeface="Verdana"/>
                <a:cs typeface="Verdana"/>
                <a:sym typeface="Verdana"/>
              </a:rPr>
              <a:t> statement to avoid getting an error.</a:t>
            </a:r>
            <a:endParaRPr sz="3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0" y="0"/>
            <a:ext cx="65" cy="430839"/>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8" name="Google Shape;258;p24"/>
          <p:cNvSpPr/>
          <p:nvPr/>
        </p:nvSpPr>
        <p:spPr>
          <a:xfrm>
            <a:off x="304800" y="0"/>
            <a:ext cx="79248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Arial"/>
                <a:ea typeface="Arial"/>
                <a:cs typeface="Arial"/>
                <a:sym typeface="Arial"/>
              </a:rPr>
              <a:t>The while Loop</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while loop we can execute a set of statements as long as a condition is true.</a:t>
            </a:r>
            <a:endParaRPr sz="2800">
              <a:solidFill>
                <a:schemeClr val="dk1"/>
              </a:solidFill>
              <a:latin typeface="Calibri"/>
              <a:ea typeface="Calibri"/>
              <a:cs typeface="Calibri"/>
              <a:sym typeface="Calibri"/>
            </a:endParaRPr>
          </a:p>
        </p:txBody>
      </p:sp>
      <p:pic>
        <p:nvPicPr>
          <p:cNvPr id="259" name="Google Shape;259;p24"/>
          <p:cNvPicPr preferRelativeResize="0"/>
          <p:nvPr/>
        </p:nvPicPr>
        <p:blipFill rotWithShape="1">
          <a:blip r:embed="rId3">
            <a:alphaModFix/>
          </a:blip>
          <a:srcRect/>
          <a:stretch/>
        </p:blipFill>
        <p:spPr>
          <a:xfrm>
            <a:off x="304800" y="2057400"/>
            <a:ext cx="2505075" cy="1600200"/>
          </a:xfrm>
          <a:prstGeom prst="rect">
            <a:avLst/>
          </a:prstGeom>
          <a:noFill/>
          <a:ln>
            <a:noFill/>
          </a:ln>
        </p:spPr>
      </p:pic>
      <p:pic>
        <p:nvPicPr>
          <p:cNvPr id="260" name="Google Shape;260;p24"/>
          <p:cNvPicPr preferRelativeResize="0"/>
          <p:nvPr/>
        </p:nvPicPr>
        <p:blipFill rotWithShape="1">
          <a:blip r:embed="rId4">
            <a:alphaModFix/>
          </a:blip>
          <a:srcRect/>
          <a:stretch/>
        </p:blipFill>
        <p:spPr>
          <a:xfrm>
            <a:off x="4648200" y="1676400"/>
            <a:ext cx="3733800" cy="2705100"/>
          </a:xfrm>
          <a:prstGeom prst="rect">
            <a:avLst/>
          </a:prstGeom>
          <a:noFill/>
          <a:ln>
            <a:noFill/>
          </a:ln>
        </p:spPr>
      </p:pic>
      <p:sp>
        <p:nvSpPr>
          <p:cNvPr id="261" name="Google Shape;261;p24"/>
          <p:cNvSpPr/>
          <p:nvPr/>
        </p:nvSpPr>
        <p:spPr>
          <a:xfrm>
            <a:off x="0" y="4495800"/>
            <a:ext cx="8229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Note:</a:t>
            </a:r>
            <a:r>
              <a:rPr lang="en-US" sz="2400">
                <a:solidFill>
                  <a:schemeClr val="dk1"/>
                </a:solidFill>
                <a:latin typeface="Calibri"/>
                <a:ea typeface="Calibri"/>
                <a:cs typeface="Calibri"/>
                <a:sym typeface="Calibri"/>
              </a:rPr>
              <a:t> remember to increment i, or else the loop will continue forever.</a:t>
            </a:r>
            <a:endParaRPr sz="2400">
              <a:solidFill>
                <a:schemeClr val="dk1"/>
              </a:solidFill>
              <a:latin typeface="Calibri"/>
              <a:ea typeface="Calibri"/>
              <a:cs typeface="Calibri"/>
              <a:sym typeface="Calibri"/>
            </a:endParaRPr>
          </a:p>
        </p:txBody>
      </p:sp>
      <p:sp>
        <p:nvSpPr>
          <p:cNvPr id="262" name="Google Shape;262;p24"/>
          <p:cNvSpPr/>
          <p:nvPr/>
        </p:nvSpPr>
        <p:spPr>
          <a:xfrm>
            <a:off x="152400" y="5657671"/>
            <a:ext cx="8763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while loop requires relevant variables to be ready, in this example we need to define an indexing variable, i, which we set to 1.</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3" name="Google Shape;263;p24"/>
          <p:cNvSpPr/>
          <p:nvPr/>
        </p:nvSpPr>
        <p:spPr>
          <a:xfrm>
            <a:off x="3276600" y="2590800"/>
            <a:ext cx="1219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p:nvPr/>
        </p:nvSpPr>
        <p:spPr>
          <a:xfrm>
            <a:off x="381000" y="0"/>
            <a:ext cx="77724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break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break statement we can stop the loop even if the while condition is true: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269" name="Google Shape;269;p25"/>
          <p:cNvPicPr preferRelativeResize="0"/>
          <p:nvPr/>
        </p:nvPicPr>
        <p:blipFill rotWithShape="1">
          <a:blip r:embed="rId3">
            <a:alphaModFix/>
          </a:blip>
          <a:srcRect/>
          <a:stretch/>
        </p:blipFill>
        <p:spPr>
          <a:xfrm>
            <a:off x="228600" y="1828800"/>
            <a:ext cx="8402638" cy="2252137"/>
          </a:xfrm>
          <a:prstGeom prst="rect">
            <a:avLst/>
          </a:prstGeom>
          <a:noFill/>
          <a:ln>
            <a:noFill/>
          </a:ln>
        </p:spPr>
      </p:pic>
      <p:sp>
        <p:nvSpPr>
          <p:cNvPr id="270" name="Google Shape;270;p25"/>
          <p:cNvSpPr/>
          <p:nvPr/>
        </p:nvSpPr>
        <p:spPr>
          <a:xfrm>
            <a:off x="152400" y="4118789"/>
            <a:ext cx="45720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continue statement we can stop the current iteration, and continue with the next: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Continue to the next iteration if i is 3:</a:t>
            </a:r>
            <a:endParaRPr sz="2400">
              <a:solidFill>
                <a:schemeClr val="dk1"/>
              </a:solidFill>
              <a:latin typeface="Calibri"/>
              <a:ea typeface="Calibri"/>
              <a:cs typeface="Calibri"/>
              <a:sym typeface="Calibri"/>
            </a:endParaRPr>
          </a:p>
        </p:txBody>
      </p:sp>
      <p:pic>
        <p:nvPicPr>
          <p:cNvPr id="271" name="Google Shape;271;p25"/>
          <p:cNvPicPr preferRelativeResize="0"/>
          <p:nvPr/>
        </p:nvPicPr>
        <p:blipFill rotWithShape="1">
          <a:blip r:embed="rId4">
            <a:alphaModFix/>
          </a:blip>
          <a:srcRect/>
          <a:stretch/>
        </p:blipFill>
        <p:spPr>
          <a:xfrm>
            <a:off x="5105400" y="4495800"/>
            <a:ext cx="2638425" cy="217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p:nvPr/>
        </p:nvSpPr>
        <p:spPr>
          <a:xfrm>
            <a:off x="304800" y="0"/>
            <a:ext cx="853440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else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else statement we can run a block of code once when the condition no longer is true: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 a message once the condition is false</a:t>
            </a: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277" name="Google Shape;277;p26"/>
          <p:cNvPicPr preferRelativeResize="0"/>
          <p:nvPr/>
        </p:nvPicPr>
        <p:blipFill rotWithShape="1">
          <a:blip r:embed="rId3">
            <a:alphaModFix/>
          </a:blip>
          <a:srcRect/>
          <a:stretch/>
        </p:blipFill>
        <p:spPr>
          <a:xfrm>
            <a:off x="0" y="2743200"/>
            <a:ext cx="4324350" cy="2438400"/>
          </a:xfrm>
          <a:prstGeom prst="rect">
            <a:avLst/>
          </a:prstGeom>
          <a:noFill/>
          <a:ln>
            <a:noFill/>
          </a:ln>
        </p:spPr>
      </p:pic>
      <p:pic>
        <p:nvPicPr>
          <p:cNvPr id="278" name="Google Shape;278;p26"/>
          <p:cNvPicPr preferRelativeResize="0"/>
          <p:nvPr/>
        </p:nvPicPr>
        <p:blipFill rotWithShape="1">
          <a:blip r:embed="rId4">
            <a:alphaModFix/>
          </a:blip>
          <a:srcRect/>
          <a:stretch/>
        </p:blipFill>
        <p:spPr>
          <a:xfrm>
            <a:off x="5391150" y="2971800"/>
            <a:ext cx="3752850" cy="1962150"/>
          </a:xfrm>
          <a:prstGeom prst="rect">
            <a:avLst/>
          </a:prstGeom>
          <a:noFill/>
          <a:ln>
            <a:noFill/>
          </a:ln>
        </p:spPr>
      </p:pic>
      <p:sp>
        <p:nvSpPr>
          <p:cNvPr id="279" name="Google Shape;279;p26"/>
          <p:cNvSpPr/>
          <p:nvPr/>
        </p:nvSpPr>
        <p:spPr>
          <a:xfrm>
            <a:off x="4572000" y="3657600"/>
            <a:ext cx="6858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 name="TextBox 1"/>
          <p:cNvSpPr txBox="1"/>
          <p:nvPr/>
        </p:nvSpPr>
        <p:spPr>
          <a:xfrm>
            <a:off x="694063" y="330506"/>
            <a:ext cx="4600940" cy="3108543"/>
          </a:xfrm>
          <a:prstGeom prst="rect">
            <a:avLst/>
          </a:prstGeom>
          <a:noFill/>
        </p:spPr>
        <p:txBody>
          <a:bodyPr wrap="none" rtlCol="0">
            <a:spAutoFit/>
          </a:bodyPr>
          <a:lstStyle/>
          <a:p>
            <a:r>
              <a:rPr lang="en-US" dirty="0"/>
              <a:t>Certain questions for implementing the concept of loops</a:t>
            </a:r>
          </a:p>
          <a:p>
            <a:endParaRPr lang="en-US" dirty="0"/>
          </a:p>
          <a:p>
            <a:r>
              <a:rPr lang="en-US" dirty="0"/>
              <a:t>Q1. Iterate over a list in Python.</a:t>
            </a:r>
          </a:p>
          <a:p>
            <a:pPr fontAlgn="base"/>
            <a:r>
              <a:rPr lang="en-US" dirty="0"/>
              <a:t>Solution : </a:t>
            </a:r>
          </a:p>
          <a:p>
            <a:pPr fontAlgn="base"/>
            <a:r>
              <a:rPr lang="en-US" dirty="0"/>
              <a:t># iterate over a list  or print all elements present in a list</a:t>
            </a:r>
          </a:p>
          <a:p>
            <a:pPr fontAlgn="base"/>
            <a:r>
              <a:rPr lang="en-US" dirty="0"/>
              <a:t>list = [1,2,3,4,5]</a:t>
            </a:r>
          </a:p>
          <a:p>
            <a:pPr fontAlgn="base"/>
            <a:r>
              <a:rPr lang="en-US" dirty="0"/>
              <a:t>  </a:t>
            </a:r>
          </a:p>
          <a:p>
            <a:pPr fontAlgn="base"/>
            <a:r>
              <a:rPr lang="en-US" dirty="0"/>
              <a:t># Using for loop</a:t>
            </a:r>
          </a:p>
          <a:p>
            <a:pPr fontAlgn="base"/>
            <a:r>
              <a:rPr lang="en-US" dirty="0"/>
              <a:t>For x in list:</a:t>
            </a:r>
          </a:p>
          <a:p>
            <a:pPr fontAlgn="base"/>
            <a:r>
              <a:rPr lang="en-US" dirty="0"/>
              <a:t>    print(</a:t>
            </a:r>
            <a:r>
              <a:rPr lang="en-US" dirty="0" err="1"/>
              <a:t>i</a:t>
            </a:r>
            <a:r>
              <a:rPr lang="en-US" dirty="0"/>
              <a:t>)</a:t>
            </a:r>
          </a:p>
          <a:p>
            <a:endParaRPr lang="en-US" dirty="0"/>
          </a:p>
          <a:p>
            <a:endParaRPr lang="en-US" dirty="0"/>
          </a:p>
          <a:p>
            <a:endParaRPr lang="en-US" dirty="0"/>
          </a:p>
          <a:p>
            <a:r>
              <a:rPr lang="en-US" dirty="0"/>
              <a:t>Q2.  print the following pattern using loops in python.</a:t>
            </a:r>
          </a:p>
        </p:txBody>
      </p:sp>
      <p:pic>
        <p:nvPicPr>
          <p:cNvPr id="1026" name="Picture 2"/>
          <p:cNvPicPr>
            <a:picLocks noChangeAspect="1" noChangeArrowheads="1"/>
          </p:cNvPicPr>
          <p:nvPr/>
        </p:nvPicPr>
        <p:blipFill>
          <a:blip r:embed="rId3"/>
          <a:srcRect/>
          <a:stretch>
            <a:fillRect/>
          </a:stretch>
        </p:blipFill>
        <p:spPr bwMode="auto">
          <a:xfrm>
            <a:off x="749147" y="3584491"/>
            <a:ext cx="2142724" cy="2158835"/>
          </a:xfrm>
          <a:prstGeom prst="rect">
            <a:avLst/>
          </a:prstGeom>
          <a:noFill/>
          <a:ln w="9525">
            <a:noFill/>
            <a:miter lim="800000"/>
            <a:headEnd/>
            <a:tailEnd/>
          </a:ln>
          <a:effectLst/>
        </p:spPr>
      </p:pic>
      <p:sp>
        <p:nvSpPr>
          <p:cNvPr id="4" name="TextBox 3"/>
          <p:cNvSpPr txBox="1"/>
          <p:nvPr/>
        </p:nvSpPr>
        <p:spPr>
          <a:xfrm>
            <a:off x="4560983" y="3646583"/>
            <a:ext cx="3873176" cy="2677656"/>
          </a:xfrm>
          <a:prstGeom prst="rect">
            <a:avLst/>
          </a:prstGeom>
          <a:noFill/>
        </p:spPr>
        <p:txBody>
          <a:bodyPr wrap="none" rtlCol="0">
            <a:spAutoFit/>
          </a:bodyPr>
          <a:lstStyle/>
          <a:p>
            <a:r>
              <a:rPr lang="en-US" dirty="0"/>
              <a:t>n = 5 </a:t>
            </a:r>
          </a:p>
          <a:p>
            <a:r>
              <a:rPr lang="en-US" dirty="0"/>
              <a:t>for </a:t>
            </a:r>
            <a:r>
              <a:rPr lang="en-US" dirty="0" err="1"/>
              <a:t>i</a:t>
            </a:r>
            <a:r>
              <a:rPr lang="en-US" dirty="0"/>
              <a:t> in range(0, n):</a:t>
            </a:r>
          </a:p>
          <a:p>
            <a:r>
              <a:rPr lang="en-US" dirty="0"/>
              <a:t>     </a:t>
            </a:r>
          </a:p>
          <a:p>
            <a:r>
              <a:rPr lang="en-US" dirty="0"/>
              <a:t>        # inner loop to handle number of columns</a:t>
            </a:r>
          </a:p>
          <a:p>
            <a:r>
              <a:rPr lang="en-US" dirty="0"/>
              <a:t>        # values changing acc. to outer loop</a:t>
            </a:r>
          </a:p>
          <a:p>
            <a:r>
              <a:rPr lang="en-US" dirty="0"/>
              <a:t>        for j in range(0, i+1):</a:t>
            </a:r>
          </a:p>
          <a:p>
            <a:r>
              <a:rPr lang="en-US" dirty="0"/>
              <a:t>         </a:t>
            </a:r>
          </a:p>
          <a:p>
            <a:r>
              <a:rPr lang="en-US" dirty="0"/>
              <a:t>            # printing stars</a:t>
            </a:r>
          </a:p>
          <a:p>
            <a:r>
              <a:rPr lang="en-US" dirty="0"/>
              <a:t>            print("* ",end="")</a:t>
            </a:r>
          </a:p>
          <a:p>
            <a:r>
              <a:rPr lang="en-US" dirty="0"/>
              <a:t>      </a:t>
            </a:r>
          </a:p>
          <a:p>
            <a:r>
              <a:rPr lang="en-US" dirty="0"/>
              <a:t>        # ending line after each row</a:t>
            </a:r>
          </a:p>
          <a:p>
            <a:r>
              <a:rPr lang="en-US" dirty="0"/>
              <a:t>        print("\r")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692" y="385590"/>
            <a:ext cx="3873176" cy="5909310"/>
          </a:xfrm>
          <a:prstGeom prst="rect">
            <a:avLst/>
          </a:prstGeom>
          <a:noFill/>
        </p:spPr>
        <p:txBody>
          <a:bodyPr wrap="none" rtlCol="0">
            <a:spAutoFit/>
          </a:bodyPr>
          <a:lstStyle/>
          <a:p>
            <a:r>
              <a:rPr lang="en-US" dirty="0"/>
              <a:t>Q3 . Print the following code using loops.</a:t>
            </a:r>
          </a:p>
          <a:p>
            <a:endParaRPr lang="en-US" dirty="0"/>
          </a:p>
          <a:p>
            <a:pPr fontAlgn="base"/>
            <a:r>
              <a:rPr lang="en-US" dirty="0"/>
              <a:t>Solution :</a:t>
            </a:r>
          </a:p>
          <a:p>
            <a:pPr fontAlgn="base"/>
            <a:r>
              <a:rPr lang="en-US" dirty="0"/>
              <a:t>num = 1</a:t>
            </a:r>
          </a:p>
          <a:p>
            <a:pPr fontAlgn="base"/>
            <a:r>
              <a:rPr lang="en-US" dirty="0"/>
              <a:t>n = 5 </a:t>
            </a:r>
          </a:p>
          <a:p>
            <a:pPr fontAlgn="base"/>
            <a:r>
              <a:rPr lang="en-US" dirty="0"/>
              <a:t> </a:t>
            </a:r>
          </a:p>
          <a:p>
            <a:pPr fontAlgn="base"/>
            <a:r>
              <a:rPr lang="en-US" dirty="0"/>
              <a:t>    # outer loop to handle number of rows</a:t>
            </a:r>
          </a:p>
          <a:p>
            <a:pPr fontAlgn="base"/>
            <a:r>
              <a:rPr lang="en-US" dirty="0"/>
              <a:t>for </a:t>
            </a:r>
            <a:r>
              <a:rPr lang="en-US" dirty="0" err="1"/>
              <a:t>i</a:t>
            </a:r>
            <a:r>
              <a:rPr lang="en-US" dirty="0"/>
              <a:t> in range(0, n):</a:t>
            </a:r>
          </a:p>
          <a:p>
            <a:pPr fontAlgn="base"/>
            <a:r>
              <a:rPr lang="en-US" dirty="0"/>
              <a:t>     </a:t>
            </a:r>
          </a:p>
          <a:p>
            <a:pPr fontAlgn="base"/>
            <a:r>
              <a:rPr lang="en-US" dirty="0"/>
              <a:t>        # re assigning num</a:t>
            </a:r>
          </a:p>
          <a:p>
            <a:pPr fontAlgn="base"/>
            <a:r>
              <a:rPr lang="en-US" dirty="0"/>
              <a:t>        num = 1</a:t>
            </a:r>
          </a:p>
          <a:p>
            <a:pPr fontAlgn="base"/>
            <a:r>
              <a:rPr lang="en-US" dirty="0"/>
              <a:t>     </a:t>
            </a:r>
          </a:p>
          <a:p>
            <a:pPr fontAlgn="base"/>
            <a:r>
              <a:rPr lang="en-US" dirty="0"/>
              <a:t>        # inner loop to handle number of columns</a:t>
            </a:r>
          </a:p>
          <a:p>
            <a:pPr fontAlgn="base"/>
            <a:r>
              <a:rPr lang="en-US" dirty="0"/>
              <a:t>            # values changing acc. to outer loop</a:t>
            </a:r>
          </a:p>
          <a:p>
            <a:pPr fontAlgn="base"/>
            <a:r>
              <a:rPr lang="en-US" dirty="0"/>
              <a:t>        for j in range(0, i+1):</a:t>
            </a:r>
          </a:p>
          <a:p>
            <a:pPr fontAlgn="base"/>
            <a:r>
              <a:rPr lang="en-US" dirty="0"/>
              <a:t>         </a:t>
            </a:r>
          </a:p>
          <a:p>
            <a:pPr fontAlgn="base"/>
            <a:r>
              <a:rPr lang="en-US" dirty="0"/>
              <a:t>                # printing number</a:t>
            </a:r>
          </a:p>
          <a:p>
            <a:pPr fontAlgn="base"/>
            <a:r>
              <a:rPr lang="en-US" dirty="0"/>
              <a:t>            print(num, end=" ")</a:t>
            </a:r>
          </a:p>
          <a:p>
            <a:pPr fontAlgn="base"/>
            <a:r>
              <a:rPr lang="en-US" dirty="0"/>
              <a:t>         </a:t>
            </a:r>
          </a:p>
          <a:p>
            <a:pPr fontAlgn="base"/>
            <a:r>
              <a:rPr lang="en-US" dirty="0"/>
              <a:t>            # incrementing number at each column</a:t>
            </a:r>
          </a:p>
          <a:p>
            <a:pPr fontAlgn="base"/>
            <a:r>
              <a:rPr lang="en-US" dirty="0"/>
              <a:t>            num = num + 1</a:t>
            </a:r>
          </a:p>
          <a:p>
            <a:pPr fontAlgn="base"/>
            <a:r>
              <a:rPr lang="en-US" dirty="0"/>
              <a:t>     </a:t>
            </a:r>
          </a:p>
          <a:p>
            <a:pPr fontAlgn="base"/>
            <a:r>
              <a:rPr lang="en-US" dirty="0"/>
              <a:t>        # ending line after each row</a:t>
            </a:r>
          </a:p>
          <a:p>
            <a:pPr fontAlgn="base"/>
            <a:r>
              <a:rPr lang="en-US" dirty="0"/>
              <a:t>        print("\r")</a:t>
            </a:r>
          </a:p>
          <a:p>
            <a:endParaRPr lang="en-US" dirty="0"/>
          </a:p>
          <a:p>
            <a:endParaRPr lang="en-US" dirty="0"/>
          </a:p>
        </p:txBody>
      </p:sp>
      <p:pic>
        <p:nvPicPr>
          <p:cNvPr id="2050" name="Picture 2"/>
          <p:cNvPicPr>
            <a:picLocks noChangeAspect="1" noChangeArrowheads="1"/>
          </p:cNvPicPr>
          <p:nvPr/>
        </p:nvPicPr>
        <p:blipFill>
          <a:blip r:embed="rId2"/>
          <a:srcRect/>
          <a:stretch>
            <a:fillRect/>
          </a:stretch>
        </p:blipFill>
        <p:spPr bwMode="auto">
          <a:xfrm>
            <a:off x="4632362" y="958467"/>
            <a:ext cx="3549801" cy="322017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B58E-267E-455F-8CF8-8F4612226518}"/>
              </a:ext>
            </a:extLst>
          </p:cNvPr>
          <p:cNvSpPr txBox="1"/>
          <p:nvPr/>
        </p:nvSpPr>
        <p:spPr>
          <a:xfrm>
            <a:off x="1536192" y="2414016"/>
            <a:ext cx="6720840" cy="1569660"/>
          </a:xfrm>
          <a:prstGeom prst="rect">
            <a:avLst/>
          </a:prstGeom>
          <a:noFill/>
        </p:spPr>
        <p:txBody>
          <a:bodyPr wrap="square" rtlCol="0">
            <a:spAutoFit/>
          </a:bodyPr>
          <a:lstStyle/>
          <a:p>
            <a:r>
              <a:rPr lang="en-US" sz="9600" dirty="0"/>
              <a:t>Thankyou </a:t>
            </a:r>
            <a:endParaRPr lang="es-PE" sz="9600" dirty="0"/>
          </a:p>
        </p:txBody>
      </p:sp>
    </p:spTree>
    <p:extLst>
      <p:ext uri="{BB962C8B-B14F-4D97-AF65-F5344CB8AC3E}">
        <p14:creationId xmlns:p14="http://schemas.microsoft.com/office/powerpoint/2010/main" val="4186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304800" y="381000"/>
            <a:ext cx="7620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Elif</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elif keyword is pythons way of saying "if the previous conditions were not true, then try this condition".</a:t>
            </a:r>
            <a:endParaRPr sz="24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1676400" y="1676400"/>
            <a:ext cx="4400550" cy="2705100"/>
          </a:xfrm>
          <a:prstGeom prst="rect">
            <a:avLst/>
          </a:prstGeom>
          <a:noFill/>
          <a:ln>
            <a:noFill/>
          </a:ln>
        </p:spPr>
      </p:pic>
      <p:sp>
        <p:nvSpPr>
          <p:cNvPr id="100" name="Google Shape;100;p3"/>
          <p:cNvSpPr/>
          <p:nvPr/>
        </p:nvSpPr>
        <p:spPr>
          <a:xfrm>
            <a:off x="990600" y="4724400"/>
            <a:ext cx="69342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equal to b, so the first condition is not true, but the elif condition is true, so we print to screen that "a and b are equal".</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228600" y="0"/>
            <a:ext cx="7010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FF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else keyword catches anything which isn't caught by the preceding conditions.</a:t>
            </a:r>
            <a:endParaRPr sz="24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a:stretch/>
        </p:blipFill>
        <p:spPr>
          <a:xfrm>
            <a:off x="228600" y="1542745"/>
            <a:ext cx="8169275" cy="2763038"/>
          </a:xfrm>
          <a:prstGeom prst="rect">
            <a:avLst/>
          </a:prstGeom>
          <a:noFill/>
          <a:ln>
            <a:noFill/>
          </a:ln>
        </p:spPr>
      </p:pic>
      <p:sp>
        <p:nvSpPr>
          <p:cNvPr id="107" name="Google Shape;107;p4"/>
          <p:cNvSpPr/>
          <p:nvPr/>
        </p:nvSpPr>
        <p:spPr>
          <a:xfrm>
            <a:off x="228600" y="4623814"/>
            <a:ext cx="74676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In this example a is greater than b, so the first condition is not true, also the </a:t>
            </a:r>
            <a:r>
              <a:rPr lang="en-US" sz="2800" dirty="0" err="1">
                <a:solidFill>
                  <a:schemeClr val="dk1"/>
                </a:solidFill>
                <a:latin typeface="Calibri"/>
                <a:ea typeface="Calibri"/>
                <a:cs typeface="Calibri"/>
                <a:sym typeface="Calibri"/>
              </a:rPr>
              <a:t>elif</a:t>
            </a:r>
            <a:r>
              <a:rPr lang="en-US" sz="2800" dirty="0">
                <a:solidFill>
                  <a:schemeClr val="dk1"/>
                </a:solidFill>
                <a:latin typeface="Calibri"/>
                <a:ea typeface="Calibri"/>
                <a:cs typeface="Calibri"/>
                <a:sym typeface="Calibri"/>
              </a:rPr>
              <a:t> condition is not true, so we go to the else condition and print to screen that "a is greater than b".</a:t>
            </a:r>
            <a:endParaRPr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0" y="457200"/>
            <a:ext cx="9144000"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strike="noStrike" cap="none">
                <a:solidFill>
                  <a:srgbClr val="000000"/>
                </a:solidFill>
                <a:latin typeface="Verdana"/>
                <a:ea typeface="Verdana"/>
                <a:cs typeface="Verdana"/>
                <a:sym typeface="Verdana"/>
              </a:rPr>
              <a:t>You can also have an </a:t>
            </a:r>
            <a:r>
              <a:rPr lang="en-US" sz="2400" b="0" i="0" u="none" strike="noStrike" cap="none">
                <a:solidFill>
                  <a:srgbClr val="DC143C"/>
                </a:solidFill>
                <a:latin typeface="Consolas"/>
                <a:ea typeface="Consolas"/>
                <a:cs typeface="Consolas"/>
                <a:sym typeface="Consolas"/>
              </a:rPr>
              <a:t>else</a:t>
            </a:r>
            <a:r>
              <a:rPr lang="en-US" sz="2400" b="0" i="0" u="none" strike="noStrike" cap="none">
                <a:solidFill>
                  <a:srgbClr val="000000"/>
                </a:solidFill>
                <a:latin typeface="Verdana"/>
                <a:ea typeface="Verdana"/>
                <a:cs typeface="Verdana"/>
                <a:sym typeface="Verdana"/>
              </a:rPr>
              <a:t> without the </a:t>
            </a:r>
            <a:r>
              <a:rPr lang="en-US" sz="2400" b="0" i="0" u="none" strike="noStrike" cap="none">
                <a:solidFill>
                  <a:srgbClr val="DC143C"/>
                </a:solidFill>
                <a:latin typeface="Consolas"/>
                <a:ea typeface="Consolas"/>
                <a:cs typeface="Consolas"/>
                <a:sym typeface="Consolas"/>
              </a:rPr>
              <a:t>elif</a:t>
            </a:r>
            <a:r>
              <a:rPr lang="en-US" sz="1100" b="0" i="0" u="none" strike="noStrike" cap="none">
                <a:solidFill>
                  <a:srgbClr val="000000"/>
                </a:solidFill>
                <a:latin typeface="Verdana"/>
                <a:ea typeface="Verdana"/>
                <a:cs typeface="Verdana"/>
                <a:sym typeface="Verdana"/>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3">
            <a:alphaModFix/>
          </a:blip>
          <a:srcRect/>
          <a:stretch/>
        </p:blipFill>
        <p:spPr>
          <a:xfrm>
            <a:off x="152400" y="1447800"/>
            <a:ext cx="899160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142081" y="75405"/>
            <a:ext cx="7696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FF0000"/>
                </a:solidFill>
                <a:latin typeface="Calibri"/>
                <a:ea typeface="Calibri"/>
                <a:cs typeface="Calibri"/>
                <a:sym typeface="Calibri"/>
              </a:rPr>
              <a:t>And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and keyword is a logical operator, and is used to combine conditional statements:</a:t>
            </a:r>
            <a:endParaRPr sz="1800" dirty="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142081" y="1371973"/>
            <a:ext cx="8631238" cy="2674020"/>
          </a:xfrm>
          <a:prstGeom prst="rect">
            <a:avLst/>
          </a:prstGeom>
          <a:noFill/>
          <a:ln>
            <a:noFill/>
          </a:ln>
        </p:spPr>
      </p:pic>
      <p:sp>
        <p:nvSpPr>
          <p:cNvPr id="120" name="Google Shape;120;p6"/>
          <p:cNvSpPr/>
          <p:nvPr/>
        </p:nvSpPr>
        <p:spPr>
          <a:xfrm>
            <a:off x="228600" y="4100857"/>
            <a:ext cx="8915400" cy="769393"/>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dirty="0">
                <a:solidFill>
                  <a:srgbClr val="FF0000"/>
                </a:solidFill>
                <a:latin typeface="Quattrocento Sans"/>
                <a:ea typeface="Quattrocento Sans"/>
                <a:cs typeface="Quattrocento Sans"/>
                <a:sym typeface="Quattrocento Sans"/>
              </a:rPr>
              <a:t>Or</a:t>
            </a:r>
            <a:endParaRPr dirty="0"/>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dirty="0">
                <a:solidFill>
                  <a:srgbClr val="000000"/>
                </a:solidFill>
                <a:latin typeface="Verdana"/>
                <a:ea typeface="Verdana"/>
                <a:cs typeface="Verdana"/>
                <a:sym typeface="Verdana"/>
              </a:rPr>
              <a:t>The </a:t>
            </a:r>
            <a:r>
              <a:rPr lang="en-US" sz="1600" b="0" i="0" u="none" strike="noStrike" cap="none" dirty="0">
                <a:solidFill>
                  <a:srgbClr val="DC143C"/>
                </a:solidFill>
                <a:latin typeface="Consolas"/>
                <a:ea typeface="Consolas"/>
                <a:cs typeface="Consolas"/>
                <a:sym typeface="Consolas"/>
              </a:rPr>
              <a:t>or</a:t>
            </a:r>
            <a:r>
              <a:rPr lang="en-US" sz="1600" b="0" i="0" u="none" strike="noStrike" cap="none" dirty="0">
                <a:solidFill>
                  <a:srgbClr val="000000"/>
                </a:solidFill>
                <a:latin typeface="Verdana"/>
                <a:ea typeface="Verdana"/>
                <a:cs typeface="Verdana"/>
                <a:sym typeface="Verdana"/>
              </a:rPr>
              <a:t> keyword is a logical operator, and is used to combine conditional statements:</a:t>
            </a:r>
            <a:endParaRPr sz="2800" b="0" i="0" u="none" strike="noStrike" cap="none" dirty="0">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228600" y="4953000"/>
            <a:ext cx="6968783"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0" y="0"/>
            <a:ext cx="8861015" cy="954059"/>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none" strike="noStrike" cap="none">
                <a:solidFill>
                  <a:srgbClr val="FF0000"/>
                </a:solidFill>
                <a:latin typeface="Quattrocento Sans"/>
                <a:ea typeface="Quattrocento Sans"/>
                <a:cs typeface="Quattrocento Sans"/>
                <a:sym typeface="Quattrocento Sans"/>
              </a:rPr>
              <a:t>Nested If</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You can have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inside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this is called </a:t>
            </a:r>
            <a:r>
              <a:rPr lang="en-US" sz="1600" b="0" i="1" u="none" strike="noStrike" cap="none">
                <a:solidFill>
                  <a:srgbClr val="000000"/>
                </a:solidFill>
                <a:latin typeface="Verdana"/>
                <a:ea typeface="Verdana"/>
                <a:cs typeface="Verdana"/>
                <a:sym typeface="Verdana"/>
              </a:rPr>
              <a:t>nested</a:t>
            </a:r>
            <a:r>
              <a:rPr lang="en-US" sz="1600" b="0" i="0" u="none" strike="noStrike" cap="none">
                <a:solidFill>
                  <a:srgbClr val="000000"/>
                </a:solidFill>
                <a:latin typeface="Verdana"/>
                <a:ea typeface="Verdana"/>
                <a:cs typeface="Verdana"/>
                <a:sym typeface="Verdana"/>
              </a:rPr>
              <a:t>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a:t>
            </a:r>
            <a:endParaRPr sz="2800" b="0" i="0" u="none" strike="noStrike" cap="non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a:stretch/>
        </p:blipFill>
        <p:spPr>
          <a:xfrm>
            <a:off x="0" y="990600"/>
            <a:ext cx="8153400" cy="2813314"/>
          </a:xfrm>
          <a:prstGeom prst="rect">
            <a:avLst/>
          </a:prstGeom>
          <a:noFill/>
          <a:ln>
            <a:noFill/>
          </a:ln>
        </p:spPr>
      </p:pic>
      <p:sp>
        <p:nvSpPr>
          <p:cNvPr id="128" name="Google Shape;128;p7"/>
          <p:cNvSpPr/>
          <p:nvPr/>
        </p:nvSpPr>
        <p:spPr>
          <a:xfrm>
            <a:off x="0" y="3962400"/>
            <a:ext cx="8610600" cy="1077170"/>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The pass Statement</a:t>
            </a:r>
            <a:endParaRPr/>
          </a:p>
          <a:p>
            <a:pPr marL="0" marR="0" lvl="0" indent="0" algn="l" rtl="0">
              <a:lnSpc>
                <a:spcPct val="100000"/>
              </a:lnSpc>
              <a:spcBef>
                <a:spcPts val="0"/>
              </a:spcBef>
              <a:spcAft>
                <a:spcPts val="0"/>
              </a:spcAft>
              <a:buClr>
                <a:srgbClr val="DC143C"/>
              </a:buClr>
              <a:buSzPts val="1400"/>
              <a:buFont typeface="Consolas"/>
              <a:buNone/>
            </a:pP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statements cannot be empty, but if you for some reason have an </a:t>
            </a: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 with no content, put in the </a:t>
            </a:r>
            <a:r>
              <a:rPr lang="en-US" sz="1400" b="0" i="0" u="none" strike="noStrike" cap="none">
                <a:solidFill>
                  <a:srgbClr val="DC143C"/>
                </a:solidFill>
                <a:latin typeface="Consolas"/>
                <a:ea typeface="Consolas"/>
                <a:cs typeface="Consolas"/>
                <a:sym typeface="Consolas"/>
              </a:rPr>
              <a:t>pass</a:t>
            </a:r>
            <a:r>
              <a:rPr lang="en-US" sz="1400" b="0" i="0" u="none" strike="noStrike" cap="none">
                <a:solidFill>
                  <a:srgbClr val="000000"/>
                </a:solidFill>
                <a:latin typeface="Verdana"/>
                <a:ea typeface="Verdana"/>
                <a:cs typeface="Verdana"/>
                <a:sym typeface="Verdana"/>
              </a:rPr>
              <a:t> statement to avoid getting an error</a:t>
            </a:r>
            <a:r>
              <a:rPr lang="en-US" sz="1100" b="0" i="0" u="none" strike="noStrike" cap="none">
                <a:solidFill>
                  <a:srgbClr val="000000"/>
                </a:solidFill>
                <a:latin typeface="Verdana"/>
                <a:ea typeface="Verdana"/>
                <a:cs typeface="Verdana"/>
                <a:sym typeface="Verdana"/>
              </a:rPr>
              <a:t>.</a:t>
            </a:r>
            <a:endParaRPr sz="1800" b="0" i="0" u="none" strike="noStrike" cap="non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4">
            <a:alphaModFix/>
          </a:blip>
          <a:srcRect/>
          <a:stretch/>
        </p:blipFill>
        <p:spPr>
          <a:xfrm>
            <a:off x="152400" y="5029200"/>
            <a:ext cx="1466850"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152400" y="0"/>
            <a:ext cx="8382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Taking input in Python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Developers often have a need to interact with users, either to get data or to provide some sort of result. Most programs today use a dialog box as a way of asking the user to provide some type of input. While Python provides us with two inbuilt functions to read the input from the keyboard.</a:t>
            </a:r>
            <a:br>
              <a:rPr lang="en-US" sz="2400" dirty="0">
                <a:solidFill>
                  <a:schemeClr val="dk1"/>
                </a:solidFill>
                <a:latin typeface="Calibri"/>
                <a:ea typeface="Calibri"/>
                <a:cs typeface="Calibri"/>
                <a:sym typeface="Calibri"/>
              </a:rPr>
            </a:br>
            <a:endParaRPr sz="2400" dirty="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input ( prompt )</a:t>
            </a:r>
            <a:endParaRPr sz="2400" dirty="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raw_input</a:t>
            </a:r>
            <a:r>
              <a:rPr lang="en-US" sz="2400" b="1" dirty="0">
                <a:solidFill>
                  <a:schemeClr val="dk1"/>
                </a:solidFill>
                <a:latin typeface="Calibri"/>
                <a:ea typeface="Calibri"/>
                <a:cs typeface="Calibri"/>
                <a:sym typeface="Calibri"/>
              </a:rPr>
              <a:t> ( prompt )</a:t>
            </a:r>
            <a:endParaRPr sz="1800" dirty="0">
              <a:solidFill>
                <a:schemeClr val="dk1"/>
              </a:solidFill>
              <a:latin typeface="Calibri"/>
              <a:ea typeface="Calibri"/>
              <a:cs typeface="Calibri"/>
              <a:sym typeface="Calibri"/>
            </a:endParaRPr>
          </a:p>
        </p:txBody>
      </p:sp>
      <p:sp>
        <p:nvSpPr>
          <p:cNvPr id="135" name="Google Shape;135;p8"/>
          <p:cNvSpPr/>
          <p:nvPr/>
        </p:nvSpPr>
        <p:spPr>
          <a:xfrm>
            <a:off x="228600" y="3429000"/>
            <a:ext cx="7696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input ( ) :</a:t>
            </a:r>
            <a:r>
              <a:rPr lang="en-US" sz="2400">
                <a:solidFill>
                  <a:schemeClr val="dk1"/>
                </a:solidFill>
                <a:latin typeface="Calibri"/>
                <a:ea typeface="Calibri"/>
                <a:cs typeface="Calibri"/>
                <a:sym typeface="Calibri"/>
              </a:rPr>
              <a:t>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4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3">
            <a:alphaModFix/>
          </a:blip>
          <a:srcRect/>
          <a:stretch/>
        </p:blipFill>
        <p:spPr>
          <a:xfrm>
            <a:off x="0" y="5943600"/>
            <a:ext cx="3581400" cy="590550"/>
          </a:xfrm>
          <a:prstGeom prst="rect">
            <a:avLst/>
          </a:prstGeom>
          <a:noFill/>
          <a:ln>
            <a:noFill/>
          </a:ln>
        </p:spPr>
      </p:pic>
      <p:pic>
        <p:nvPicPr>
          <p:cNvPr id="137" name="Google Shape;137;p8"/>
          <p:cNvPicPr preferRelativeResize="0"/>
          <p:nvPr/>
        </p:nvPicPr>
        <p:blipFill rotWithShape="1">
          <a:blip r:embed="rId4">
            <a:alphaModFix/>
          </a:blip>
          <a:srcRect/>
          <a:stretch/>
        </p:blipFill>
        <p:spPr>
          <a:xfrm>
            <a:off x="4648200" y="5900611"/>
            <a:ext cx="3062288" cy="9573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0" y="719816"/>
            <a:ext cx="9144000" cy="2862322"/>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1800" b="1" i="0" u="none" strike="noStrike" cap="none" dirty="0">
                <a:solidFill>
                  <a:srgbClr val="273239"/>
                </a:solidFill>
                <a:latin typeface="Arial"/>
                <a:ea typeface="Arial"/>
                <a:cs typeface="Arial"/>
                <a:sym typeface="Arial"/>
              </a:rPr>
              <a:t>How the input function works in Python :</a:t>
            </a:r>
          </a:p>
          <a:p>
            <a:pPr marL="0" marR="0" lvl="0" indent="0" algn="l" rtl="0">
              <a:lnSpc>
                <a:spcPct val="100000"/>
              </a:lnSpc>
              <a:spcBef>
                <a:spcPts val="0"/>
              </a:spcBef>
              <a:spcAft>
                <a:spcPts val="0"/>
              </a:spcAft>
              <a:buClr>
                <a:srgbClr val="273239"/>
              </a:buClr>
              <a:buSzPts val="2400"/>
              <a:buFont typeface="Arial"/>
              <a:buNone/>
            </a:pPr>
            <a:endParaRPr sz="1800" b="0" i="0" u="none" strike="noStrike" cap="none" dirty="0">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When input() function executes program flow will be stopped until the user has given an input.</a:t>
            </a:r>
            <a:endParaRPr sz="1800" dirty="0"/>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The text or message display on the output screen to ask a user to enter input value is optional i.e. the prompt, will be printed on the screen is optional.</a:t>
            </a:r>
            <a:endParaRPr sz="1800" dirty="0"/>
          </a:p>
          <a:p>
            <a:pPr marL="0" marR="0" lvl="0" indent="-152400" algn="l" rtl="0">
              <a:lnSpc>
                <a:spcPct val="100000"/>
              </a:lnSpc>
              <a:spcBef>
                <a:spcPts val="0"/>
              </a:spcBef>
              <a:spcAft>
                <a:spcPts val="0"/>
              </a:spcAft>
              <a:buClr>
                <a:srgbClr val="273239"/>
              </a:buClr>
              <a:buSzPts val="2400"/>
              <a:buFont typeface="Arial"/>
              <a:buChar char="•"/>
            </a:pPr>
            <a:r>
              <a:rPr lang="en-US" sz="1800" b="0" i="0" u="none" strike="noStrike" cap="none" dirty="0">
                <a:solidFill>
                  <a:srgbClr val="273239"/>
                </a:solidFill>
                <a:latin typeface="Arial"/>
                <a:ea typeface="Arial"/>
                <a:cs typeface="Arial"/>
                <a:sym typeface="Arial"/>
              </a:rPr>
              <a:t>Whatever you enter as input, input function convert it into a string. if you enter an integer value still input() function convert it into a string. You need to explicitly convert it into an integer in your code using </a:t>
            </a:r>
            <a:r>
              <a:rPr lang="en-US" sz="1800" b="0" i="0" u="sng" strike="noStrike" cap="none" dirty="0">
                <a:solidFill>
                  <a:srgbClr val="273239"/>
                </a:solidFill>
                <a:latin typeface="Arial"/>
                <a:ea typeface="Arial"/>
                <a:cs typeface="Arial"/>
                <a:sym typeface="Arial"/>
                <a:hlinkClick r:id="rId3">
                  <a:extLst>
                    <a:ext uri="{A12FA001-AC4F-418D-AE19-62706E023703}">
                      <ahyp:hlinkClr xmlns:ahyp="http://schemas.microsoft.com/office/drawing/2018/hyperlinkcolor" val="tx"/>
                    </a:ext>
                  </a:extLst>
                </a:hlinkClick>
              </a:rPr>
              <a:t>typecasting</a:t>
            </a:r>
            <a:r>
              <a:rPr lang="en-US" sz="2400" b="0" i="0" u="none" strike="noStrike" cap="none" dirty="0">
                <a:solidFill>
                  <a:srgbClr val="273239"/>
                </a:solidFill>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pic>
        <p:nvPicPr>
          <p:cNvPr id="143" name="Google Shape;143;p9"/>
          <p:cNvPicPr preferRelativeResize="0"/>
          <p:nvPr/>
        </p:nvPicPr>
        <p:blipFill rotWithShape="1">
          <a:blip r:embed="rId4">
            <a:alphaModFix/>
          </a:blip>
          <a:srcRect/>
          <a:stretch/>
        </p:blipFill>
        <p:spPr>
          <a:xfrm>
            <a:off x="304800" y="4114800"/>
            <a:ext cx="6400800" cy="2438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1912</Words>
  <Application>Microsoft Office PowerPoint</Application>
  <PresentationFormat>On-screen Show (4:3)</PresentationFormat>
  <Paragraphs>155</Paragraphs>
  <Slides>29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Quattrocento Sans</vt:lpstr>
      <vt:lpstr>Consolas</vt:lpstr>
      <vt:lpstr>Arial</vt:lpstr>
      <vt:lpstr>Noto Sans Symbols</vt:lpstr>
      <vt:lpstr>Calibri</vt:lpstr>
      <vt:lpstr>Arimo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Intercambio 03</cp:lastModifiedBy>
  <cp:revision>6</cp:revision>
  <dcterms:created xsi:type="dcterms:W3CDTF">2021-11-09T20:24:10Z</dcterms:created>
  <dcterms:modified xsi:type="dcterms:W3CDTF">2024-05-06T15:54:43Z</dcterms:modified>
</cp:coreProperties>
</file>