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81" r:id="rId2"/>
    <p:sldId id="256" r:id="rId3"/>
    <p:sldId id="257" r:id="rId4"/>
    <p:sldId id="258" r:id="rId5"/>
    <p:sldId id="261" r:id="rId6"/>
    <p:sldId id="264" r:id="rId7"/>
    <p:sldId id="265" r:id="rId8"/>
    <p:sldId id="266" r:id="rId9"/>
    <p:sldId id="267" r:id="rId10"/>
    <p:sldId id="268" r:id="rId11"/>
    <p:sldId id="269" r:id="rId12"/>
    <p:sldId id="271" r:id="rId13"/>
    <p:sldId id="277" r:id="rId14"/>
    <p:sldId id="278" r:id="rId15"/>
    <p:sldId id="279" r:id="rId16"/>
    <p:sldId id="280" r:id="rId17"/>
    <p:sldId id="282" r:id="rId18"/>
  </p:sldIdLst>
  <p:sldSz cx="9144000" cy="6858000" type="screen4x3"/>
  <p:notesSz cx="6858000" cy="9144000"/>
  <p:embeddedFontLst>
    <p:embeddedFont>
      <p:font typeface="Consolas" panose="020B0609020204030204" pitchFamily="49" charset="0"/>
      <p:regular r:id="rId20"/>
      <p:bold r:id="rId21"/>
      <p:italic r:id="rId22"/>
      <p:boldItalic r:id="rId23"/>
    </p:embeddedFont>
    <p:embeddedFont>
      <p:font typeface="Quattrocento Sans" panose="020B0502050000020003" pitchFamily="34" charset="0"/>
      <p:regular r:id="rId24"/>
      <p:bold r:id="rId25"/>
      <p:italic r:id="rId26"/>
      <p:boldItalic r:id="rId27"/>
    </p:embeddedFont>
    <p:embeddedFont>
      <p:font typeface="Source Sans Pro" panose="020B050303040302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aBE50QMuNq6KhHjVOzhpGYCDJ9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5B7EB-B854-476A-B765-287915A27588}">
  <a:tblStyle styleId="{95E5B7EB-B854-476A-B765-287915A2758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6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a:spLocks noGrp="1"/>
          </p:cNvSpPr>
          <p:nvPr>
            <p:ph type="pic" idx="2"/>
          </p:nvPr>
        </p:nvSpPr>
        <p:spPr>
          <a:xfrm>
            <a:off x="1792288" y="612775"/>
            <a:ext cx="5486400" cy="4114800"/>
          </a:xfrm>
          <a:prstGeom prst="rect">
            <a:avLst/>
          </a:prstGeom>
          <a:noFill/>
          <a:ln>
            <a:noFill/>
          </a:ln>
        </p:spPr>
      </p:sp>
      <p:sp>
        <p:nvSpPr>
          <p:cNvPr id="64" name="Google Shape;64;p3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1573D-9F24-C41A-D927-5F7A85D01098}"/>
              </a:ext>
            </a:extLst>
          </p:cNvPr>
          <p:cNvSpPr txBox="1"/>
          <p:nvPr/>
        </p:nvSpPr>
        <p:spPr>
          <a:xfrm>
            <a:off x="1929384" y="1938528"/>
            <a:ext cx="5285232" cy="2308324"/>
          </a:xfrm>
          <a:prstGeom prst="rect">
            <a:avLst/>
          </a:prstGeom>
          <a:noFill/>
        </p:spPr>
        <p:txBody>
          <a:bodyPr wrap="square" rtlCol="0">
            <a:spAutoFit/>
          </a:bodyPr>
          <a:lstStyle/>
          <a:p>
            <a:pPr algn="ctr"/>
            <a:r>
              <a:rPr lang="en-US" sz="4800" dirty="0">
                <a:solidFill>
                  <a:schemeClr val="tx1"/>
                </a:solidFill>
              </a:rPr>
              <a:t>CLASS 5 Functions and Classes</a:t>
            </a:r>
            <a:endParaRPr lang="es-PE" sz="4800" dirty="0">
              <a:solidFill>
                <a:schemeClr val="tx1"/>
              </a:solidFill>
            </a:endParaRPr>
          </a:p>
        </p:txBody>
      </p:sp>
    </p:spTree>
    <p:extLst>
      <p:ext uri="{BB962C8B-B14F-4D97-AF65-F5344CB8AC3E}">
        <p14:creationId xmlns:p14="http://schemas.microsoft.com/office/powerpoint/2010/main" val="397472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174" name="Google Shape;174;p13"/>
          <p:cNvGraphicFramePr/>
          <p:nvPr>
            <p:extLst>
              <p:ext uri="{D42A27DB-BD31-4B8C-83A1-F6EECF244321}">
                <p14:modId xmlns:p14="http://schemas.microsoft.com/office/powerpoint/2010/main" val="231337057"/>
              </p:ext>
            </p:extLst>
          </p:nvPr>
        </p:nvGraphicFramePr>
        <p:xfrm>
          <a:off x="655320" y="1988825"/>
          <a:ext cx="6477000" cy="3040375"/>
        </p:xfrm>
        <a:graphic>
          <a:graphicData uri="http://schemas.openxmlformats.org/drawingml/2006/table">
            <a:tbl>
              <a:tblPr>
                <a:noFill/>
                <a:tableStyleId>{95E5B7EB-B854-476A-B765-287915A27588}</a:tableStyleId>
              </a:tblPr>
              <a:tblGrid>
                <a:gridCol w="6477000">
                  <a:extLst>
                    <a:ext uri="{9D8B030D-6E8A-4147-A177-3AD203B41FA5}">
                      <a16:colId xmlns:a16="http://schemas.microsoft.com/office/drawing/2014/main" val="20000"/>
                    </a:ext>
                  </a:extLst>
                </a:gridCol>
              </a:tblGrid>
              <a:tr h="3040375">
                <a:tc>
                  <a:txBody>
                    <a:bodyPr/>
                    <a:lstStyle/>
                    <a:p>
                      <a:pPr marL="0" marR="0" lvl="0" indent="0" algn="l" rtl="0">
                        <a:spcBef>
                          <a:spcPts val="0"/>
                        </a:spcBef>
                        <a:spcAft>
                          <a:spcPts val="0"/>
                        </a:spcAft>
                        <a:buNone/>
                      </a:pPr>
                      <a:r>
                        <a:rPr lang="en-US" sz="1250" b="0" i="0" u="none" strike="noStrike" cap="none" dirty="0">
                          <a:latin typeface="Consolas"/>
                          <a:ea typeface="Consolas"/>
                          <a:cs typeface="Consolas"/>
                          <a:sym typeface="Consolas"/>
                        </a:rPr>
                        <a:t># This function has a variable with</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name same as s.</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def f():</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s = "Me too."</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print(s)</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 Global scope</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s = “PYTHON IS EASY "</a:t>
                      </a:r>
                      <a:endParaRPr sz="1200" b="0" i="0" u="none" strike="noStrike" cap="none" dirty="0">
                        <a:latin typeface="Consolas"/>
                        <a:ea typeface="Consolas"/>
                        <a:cs typeface="Consolas"/>
                        <a:sym typeface="Consolas"/>
                      </a:endParaRPr>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f()</a:t>
                      </a:r>
                      <a:endParaRPr dirty="0"/>
                    </a:p>
                    <a:p>
                      <a:pPr marL="0" marR="0" lvl="0" indent="0" algn="l" rtl="0">
                        <a:spcBef>
                          <a:spcPts val="0"/>
                        </a:spcBef>
                        <a:spcAft>
                          <a:spcPts val="0"/>
                        </a:spcAft>
                        <a:buNone/>
                      </a:pPr>
                      <a:r>
                        <a:rPr lang="en-US" sz="1200" b="0" i="0" u="none" strike="noStrike" cap="none" dirty="0">
                          <a:latin typeface="Consolas"/>
                          <a:ea typeface="Consolas"/>
                          <a:cs typeface="Consolas"/>
                          <a:sym typeface="Consolas"/>
                        </a:rPr>
                        <a:t>print(s)</a:t>
                      </a:r>
                      <a:endParaRPr dirty="0"/>
                    </a:p>
                  </a:txBody>
                  <a:tcPr marL="76200" marR="76200" marT="106675" marB="1066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75" name="Google Shape;175;p13"/>
          <p:cNvSpPr/>
          <p:nvPr/>
        </p:nvSpPr>
        <p:spPr>
          <a:xfrm>
            <a:off x="169164" y="0"/>
            <a:ext cx="8805672" cy="2523717"/>
          </a:xfrm>
          <a:prstGeom prst="rect">
            <a:avLst/>
          </a:prstGeom>
          <a:solidFill>
            <a:srgbClr val="FFFFFF"/>
          </a:solidFill>
          <a:ln>
            <a:noFill/>
          </a:ln>
        </p:spPr>
        <p:txBody>
          <a:bodyPr spcFirstLastPara="1" wrap="square" lIns="0" tIns="152350" rIns="0" bIns="0" anchor="ctr" anchorCtr="0">
            <a:spAutoFit/>
          </a:bodyPr>
          <a:lstStyle/>
          <a:p>
            <a:pPr marL="0" marR="0" lvl="0" indent="0" algn="l" rtl="0">
              <a:lnSpc>
                <a:spcPct val="100000"/>
              </a:lnSpc>
              <a:spcBef>
                <a:spcPts val="0"/>
              </a:spcBef>
              <a:spcAft>
                <a:spcPts val="0"/>
              </a:spcAft>
              <a:buClr>
                <a:srgbClr val="273239"/>
              </a:buClr>
              <a:buSzPts val="1800"/>
              <a:buFont typeface="Arial"/>
              <a:buNone/>
            </a:pPr>
            <a:r>
              <a:rPr lang="en-US" sz="1800" b="1" i="0" u="none" strike="noStrike" cap="none" dirty="0">
                <a:solidFill>
                  <a:srgbClr val="273239"/>
                </a:solidFill>
                <a:latin typeface="Arial"/>
                <a:ea typeface="Arial"/>
                <a:cs typeface="Arial"/>
                <a:sym typeface="Arial"/>
              </a:rPr>
              <a:t>Note:</a:t>
            </a:r>
            <a:r>
              <a:rPr lang="en-US" sz="1800" b="0" i="0" u="none" strike="noStrike" cap="none" dirty="0">
                <a:solidFill>
                  <a:srgbClr val="273239"/>
                </a:solidFill>
                <a:latin typeface="Arial"/>
                <a:ea typeface="Arial"/>
                <a:cs typeface="Arial"/>
                <a:sym typeface="Arial"/>
              </a:rPr>
              <a:t> As there are no locals, the value from the </a:t>
            </a:r>
            <a:r>
              <a:rPr lang="en-US" sz="1800" b="0" i="0" u="none" strike="noStrike" cap="none" dirty="0" err="1">
                <a:solidFill>
                  <a:srgbClr val="273239"/>
                </a:solidFill>
                <a:latin typeface="Arial"/>
                <a:ea typeface="Arial"/>
                <a:cs typeface="Arial"/>
                <a:sym typeface="Arial"/>
              </a:rPr>
              <a:t>globals</a:t>
            </a:r>
            <a:r>
              <a:rPr lang="en-US" sz="1800" b="0" i="0" u="none" strike="noStrike" cap="none" dirty="0">
                <a:solidFill>
                  <a:srgbClr val="273239"/>
                </a:solidFill>
                <a:latin typeface="Arial"/>
                <a:ea typeface="Arial"/>
                <a:cs typeface="Arial"/>
                <a:sym typeface="Arial"/>
              </a:rPr>
              <a:t> will be used.</a:t>
            </a:r>
            <a:endParaRPr sz="1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1800"/>
              <a:buFont typeface="Arial"/>
              <a:buNone/>
            </a:pPr>
            <a:r>
              <a:rPr lang="en-US" sz="1800" b="0" i="0" u="none" strike="noStrike" cap="none" dirty="0">
                <a:solidFill>
                  <a:srgbClr val="273239"/>
                </a:solidFill>
                <a:latin typeface="Arial"/>
                <a:ea typeface="Arial"/>
                <a:cs typeface="Arial"/>
                <a:sym typeface="Arial"/>
              </a:rPr>
              <a:t>Now, what if there is a variable with the same name initialized inside a function as well as globally. Now the question arises, will the local variable will have some effect on the global variable or vice versa, and what will happen if we change the value of variable inside of the function f()? Will it affect the </a:t>
            </a:r>
            <a:r>
              <a:rPr lang="en-US" sz="1800" b="0" i="0" u="none" strike="noStrike" cap="none" dirty="0" err="1">
                <a:solidFill>
                  <a:srgbClr val="273239"/>
                </a:solidFill>
                <a:latin typeface="Arial"/>
                <a:ea typeface="Arial"/>
                <a:cs typeface="Arial"/>
                <a:sym typeface="Arial"/>
              </a:rPr>
              <a:t>globals</a:t>
            </a:r>
            <a:r>
              <a:rPr lang="en-US" sz="1800" b="0" i="0" u="none" strike="noStrike" cap="none" dirty="0">
                <a:solidFill>
                  <a:srgbClr val="273239"/>
                </a:solidFill>
                <a:latin typeface="Arial"/>
                <a:ea typeface="Arial"/>
                <a:cs typeface="Arial"/>
                <a:sym typeface="Arial"/>
              </a:rPr>
              <a:t> as well? We test it in the following piece of code: </a:t>
            </a:r>
            <a:endParaRPr sz="1000" b="0" i="0" u="none" strike="noStrike" cap="none" dirty="0">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dirty="0">
                <a:solidFill>
                  <a:srgbClr val="273239"/>
                </a:solidFill>
                <a:latin typeface="Arial"/>
                <a:ea typeface="Arial"/>
                <a:cs typeface="Arial"/>
                <a:sym typeface="Arial"/>
              </a:rPr>
              <a:t>Python3</a:t>
            </a:r>
            <a:endParaRPr dirty="0"/>
          </a:p>
          <a:p>
            <a:pPr marL="0" marR="0" lvl="0" indent="0" algn="l" rtl="0">
              <a:lnSpc>
                <a:spcPct val="100000"/>
              </a:lnSpc>
              <a:spcBef>
                <a:spcPts val="0"/>
              </a:spcBef>
              <a:spcAft>
                <a:spcPts val="0"/>
              </a:spcAft>
              <a:buClr>
                <a:schemeClr val="dk1"/>
              </a:buClr>
              <a:buSzPts val="2800"/>
              <a:buFont typeface="Calibri"/>
              <a:buNone/>
            </a:pPr>
            <a:endParaRPr sz="2800" b="0" i="0" u="none" strike="noStrike" cap="none" dirty="0">
              <a:solidFill>
                <a:schemeClr val="dk1"/>
              </a:solidFill>
              <a:latin typeface="Arial"/>
              <a:ea typeface="Arial"/>
              <a:cs typeface="Arial"/>
              <a:sym typeface="Arial"/>
            </a:endParaRPr>
          </a:p>
        </p:txBody>
      </p:sp>
      <p:sp>
        <p:nvSpPr>
          <p:cNvPr id="176" name="Google Shape;176;p13"/>
          <p:cNvSpPr/>
          <p:nvPr/>
        </p:nvSpPr>
        <p:spPr>
          <a:xfrm>
            <a:off x="0" y="457200"/>
            <a:ext cx="228600" cy="457200"/>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77" name="Google Shape;177;p13"/>
          <p:cNvSpPr/>
          <p:nvPr/>
        </p:nvSpPr>
        <p:spPr>
          <a:xfrm>
            <a:off x="0" y="5029200"/>
            <a:ext cx="8382000" cy="1615803"/>
          </a:xfrm>
          <a:prstGeom prst="rect">
            <a:avLst/>
          </a:prstGeom>
          <a:solidFill>
            <a:srgbClr val="FFFFFF"/>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273239"/>
              </a:buClr>
              <a:buSzPts val="2000"/>
              <a:buFont typeface="Arial"/>
              <a:buNone/>
            </a:pPr>
            <a:r>
              <a:rPr lang="en-US" sz="2000" b="1" i="0" u="none" strike="noStrike" cap="none">
                <a:solidFill>
                  <a:srgbClr val="273239"/>
                </a:solidFill>
                <a:latin typeface="Arial"/>
                <a:ea typeface="Arial"/>
                <a:cs typeface="Arial"/>
                <a:sym typeface="Arial"/>
              </a:rPr>
              <a:t>Output:</a:t>
            </a:r>
            <a:r>
              <a:rPr lang="en-US" sz="2000" b="0" i="0" u="none" strike="noStrike" cap="none">
                <a:solidFill>
                  <a:srgbClr val="273239"/>
                </a:solidFill>
                <a:latin typeface="Arial"/>
                <a:ea typeface="Arial"/>
                <a:cs typeface="Arial"/>
                <a:sym typeface="Arial"/>
              </a:rPr>
              <a:t> </a:t>
            </a:r>
            <a:endParaRPr/>
          </a:p>
          <a:p>
            <a:pPr marL="0" marR="0" lvl="0" indent="0" algn="l" rtl="0">
              <a:lnSpc>
                <a:spcPct val="100000"/>
              </a:lnSpc>
              <a:spcBef>
                <a:spcPts val="0"/>
              </a:spcBef>
              <a:spcAft>
                <a:spcPts val="0"/>
              </a:spcAft>
              <a:buClr>
                <a:srgbClr val="273239"/>
              </a:buClr>
              <a:buSzPts val="2000"/>
              <a:buFont typeface="Arial"/>
              <a:buNone/>
            </a:pPr>
            <a:r>
              <a:rPr lang="en-US" sz="2000" b="0" i="0" u="none" strike="noStrike" cap="none">
                <a:solidFill>
                  <a:srgbClr val="273239"/>
                </a:solidFill>
                <a:latin typeface="Arial"/>
                <a:ea typeface="Arial"/>
                <a:cs typeface="Arial"/>
                <a:sym typeface="Arial"/>
              </a:rPr>
              <a:t>Me too. PYTHON IS EASY .</a:t>
            </a:r>
            <a:endParaRPr sz="10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2000"/>
              <a:buFont typeface="Arial"/>
              <a:buNone/>
            </a:pPr>
            <a:r>
              <a:rPr lang="en-US" sz="2000" b="0" i="0" u="none" strike="noStrike" cap="none">
                <a:solidFill>
                  <a:srgbClr val="273239"/>
                </a:solidFill>
                <a:latin typeface="Arial"/>
                <a:ea typeface="Arial"/>
                <a:cs typeface="Arial"/>
                <a:sym typeface="Arial"/>
              </a:rPr>
              <a:t>If a variable with the same name is defined inside the scope of function as well then it will print the value given inside the function only and not the global value. </a:t>
            </a: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p:nvPr/>
        </p:nvSpPr>
        <p:spPr>
          <a:xfrm>
            <a:off x="381000" y="0"/>
            <a:ext cx="3450811" cy="1184843"/>
          </a:xfrm>
          <a:prstGeom prst="rect">
            <a:avLst/>
          </a:prstGeom>
          <a:solidFill>
            <a:srgbClr val="FFFFFF"/>
          </a:solidFill>
          <a:ln>
            <a:noFill/>
          </a:ln>
        </p:spPr>
        <p:txBody>
          <a:bodyPr spcFirstLastPara="1" wrap="square" lIns="0" tIns="152350" rIns="0" bIns="152350" anchor="ctr" anchorCtr="0">
            <a:spAutoFit/>
          </a:bodyPr>
          <a:lstStyle/>
          <a:p>
            <a:pPr marL="0" marR="0" lvl="0" indent="0" algn="ctr" rtl="0">
              <a:lnSpc>
                <a:spcPct val="100000"/>
              </a:lnSpc>
              <a:spcBef>
                <a:spcPts val="0"/>
              </a:spcBef>
              <a:spcAft>
                <a:spcPts val="0"/>
              </a:spcAft>
              <a:buClr>
                <a:srgbClr val="FF0000"/>
              </a:buClr>
              <a:buSzPts val="4400"/>
              <a:buFont typeface="Quattrocento Sans"/>
              <a:buNone/>
            </a:pPr>
            <a:r>
              <a:rPr lang="en-US" sz="4400" b="1" i="0" u="sng" strike="noStrike" cap="none">
                <a:solidFill>
                  <a:srgbClr val="FF0000"/>
                </a:solidFill>
                <a:latin typeface="Quattrocento Sans"/>
                <a:ea typeface="Quattrocento Sans"/>
                <a:cs typeface="Quattrocento Sans"/>
                <a:sym typeface="Quattrocento Sans"/>
              </a:rPr>
              <a:t>Python Scope</a:t>
            </a:r>
            <a:endParaRPr/>
          </a:p>
          <a:p>
            <a:pPr marL="0" marR="0" lvl="0" indent="0" algn="ctr" rtl="0">
              <a:lnSpc>
                <a:spcPct val="100000"/>
              </a:lnSpc>
              <a:spcBef>
                <a:spcPts val="0"/>
              </a:spcBef>
              <a:spcAft>
                <a:spcPts val="0"/>
              </a:spcAft>
              <a:buClr>
                <a:srgbClr val="FFFFFF"/>
              </a:buClr>
              <a:buSzPts val="1300"/>
              <a:buFont typeface="Source Sans Pro"/>
              <a:buNone/>
            </a:pPr>
            <a:r>
              <a:rPr lang="en-US" sz="1300" b="0" i="0" u="none" strike="noStrike" cap="none">
                <a:solidFill>
                  <a:srgbClr val="FFFFFF"/>
                </a:solidFill>
                <a:latin typeface="Source Sans Pro"/>
                <a:ea typeface="Source Sans Pro"/>
                <a:cs typeface="Source Sans Pro"/>
                <a:sym typeface="Source Sans Pro"/>
              </a:rPr>
              <a:t>❮</a:t>
            </a:r>
            <a:endParaRPr sz="1800" b="0" i="0" u="none" strike="noStrike" cap="none">
              <a:solidFill>
                <a:schemeClr val="dk1"/>
              </a:solidFill>
              <a:latin typeface="Arial"/>
              <a:ea typeface="Arial"/>
              <a:cs typeface="Arial"/>
              <a:sym typeface="Arial"/>
            </a:endParaRPr>
          </a:p>
        </p:txBody>
      </p:sp>
      <p:sp>
        <p:nvSpPr>
          <p:cNvPr id="183" name="Google Shape;183;p14"/>
          <p:cNvSpPr/>
          <p:nvPr/>
        </p:nvSpPr>
        <p:spPr>
          <a:xfrm>
            <a:off x="228600" y="1066800"/>
            <a:ext cx="8299510" cy="584679"/>
          </a:xfrm>
          <a:prstGeom prst="rect">
            <a:avLst/>
          </a:prstGeom>
          <a:solidFill>
            <a:srgbClr val="FFFFFF"/>
          </a:solidFill>
          <a:ln>
            <a:noFill/>
          </a:ln>
        </p:spPr>
        <p:txBody>
          <a:bodyPr spcFirstLastPara="1" wrap="square" lIns="0" tIns="152350" rIns="0" bIns="15235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variable is only available from inside the region it is created. This is called </a:t>
            </a:r>
            <a:r>
              <a:rPr lang="en-US" sz="1800" b="1" i="0" u="none" strike="noStrike" cap="none">
                <a:solidFill>
                  <a:srgbClr val="000000"/>
                </a:solidFill>
                <a:latin typeface="Arial"/>
                <a:ea typeface="Arial"/>
                <a:cs typeface="Arial"/>
                <a:sym typeface="Arial"/>
              </a:rPr>
              <a:t>scope</a:t>
            </a:r>
            <a:r>
              <a:rPr lang="en-US" sz="1800" b="0" i="0" u="none" strike="noStrike" cap="none">
                <a:solidFill>
                  <a:srgbClr val="000000"/>
                </a:solidFill>
                <a:latin typeface="Arial"/>
                <a:ea typeface="Arial"/>
                <a:cs typeface="Arial"/>
                <a:sym typeface="Arial"/>
              </a:rPr>
              <a:t>.</a:t>
            </a:r>
            <a:endParaRPr sz="2800" b="0" i="0" u="none" strike="noStrike" cap="none">
              <a:solidFill>
                <a:schemeClr val="dk1"/>
              </a:solidFill>
              <a:latin typeface="Arial"/>
              <a:ea typeface="Arial"/>
              <a:cs typeface="Arial"/>
              <a:sym typeface="Arial"/>
            </a:endParaRPr>
          </a:p>
        </p:txBody>
      </p:sp>
      <p:sp>
        <p:nvSpPr>
          <p:cNvPr id="184" name="Google Shape;184;p14"/>
          <p:cNvSpPr/>
          <p:nvPr/>
        </p:nvSpPr>
        <p:spPr>
          <a:xfrm>
            <a:off x="0" y="1981200"/>
            <a:ext cx="8382000" cy="1877389"/>
          </a:xfrm>
          <a:prstGeom prst="rect">
            <a:avLst/>
          </a:prstGeom>
          <a:solidFill>
            <a:srgbClr val="E7E9EB"/>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600"/>
              <a:buFont typeface="Quattrocento Sans"/>
              <a:buNone/>
            </a:pPr>
            <a:r>
              <a:rPr lang="en-US" sz="3600" b="0" i="0" u="none" strike="noStrike" cap="none">
                <a:solidFill>
                  <a:srgbClr val="000000"/>
                </a:solidFill>
                <a:latin typeface="Quattrocento Sans"/>
                <a:ea typeface="Quattrocento Sans"/>
                <a:cs typeface="Quattrocento Sans"/>
                <a:sym typeface="Quattrocento Sans"/>
              </a:rPr>
              <a:t>Local Scope</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A variable created inside a function belongs to the </a:t>
            </a:r>
            <a:r>
              <a:rPr lang="en-US" sz="1600" b="0" i="1" u="none" strike="noStrike" cap="none">
                <a:solidFill>
                  <a:srgbClr val="000000"/>
                </a:solidFill>
                <a:latin typeface="Verdana"/>
                <a:ea typeface="Verdana"/>
                <a:cs typeface="Verdana"/>
                <a:sym typeface="Verdana"/>
              </a:rPr>
              <a:t>local scope</a:t>
            </a:r>
            <a:r>
              <a:rPr lang="en-US" sz="1600" b="0" i="0" u="none" strike="noStrike" cap="none">
                <a:solidFill>
                  <a:srgbClr val="000000"/>
                </a:solidFill>
                <a:latin typeface="Verdana"/>
                <a:ea typeface="Verdana"/>
                <a:cs typeface="Verdana"/>
                <a:sym typeface="Verdana"/>
              </a:rPr>
              <a:t> of that function, and can only be used inside that function.</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Quattrocento Sans"/>
              <a:buNone/>
            </a:pPr>
            <a:r>
              <a:rPr lang="en-US" sz="2800" b="0" i="0" u="none" strike="noStrike" cap="none">
                <a:solidFill>
                  <a:srgbClr val="000000"/>
                </a:solidFill>
                <a:latin typeface="Quattrocento Sans"/>
                <a:ea typeface="Quattrocento Sans"/>
                <a:cs typeface="Quattrocento Sans"/>
                <a:sym typeface="Quattrocento Sans"/>
              </a:rPr>
              <a:t>Example</a:t>
            </a:r>
            <a:endParaRPr/>
          </a:p>
          <a:p>
            <a:pPr marL="0" marR="0" lvl="0" indent="0" algn="l" rtl="0">
              <a:lnSpc>
                <a:spcPct val="100000"/>
              </a:lnSpc>
              <a:spcBef>
                <a:spcPts val="0"/>
              </a:spcBef>
              <a:spcAft>
                <a:spcPts val="0"/>
              </a:spcAft>
              <a:buClr>
                <a:srgbClr val="000000"/>
              </a:buClr>
              <a:buSzPts val="1600"/>
              <a:buFont typeface="Verdana"/>
              <a:buNone/>
            </a:pPr>
            <a:r>
              <a:rPr lang="en-US" sz="1600" b="0" i="0" u="none" strike="noStrike" cap="none">
                <a:solidFill>
                  <a:srgbClr val="000000"/>
                </a:solidFill>
                <a:latin typeface="Verdana"/>
                <a:ea typeface="Verdana"/>
                <a:cs typeface="Verdana"/>
                <a:sym typeface="Verdana"/>
              </a:rPr>
              <a:t>A variable created inside a function is available inside that function:</a:t>
            </a:r>
            <a:endParaRPr sz="1800" b="0" i="0" u="none" strike="noStrike" cap="none">
              <a:solidFill>
                <a:schemeClr val="dk1"/>
              </a:solidFill>
              <a:latin typeface="Arial"/>
              <a:ea typeface="Arial"/>
              <a:cs typeface="Arial"/>
              <a:sym typeface="Arial"/>
            </a:endParaRPr>
          </a:p>
        </p:txBody>
      </p:sp>
      <p:sp>
        <p:nvSpPr>
          <p:cNvPr id="185" name="Google Shape;185;p14"/>
          <p:cNvSpPr/>
          <p:nvPr/>
        </p:nvSpPr>
        <p:spPr>
          <a:xfrm>
            <a:off x="152400" y="4724400"/>
            <a:ext cx="45720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def myfunc():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x = 300</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print(x)</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myfunc()</a:t>
            </a:r>
            <a:endParaRPr sz="1800">
              <a:solidFill>
                <a:schemeClr val="dk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a:stretch/>
        </p:blipFill>
        <p:spPr>
          <a:xfrm>
            <a:off x="5105400" y="5410200"/>
            <a:ext cx="771525" cy="400050"/>
          </a:xfrm>
          <a:prstGeom prst="rect">
            <a:avLst/>
          </a:prstGeom>
          <a:noFill/>
          <a:ln>
            <a:noFill/>
          </a:ln>
        </p:spPr>
      </p:pic>
      <p:sp>
        <p:nvSpPr>
          <p:cNvPr id="187" name="Google Shape;187;p14"/>
          <p:cNvSpPr/>
          <p:nvPr/>
        </p:nvSpPr>
        <p:spPr>
          <a:xfrm>
            <a:off x="2362200" y="5486400"/>
            <a:ext cx="1981200" cy="4572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6"/>
          <p:cNvSpPr/>
          <p:nvPr/>
        </p:nvSpPr>
        <p:spPr>
          <a:xfrm>
            <a:off x="304800" y="304800"/>
            <a:ext cx="8153400" cy="26776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rgbClr val="FF0000"/>
                </a:solidFill>
                <a:latin typeface="Calibri"/>
                <a:ea typeface="Calibri"/>
                <a:cs typeface="Calibri"/>
                <a:sym typeface="Calibri"/>
              </a:rPr>
              <a:t>Naming Variables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If you operate with the same variable name inside and outside of a function, Python will treat them as two separate variables, one available in the global scope (outside the function) and one available in the local scope (inside the function):</a:t>
            </a:r>
            <a:endParaRPr sz="2800">
              <a:solidFill>
                <a:schemeClr val="dk1"/>
              </a:solidFill>
              <a:latin typeface="Calibri"/>
              <a:ea typeface="Calibri"/>
              <a:cs typeface="Calibri"/>
              <a:sym typeface="Calibri"/>
            </a:endParaRPr>
          </a:p>
        </p:txBody>
      </p:sp>
      <p:sp>
        <p:nvSpPr>
          <p:cNvPr id="200" name="Google Shape;200;p16"/>
          <p:cNvSpPr/>
          <p:nvPr/>
        </p:nvSpPr>
        <p:spPr>
          <a:xfrm>
            <a:off x="1" y="3276600"/>
            <a:ext cx="8991600" cy="1569612"/>
          </a:xfrm>
          <a:prstGeom prst="rect">
            <a:avLst/>
          </a:prstGeom>
          <a:solidFill>
            <a:srgbClr val="E7E9EB"/>
          </a:solidFill>
          <a:ln>
            <a:noFill/>
          </a:ln>
        </p:spPr>
        <p:txBody>
          <a:bodyPr spcFirstLastPara="1" wrap="square" lIns="0" tIns="76175" rIns="0" bIns="76175" anchor="ctr" anchorCtr="0">
            <a:spAutoFit/>
          </a:bodyPr>
          <a:lstStyle/>
          <a:p>
            <a:pPr marL="0" marR="0" lvl="0" indent="0" algn="l" rtl="0">
              <a:lnSpc>
                <a:spcPct val="100000"/>
              </a:lnSpc>
              <a:spcBef>
                <a:spcPts val="0"/>
              </a:spcBef>
              <a:spcAft>
                <a:spcPts val="0"/>
              </a:spcAft>
              <a:buClr>
                <a:srgbClr val="000000"/>
              </a:buClr>
              <a:buSzPts val="3200"/>
              <a:buFont typeface="Quattrocento Sans"/>
              <a:buNone/>
            </a:pPr>
            <a:r>
              <a:rPr lang="en-US" sz="3200" b="0" i="0" u="none" strike="noStrike" cap="none">
                <a:solidFill>
                  <a:srgbClr val="000000"/>
                </a:solidFill>
                <a:latin typeface="Quattrocento Sans"/>
                <a:ea typeface="Quattrocento Sans"/>
                <a:cs typeface="Quattrocento Sans"/>
                <a:sym typeface="Quattrocento Sans"/>
              </a:rPr>
              <a:t>Global Keyword</a:t>
            </a:r>
            <a:endParaRPr/>
          </a:p>
          <a:p>
            <a:pPr marL="0" marR="0" lvl="0" indent="0" algn="l" rtl="0">
              <a:lnSpc>
                <a:spcPct val="100000"/>
              </a:lnSpc>
              <a:spcBef>
                <a:spcPts val="0"/>
              </a:spcBef>
              <a:spcAft>
                <a:spcPts val="0"/>
              </a:spcAft>
              <a:buClr>
                <a:srgbClr val="000000"/>
              </a:buClr>
              <a:buSzPts val="1400"/>
              <a:buFont typeface="Verdana"/>
              <a:buNone/>
            </a:pPr>
            <a:r>
              <a:rPr lang="en-US" sz="1400" b="0" i="0" u="none" strike="noStrike" cap="none">
                <a:solidFill>
                  <a:srgbClr val="000000"/>
                </a:solidFill>
                <a:latin typeface="Verdana"/>
                <a:ea typeface="Verdana"/>
                <a:cs typeface="Verdana"/>
                <a:sym typeface="Verdana"/>
              </a:rPr>
              <a:t>If you need to create a global variable, but are stuck in the local scope, you can use the </a:t>
            </a:r>
            <a:r>
              <a:rPr lang="en-US" sz="1400" b="0" i="0" u="none" strike="noStrike" cap="none">
                <a:solidFill>
                  <a:srgbClr val="DC143C"/>
                </a:solidFill>
                <a:latin typeface="Consolas"/>
                <a:ea typeface="Consolas"/>
                <a:cs typeface="Consolas"/>
                <a:sym typeface="Consolas"/>
              </a:rPr>
              <a:t>global</a:t>
            </a:r>
            <a:r>
              <a:rPr lang="en-US" sz="1400" b="0" i="0" u="none" strike="noStrike" cap="none">
                <a:solidFill>
                  <a:srgbClr val="000000"/>
                </a:solidFill>
                <a:latin typeface="Verdana"/>
                <a:ea typeface="Verdana"/>
                <a:cs typeface="Verdana"/>
                <a:sym typeface="Verdana"/>
              </a:rPr>
              <a:t> keyword.</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Verdana"/>
              <a:buNone/>
            </a:pPr>
            <a:r>
              <a:rPr lang="en-US" sz="1400" b="0" i="0" u="none" strike="noStrike" cap="none">
                <a:solidFill>
                  <a:srgbClr val="000000"/>
                </a:solidFill>
                <a:latin typeface="Verdana"/>
                <a:ea typeface="Verdana"/>
                <a:cs typeface="Verdana"/>
                <a:sym typeface="Verdana"/>
              </a:rPr>
              <a:t>The </a:t>
            </a:r>
            <a:r>
              <a:rPr lang="en-US" sz="1400" b="0" i="0" u="none" strike="noStrike" cap="none">
                <a:solidFill>
                  <a:srgbClr val="DC143C"/>
                </a:solidFill>
                <a:latin typeface="Consolas"/>
                <a:ea typeface="Consolas"/>
                <a:cs typeface="Consolas"/>
                <a:sym typeface="Consolas"/>
              </a:rPr>
              <a:t>global</a:t>
            </a:r>
            <a:r>
              <a:rPr lang="en-US" sz="1400" b="0" i="0" u="none" strike="noStrike" cap="none">
                <a:solidFill>
                  <a:srgbClr val="000000"/>
                </a:solidFill>
                <a:latin typeface="Verdana"/>
                <a:ea typeface="Verdana"/>
                <a:cs typeface="Verdana"/>
                <a:sym typeface="Verdana"/>
              </a:rPr>
              <a:t> keyword makes the variable global.</a:t>
            </a:r>
            <a:endParaRPr sz="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01" name="Google Shape;201;p16"/>
          <p:cNvSpPr/>
          <p:nvPr/>
        </p:nvSpPr>
        <p:spPr>
          <a:xfrm>
            <a:off x="0" y="5257800"/>
            <a:ext cx="9144000" cy="70788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Verdana"/>
              <a:buNone/>
            </a:pPr>
            <a:r>
              <a:rPr lang="en-US" sz="2000" b="0" i="0" u="none" strike="noStrike" cap="none">
                <a:solidFill>
                  <a:srgbClr val="000000"/>
                </a:solidFill>
                <a:latin typeface="Verdana"/>
                <a:ea typeface="Verdana"/>
                <a:cs typeface="Verdana"/>
                <a:sym typeface="Verdana"/>
              </a:rPr>
              <a:t>Also, use the </a:t>
            </a:r>
            <a:r>
              <a:rPr lang="en-US" sz="2000" b="0" i="0" u="none" strike="noStrike" cap="none">
                <a:solidFill>
                  <a:srgbClr val="DC143C"/>
                </a:solidFill>
                <a:latin typeface="Consolas"/>
                <a:ea typeface="Consolas"/>
                <a:cs typeface="Consolas"/>
                <a:sym typeface="Consolas"/>
              </a:rPr>
              <a:t>global</a:t>
            </a:r>
            <a:r>
              <a:rPr lang="en-US" sz="2000" b="0" i="0" u="none" strike="noStrike" cap="none">
                <a:solidFill>
                  <a:srgbClr val="000000"/>
                </a:solidFill>
                <a:latin typeface="Verdana"/>
                <a:ea typeface="Verdana"/>
                <a:cs typeface="Verdana"/>
                <a:sym typeface="Verdana"/>
              </a:rPr>
              <a:t> keyword if you want to make a change to a global variable inside a function.</a:t>
            </a:r>
            <a:r>
              <a:rPr lang="en-US" sz="1100" b="0" i="0" u="none" strike="noStrike" cap="none">
                <a:solidFill>
                  <a:schemeClr val="dk1"/>
                </a:solidFill>
                <a:latin typeface="Arial"/>
                <a:ea typeface="Arial"/>
                <a:cs typeface="Arial"/>
                <a:sym typeface="Arial"/>
              </a:rPr>
              <a:t> </a:t>
            </a:r>
            <a:endParaRPr sz="36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p:nvPr/>
        </p:nvSpPr>
        <p:spPr>
          <a:xfrm>
            <a:off x="304800" y="533400"/>
            <a:ext cx="7924800" cy="28007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u="sng">
                <a:solidFill>
                  <a:srgbClr val="FF0000"/>
                </a:solidFill>
                <a:latin typeface="Calibri"/>
                <a:ea typeface="Calibri"/>
                <a:cs typeface="Calibri"/>
                <a:sym typeface="Calibri"/>
              </a:rPr>
              <a:t>Python lambda</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In Python, anonymous function means that a function is without a name. As we already know that def keyword is used to define the normal functions and the lambda keyword is used to create anonymous functions. It has the following syntax:</a:t>
            </a:r>
            <a:endParaRPr sz="2800">
              <a:solidFill>
                <a:schemeClr val="dk1"/>
              </a:solidFill>
              <a:latin typeface="Calibri"/>
              <a:ea typeface="Calibri"/>
              <a:cs typeface="Calibri"/>
              <a:sym typeface="Calibri"/>
            </a:endParaRPr>
          </a:p>
        </p:txBody>
      </p:sp>
      <p:sp>
        <p:nvSpPr>
          <p:cNvPr id="242" name="Google Shape;242;p22"/>
          <p:cNvSpPr/>
          <p:nvPr/>
        </p:nvSpPr>
        <p:spPr>
          <a:xfrm>
            <a:off x="0" y="3657600"/>
            <a:ext cx="8534400" cy="2677277"/>
          </a:xfrm>
          <a:prstGeom prst="rect">
            <a:avLst/>
          </a:prstGeom>
          <a:solidFill>
            <a:srgbClr val="FFFFFF"/>
          </a:solidFill>
          <a:ln>
            <a:noFill/>
          </a:ln>
        </p:spPr>
        <p:txBody>
          <a:bodyPr spcFirstLastPara="1" wrap="square" lIns="0" tIns="0" rIns="0" bIns="182500" anchor="ctr" anchorCtr="0">
            <a:spAutoFit/>
          </a:bodyPr>
          <a:lstStyle/>
          <a:p>
            <a:pPr marL="0" marR="0" lvl="0" indent="0" algn="l" rtl="0">
              <a:lnSpc>
                <a:spcPct val="100000"/>
              </a:lnSpc>
              <a:spcBef>
                <a:spcPts val="0"/>
              </a:spcBef>
              <a:spcAft>
                <a:spcPts val="0"/>
              </a:spcAft>
              <a:buClr>
                <a:srgbClr val="273239"/>
              </a:buClr>
              <a:buSzPts val="1800"/>
              <a:buFont typeface="Arial"/>
              <a:buNone/>
            </a:pPr>
            <a:r>
              <a:rPr lang="en-US" sz="1800" b="0" i="0" u="none" strike="noStrike" cap="none">
                <a:solidFill>
                  <a:srgbClr val="273239"/>
                </a:solidFill>
                <a:latin typeface="Arial"/>
                <a:ea typeface="Arial"/>
                <a:cs typeface="Arial"/>
                <a:sym typeface="Arial"/>
              </a:rPr>
              <a:t>lambda arguments : expression </a:t>
            </a:r>
            <a:endParaRPr sz="10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a:solidFill>
                  <a:srgbClr val="273239"/>
                </a:solidFill>
                <a:latin typeface="Arial"/>
                <a:ea typeface="Arial"/>
                <a:cs typeface="Arial"/>
                <a:sym typeface="Arial"/>
              </a:rPr>
              <a:t>This function can have any number of arguments but only one expression, which is evaluated and returned.</a:t>
            </a:r>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a:solidFill>
                  <a:srgbClr val="273239"/>
                </a:solidFill>
                <a:latin typeface="Arial"/>
                <a:ea typeface="Arial"/>
                <a:cs typeface="Arial"/>
                <a:sym typeface="Arial"/>
              </a:rPr>
              <a:t>One is free to use lambda functions wherever function objects are required.</a:t>
            </a:r>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a:solidFill>
                  <a:srgbClr val="273239"/>
                </a:solidFill>
                <a:latin typeface="Arial"/>
                <a:ea typeface="Arial"/>
                <a:cs typeface="Arial"/>
                <a:sym typeface="Arial"/>
              </a:rPr>
              <a:t>You need to keep in your knowledge that lambda functions are syntactically restricted to a single expression.</a:t>
            </a:r>
            <a:endParaRPr/>
          </a:p>
          <a:p>
            <a:pPr marL="0" marR="0" lvl="0" indent="-114300" algn="l" rtl="0">
              <a:lnSpc>
                <a:spcPct val="100000"/>
              </a:lnSpc>
              <a:spcBef>
                <a:spcPts val="0"/>
              </a:spcBef>
              <a:spcAft>
                <a:spcPts val="0"/>
              </a:spcAft>
              <a:buClr>
                <a:srgbClr val="273239"/>
              </a:buClr>
              <a:buSzPts val="1800"/>
              <a:buFont typeface="Arial"/>
              <a:buChar char="•"/>
            </a:pPr>
            <a:r>
              <a:rPr lang="en-US" sz="1800" b="0" i="0" u="none" strike="noStrike" cap="none">
                <a:solidFill>
                  <a:srgbClr val="273239"/>
                </a:solidFill>
                <a:latin typeface="Arial"/>
                <a:ea typeface="Arial"/>
                <a:cs typeface="Arial"/>
                <a:sym typeface="Arial"/>
              </a:rPr>
              <a:t>It has various uses in particular fields of programming besides other types of expressions in functions.</a:t>
            </a:r>
            <a:endParaRPr sz="1200" b="0" i="0" u="none" strike="noStrike" cap="none">
              <a:solidFill>
                <a:srgbClr val="27323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23"/>
          <p:cNvPicPr preferRelativeResize="0"/>
          <p:nvPr/>
        </p:nvPicPr>
        <p:blipFill rotWithShape="1">
          <a:blip r:embed="rId3">
            <a:alphaModFix/>
          </a:blip>
          <a:srcRect/>
          <a:stretch/>
        </p:blipFill>
        <p:spPr>
          <a:xfrm>
            <a:off x="0" y="914400"/>
            <a:ext cx="3429000" cy="1209675"/>
          </a:xfrm>
          <a:prstGeom prst="rect">
            <a:avLst/>
          </a:prstGeom>
          <a:noFill/>
          <a:ln>
            <a:noFill/>
          </a:ln>
        </p:spPr>
      </p:pic>
      <p:pic>
        <p:nvPicPr>
          <p:cNvPr id="248" name="Google Shape;248;p23"/>
          <p:cNvPicPr preferRelativeResize="0"/>
          <p:nvPr/>
        </p:nvPicPr>
        <p:blipFill rotWithShape="1">
          <a:blip r:embed="rId4">
            <a:alphaModFix/>
          </a:blip>
          <a:srcRect/>
          <a:stretch/>
        </p:blipFill>
        <p:spPr>
          <a:xfrm>
            <a:off x="5029200" y="838200"/>
            <a:ext cx="3933825" cy="923925"/>
          </a:xfrm>
          <a:prstGeom prst="rect">
            <a:avLst/>
          </a:prstGeom>
          <a:noFill/>
          <a:ln>
            <a:noFill/>
          </a:ln>
        </p:spPr>
      </p:pic>
      <p:sp>
        <p:nvSpPr>
          <p:cNvPr id="249" name="Google Shape;249;p23"/>
          <p:cNvSpPr/>
          <p:nvPr/>
        </p:nvSpPr>
        <p:spPr>
          <a:xfrm>
            <a:off x="685800" y="2971800"/>
            <a:ext cx="8305800"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Calibri"/>
                <a:ea typeface="Calibri"/>
                <a:cs typeface="Calibri"/>
                <a:sym typeface="Calibri"/>
              </a:rPr>
              <a:t>In this above example, the lambda is not being called by the print function but simply returning the function object and the memory location where it is stored. </a:t>
            </a:r>
            <a:br>
              <a:rPr lang="en-US" sz="3200">
                <a:solidFill>
                  <a:srgbClr val="FF0000"/>
                </a:solidFill>
                <a:latin typeface="Calibri"/>
                <a:ea typeface="Calibri"/>
                <a:cs typeface="Calibri"/>
                <a:sym typeface="Calibri"/>
              </a:rPr>
            </a:br>
            <a:r>
              <a:rPr lang="en-US" sz="3200">
                <a:solidFill>
                  <a:srgbClr val="FF0000"/>
                </a:solidFill>
                <a:latin typeface="Calibri"/>
                <a:ea typeface="Calibri"/>
                <a:cs typeface="Calibri"/>
                <a:sym typeface="Calibri"/>
              </a:rPr>
              <a:t>So, to make the print to print the string first we need to call the lambda so that the string will get pass the print.</a:t>
            </a:r>
            <a:endParaRPr sz="3200">
              <a:solidFill>
                <a:srgbClr val="FF0000"/>
              </a:solidFill>
              <a:latin typeface="Calibri"/>
              <a:ea typeface="Calibri"/>
              <a:cs typeface="Calibri"/>
              <a:sym typeface="Calibri"/>
            </a:endParaRPr>
          </a:p>
        </p:txBody>
      </p:sp>
      <p:sp>
        <p:nvSpPr>
          <p:cNvPr id="250" name="Google Shape;250;p23"/>
          <p:cNvSpPr/>
          <p:nvPr/>
        </p:nvSpPr>
        <p:spPr>
          <a:xfrm>
            <a:off x="3657600" y="1371600"/>
            <a:ext cx="990600" cy="38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4"/>
          <p:cNvSpPr/>
          <p:nvPr/>
        </p:nvSpPr>
        <p:spPr>
          <a:xfrm>
            <a:off x="1066800" y="457200"/>
            <a:ext cx="71628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0000"/>
                </a:solidFill>
                <a:latin typeface="Calibri"/>
                <a:ea typeface="Calibri"/>
                <a:cs typeface="Calibri"/>
                <a:sym typeface="Calibri"/>
              </a:rPr>
              <a:t>Example #2:</a:t>
            </a:r>
            <a:r>
              <a:rPr lang="en-US" sz="3200">
                <a:solidFill>
                  <a:srgbClr val="FF0000"/>
                </a:solidFill>
                <a:latin typeface="Calibri"/>
                <a:ea typeface="Calibri"/>
                <a:cs typeface="Calibri"/>
                <a:sym typeface="Calibri"/>
              </a:rPr>
              <a:t> Difference between lambda and normal function call </a:t>
            </a:r>
            <a:endParaRPr sz="3200">
              <a:solidFill>
                <a:srgbClr val="FF0000"/>
              </a:solidFill>
              <a:latin typeface="Calibri"/>
              <a:ea typeface="Calibri"/>
              <a:cs typeface="Calibri"/>
              <a:sym typeface="Calibri"/>
            </a:endParaRPr>
          </a:p>
        </p:txBody>
      </p:sp>
      <p:sp>
        <p:nvSpPr>
          <p:cNvPr id="256" name="Google Shape;256;p24"/>
          <p:cNvSpPr/>
          <p:nvPr/>
        </p:nvSpPr>
        <p:spPr>
          <a:xfrm>
            <a:off x="533400" y="1676400"/>
            <a:ext cx="3581400" cy="3447098"/>
          </a:xfrm>
          <a:prstGeom prst="rect">
            <a:avLst/>
          </a:prstGeom>
          <a:solidFill>
            <a:srgbClr val="FFFFFF"/>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6699"/>
              </a:buClr>
              <a:buSzPts val="2800"/>
              <a:buFont typeface="Consolas"/>
              <a:buNone/>
            </a:pPr>
            <a:r>
              <a:rPr lang="en-US" sz="2800" b="1" i="0" u="none" strike="noStrike" cap="none">
                <a:solidFill>
                  <a:srgbClr val="006699"/>
                </a:solidFill>
                <a:latin typeface="Consolas"/>
                <a:ea typeface="Consolas"/>
                <a:cs typeface="Consolas"/>
                <a:sym typeface="Consolas"/>
              </a:rPr>
              <a:t>def</a:t>
            </a:r>
            <a:r>
              <a:rPr lang="en-US" sz="1400" b="0" i="0" u="none" strike="noStrike" cap="none">
                <a:solidFill>
                  <a:srgbClr val="273239"/>
                </a:solidFill>
                <a:latin typeface="Consolas"/>
                <a:ea typeface="Consolas"/>
                <a:cs typeface="Consolas"/>
                <a:sym typeface="Consolas"/>
              </a:rPr>
              <a:t> </a:t>
            </a:r>
            <a:r>
              <a:rPr lang="en-US" sz="2800" b="0" i="0" u="none" strike="noStrike" cap="none">
                <a:solidFill>
                  <a:srgbClr val="000000"/>
                </a:solidFill>
                <a:latin typeface="Consolas"/>
                <a:ea typeface="Consolas"/>
                <a:cs typeface="Consolas"/>
                <a:sym typeface="Consolas"/>
              </a:rPr>
              <a:t>cube(y):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2800"/>
              <a:buFont typeface="Consolas"/>
              <a:buNone/>
            </a:pPr>
            <a:r>
              <a:rPr lang="en-US" sz="2800" b="0" i="0" u="none" strike="noStrike" cap="none">
                <a:solidFill>
                  <a:srgbClr val="273239"/>
                </a:solidFill>
                <a:latin typeface="Consolas"/>
                <a:ea typeface="Consolas"/>
                <a:cs typeface="Consolas"/>
                <a:sym typeface="Consolas"/>
              </a:rPr>
              <a:t>    </a:t>
            </a:r>
            <a:r>
              <a:rPr lang="en-US" sz="2800" b="1" i="0" u="none" strike="noStrike" cap="none">
                <a:solidFill>
                  <a:srgbClr val="006699"/>
                </a:solidFill>
                <a:latin typeface="Consolas"/>
                <a:ea typeface="Consolas"/>
                <a:cs typeface="Consolas"/>
                <a:sym typeface="Consolas"/>
              </a:rPr>
              <a:t>return</a:t>
            </a:r>
            <a:r>
              <a:rPr lang="en-US" sz="1400" b="0" i="0" u="none" strike="noStrike" cap="none">
                <a:solidFill>
                  <a:srgbClr val="273239"/>
                </a:solidFill>
                <a:latin typeface="Consolas"/>
                <a:ea typeface="Consolas"/>
                <a:cs typeface="Consolas"/>
                <a:sym typeface="Consolas"/>
              </a:rPr>
              <a:t> </a:t>
            </a:r>
            <a:r>
              <a:rPr lang="en-US" sz="2800" b="0" i="0" u="none" strike="noStrike" cap="none">
                <a:solidFill>
                  <a:srgbClr val="000000"/>
                </a:solidFill>
                <a:latin typeface="Consolas"/>
                <a:ea typeface="Consolas"/>
                <a:cs typeface="Consolas"/>
                <a:sym typeface="Consolas"/>
              </a:rPr>
              <a:t>y</a:t>
            </a:r>
            <a:r>
              <a:rPr lang="en-US" sz="2800" b="1" i="0" u="none" strike="noStrike" cap="none">
                <a:solidFill>
                  <a:srgbClr val="006699"/>
                </a:solidFill>
                <a:latin typeface="Consolas"/>
                <a:ea typeface="Consolas"/>
                <a:cs typeface="Consolas"/>
                <a:sym typeface="Consolas"/>
              </a:rPr>
              <a:t>*</a:t>
            </a:r>
            <a:r>
              <a:rPr lang="en-US" sz="2800" b="0" i="0" u="none" strike="noStrike" cap="none">
                <a:solidFill>
                  <a:srgbClr val="000000"/>
                </a:solidFill>
                <a:latin typeface="Consolas"/>
                <a:ea typeface="Consolas"/>
                <a:cs typeface="Consolas"/>
                <a:sym typeface="Consolas"/>
              </a:rPr>
              <a:t>y</a:t>
            </a:r>
            <a:r>
              <a:rPr lang="en-US" sz="2800" b="1" i="0" u="none" strike="noStrike" cap="none">
                <a:solidFill>
                  <a:srgbClr val="006699"/>
                </a:solidFill>
                <a:latin typeface="Consolas"/>
                <a:ea typeface="Consolas"/>
                <a:cs typeface="Consolas"/>
                <a:sym typeface="Consolas"/>
              </a:rPr>
              <a:t>*</a:t>
            </a:r>
            <a:r>
              <a:rPr lang="en-US" sz="2800" b="0" i="0" u="none" strike="noStrike" cap="none">
                <a:solidFill>
                  <a:srgbClr val="000000"/>
                </a:solidFill>
                <a:latin typeface="Consolas"/>
                <a:ea typeface="Consolas"/>
                <a:cs typeface="Consolas"/>
                <a:sym typeface="Consolas"/>
              </a:rPr>
              <a:t>y;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2800"/>
              <a:buFont typeface="Consolas"/>
              <a:buNone/>
            </a:pPr>
            <a:r>
              <a:rPr lang="en-US" sz="2800" b="0" i="0" u="none" strike="noStrike" cap="none">
                <a:solidFill>
                  <a:srgbClr val="273239"/>
                </a:solidFill>
                <a:latin typeface="Consolas"/>
                <a:ea typeface="Consolas"/>
                <a:cs typeface="Consolas"/>
                <a:sym typeface="Consolas"/>
              </a:rPr>
              <a:t>   </a:t>
            </a:r>
            <a:r>
              <a:rPr lang="en-US" sz="1400" b="0" i="0" u="none" strike="noStrike" cap="none">
                <a:solidFill>
                  <a:srgbClr val="273239"/>
                </a:solidFill>
                <a:latin typeface="Consolas"/>
                <a:ea typeface="Consolas"/>
                <a:cs typeface="Consolas"/>
                <a:sym typeface="Consolas"/>
              </a:rPr>
              <a:t>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onsolas"/>
              <a:buNone/>
            </a:pPr>
            <a:r>
              <a:rPr lang="en-US" sz="2800" b="0" i="0" u="none" strike="noStrike" cap="none">
                <a:solidFill>
                  <a:srgbClr val="000000"/>
                </a:solidFill>
                <a:latin typeface="Consolas"/>
                <a:ea typeface="Consolas"/>
                <a:cs typeface="Consolas"/>
                <a:sym typeface="Consolas"/>
              </a:rPr>
              <a:t>g </a:t>
            </a:r>
            <a:r>
              <a:rPr lang="en-US" sz="2800" b="1" i="0" u="none" strike="noStrike" cap="none">
                <a:solidFill>
                  <a:srgbClr val="006699"/>
                </a:solidFill>
                <a:latin typeface="Consolas"/>
                <a:ea typeface="Consolas"/>
                <a:cs typeface="Consolas"/>
                <a:sym typeface="Consolas"/>
              </a:rPr>
              <a:t>=</a:t>
            </a:r>
            <a:r>
              <a:rPr lang="en-US" sz="1400" b="0" i="0" u="none" strike="noStrike" cap="none">
                <a:solidFill>
                  <a:srgbClr val="273239"/>
                </a:solidFill>
                <a:latin typeface="Consolas"/>
                <a:ea typeface="Consolas"/>
                <a:cs typeface="Consolas"/>
                <a:sym typeface="Consolas"/>
              </a:rPr>
              <a:t> </a:t>
            </a:r>
            <a:r>
              <a:rPr lang="en-US" sz="2800" b="1" i="0" u="none" strike="noStrike" cap="none">
                <a:solidFill>
                  <a:srgbClr val="006699"/>
                </a:solidFill>
                <a:latin typeface="Consolas"/>
                <a:ea typeface="Consolas"/>
                <a:cs typeface="Consolas"/>
                <a:sym typeface="Consolas"/>
              </a:rPr>
              <a:t>lambda</a:t>
            </a:r>
            <a:r>
              <a:rPr lang="en-US" sz="1400" b="0" i="0" u="none" strike="noStrike" cap="none">
                <a:solidFill>
                  <a:srgbClr val="273239"/>
                </a:solidFill>
                <a:latin typeface="Consolas"/>
                <a:ea typeface="Consolas"/>
                <a:cs typeface="Consolas"/>
                <a:sym typeface="Consolas"/>
              </a:rPr>
              <a:t> </a:t>
            </a:r>
            <a:r>
              <a:rPr lang="en-US" sz="2800" b="0" i="0" u="none" strike="noStrike" cap="none">
                <a:solidFill>
                  <a:srgbClr val="000000"/>
                </a:solidFill>
                <a:latin typeface="Consolas"/>
                <a:ea typeface="Consolas"/>
                <a:cs typeface="Consolas"/>
                <a:sym typeface="Consolas"/>
              </a:rPr>
              <a:t>x: x</a:t>
            </a:r>
            <a:r>
              <a:rPr lang="en-US" sz="2800" b="1" i="0" u="none" strike="noStrike" cap="none">
                <a:solidFill>
                  <a:srgbClr val="006699"/>
                </a:solidFill>
                <a:latin typeface="Consolas"/>
                <a:ea typeface="Consolas"/>
                <a:cs typeface="Consolas"/>
                <a:sym typeface="Consolas"/>
              </a:rPr>
              <a:t>*</a:t>
            </a:r>
            <a:r>
              <a:rPr lang="en-US" sz="2800" b="0" i="0" u="none" strike="noStrike" cap="none">
                <a:solidFill>
                  <a:srgbClr val="000000"/>
                </a:solidFill>
                <a:latin typeface="Consolas"/>
                <a:ea typeface="Consolas"/>
                <a:cs typeface="Consolas"/>
                <a:sym typeface="Consolas"/>
              </a:rPr>
              <a:t>x</a:t>
            </a:r>
            <a:r>
              <a:rPr lang="en-US" sz="2800" b="1" i="0" u="none" strike="noStrike" cap="none">
                <a:solidFill>
                  <a:srgbClr val="006699"/>
                </a:solidFill>
                <a:latin typeface="Consolas"/>
                <a:ea typeface="Consolas"/>
                <a:cs typeface="Consolas"/>
                <a:sym typeface="Consolas"/>
              </a:rPr>
              <a:t>*</a:t>
            </a:r>
            <a:r>
              <a:rPr lang="en-US" sz="2800" b="0" i="0" u="none" strike="noStrike" cap="none">
                <a:solidFill>
                  <a:srgbClr val="000000"/>
                </a:solidFill>
                <a:latin typeface="Consolas"/>
                <a:ea typeface="Consolas"/>
                <a:cs typeface="Consolas"/>
                <a:sym typeface="Consolas"/>
              </a:rPr>
              <a:t>x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6699"/>
              </a:buClr>
              <a:buSzPts val="2800"/>
              <a:buFont typeface="Consolas"/>
              <a:buNone/>
            </a:pPr>
            <a:r>
              <a:rPr lang="en-US" sz="2800" b="1" i="0" u="none" strike="noStrike" cap="none">
                <a:solidFill>
                  <a:srgbClr val="006699"/>
                </a:solidFill>
                <a:latin typeface="Consolas"/>
                <a:ea typeface="Consolas"/>
                <a:cs typeface="Consolas"/>
                <a:sym typeface="Consolas"/>
              </a:rPr>
              <a:t>print</a:t>
            </a:r>
            <a:r>
              <a:rPr lang="en-US" sz="2800" b="0" i="0" u="none" strike="noStrike" cap="none">
                <a:solidFill>
                  <a:srgbClr val="000000"/>
                </a:solidFill>
                <a:latin typeface="Consolas"/>
                <a:ea typeface="Consolas"/>
                <a:cs typeface="Consolas"/>
                <a:sym typeface="Consolas"/>
              </a:rPr>
              <a:t>(g(</a:t>
            </a:r>
            <a:r>
              <a:rPr lang="en-US" sz="2800" b="0" i="0" u="none" strike="noStrike" cap="none">
                <a:solidFill>
                  <a:srgbClr val="009900"/>
                </a:solidFill>
                <a:latin typeface="Consolas"/>
                <a:ea typeface="Consolas"/>
                <a:cs typeface="Consolas"/>
                <a:sym typeface="Consolas"/>
              </a:rPr>
              <a:t>7</a:t>
            </a:r>
            <a:r>
              <a:rPr lang="en-US" sz="2800" b="0" i="0" u="none" strike="noStrike" cap="none">
                <a:solidFill>
                  <a:srgbClr val="000000"/>
                </a:solidFill>
                <a:latin typeface="Consolas"/>
                <a:ea typeface="Consolas"/>
                <a:cs typeface="Consolas"/>
                <a:sym typeface="Consolas"/>
              </a:rPr>
              <a:t>))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273239"/>
              </a:buClr>
              <a:buSzPts val="2800"/>
              <a:buFont typeface="Consolas"/>
              <a:buNone/>
            </a:pPr>
            <a:r>
              <a:rPr lang="en-US" sz="2800" b="0" i="0" u="none" strike="noStrike" cap="none">
                <a:solidFill>
                  <a:srgbClr val="273239"/>
                </a:solidFill>
                <a:latin typeface="Consolas"/>
                <a:ea typeface="Consolas"/>
                <a:cs typeface="Consolas"/>
                <a:sym typeface="Consolas"/>
              </a:rPr>
              <a:t>   </a:t>
            </a:r>
            <a:r>
              <a:rPr lang="en-US" sz="1400" b="0" i="0" u="none" strike="noStrike" cap="none">
                <a:solidFill>
                  <a:srgbClr val="273239"/>
                </a:solidFill>
                <a:latin typeface="Consolas"/>
                <a:ea typeface="Consolas"/>
                <a:cs typeface="Consolas"/>
                <a:sym typeface="Consolas"/>
              </a:rPr>
              <a:t>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1493"/>
              </a:buClr>
              <a:buSzPts val="2800"/>
              <a:buFont typeface="Consolas"/>
              <a:buNone/>
            </a:pPr>
            <a:r>
              <a:rPr lang="en-US" sz="2800" b="0" i="0" u="none" strike="noStrike" cap="none">
                <a:solidFill>
                  <a:srgbClr val="FF1493"/>
                </a:solidFill>
                <a:latin typeface="Consolas"/>
                <a:ea typeface="Consolas"/>
                <a:cs typeface="Consolas"/>
                <a:sym typeface="Consolas"/>
              </a:rPr>
              <a:t>print</a:t>
            </a:r>
            <a:r>
              <a:rPr lang="en-US" sz="2800" b="0" i="0" u="none" strike="noStrike" cap="none">
                <a:solidFill>
                  <a:srgbClr val="000000"/>
                </a:solidFill>
                <a:latin typeface="Consolas"/>
                <a:ea typeface="Consolas"/>
                <a:cs typeface="Consolas"/>
                <a:sym typeface="Consolas"/>
              </a:rPr>
              <a:t>(cube(</a:t>
            </a:r>
            <a:r>
              <a:rPr lang="en-US" sz="2800" b="0" i="0" u="none" strike="noStrike" cap="none">
                <a:solidFill>
                  <a:srgbClr val="009900"/>
                </a:solidFill>
                <a:latin typeface="Consolas"/>
                <a:ea typeface="Consolas"/>
                <a:cs typeface="Consolas"/>
                <a:sym typeface="Consolas"/>
              </a:rPr>
              <a:t>5</a:t>
            </a:r>
            <a:r>
              <a:rPr lang="en-US" sz="2800" b="0" i="0" u="none" strike="noStrike" cap="none">
                <a:solidFill>
                  <a:srgbClr val="000000"/>
                </a:solidFill>
                <a:latin typeface="Consolas"/>
                <a:ea typeface="Consolas"/>
                <a:cs typeface="Consolas"/>
                <a:sym typeface="Consolas"/>
              </a:rPr>
              <a:t>))</a:t>
            </a:r>
            <a:endParaRPr sz="4400" b="0" i="0" u="none" strike="noStrike" cap="none">
              <a:solidFill>
                <a:schemeClr val="dk1"/>
              </a:solidFill>
              <a:latin typeface="Arial"/>
              <a:ea typeface="Arial"/>
              <a:cs typeface="Arial"/>
              <a:sym typeface="Arial"/>
            </a:endParaRPr>
          </a:p>
        </p:txBody>
      </p:sp>
      <p:pic>
        <p:nvPicPr>
          <p:cNvPr id="257" name="Google Shape;257;p24"/>
          <p:cNvPicPr preferRelativeResize="0"/>
          <p:nvPr/>
        </p:nvPicPr>
        <p:blipFill rotWithShape="1">
          <a:blip r:embed="rId3">
            <a:alphaModFix/>
          </a:blip>
          <a:srcRect/>
          <a:stretch/>
        </p:blipFill>
        <p:spPr>
          <a:xfrm>
            <a:off x="6477000" y="2590800"/>
            <a:ext cx="1933575" cy="2362200"/>
          </a:xfrm>
          <a:prstGeom prst="rect">
            <a:avLst/>
          </a:prstGeom>
          <a:noFill/>
          <a:ln>
            <a:noFill/>
          </a:ln>
        </p:spPr>
      </p:pic>
      <p:sp>
        <p:nvSpPr>
          <p:cNvPr id="258" name="Google Shape;258;p24"/>
          <p:cNvSpPr/>
          <p:nvPr/>
        </p:nvSpPr>
        <p:spPr>
          <a:xfrm>
            <a:off x="4038600" y="3429000"/>
            <a:ext cx="1981200" cy="762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p:nvPr/>
        </p:nvSpPr>
        <p:spPr>
          <a:xfrm>
            <a:off x="0" y="152400"/>
            <a:ext cx="29325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Example #3:</a:t>
            </a:r>
            <a:r>
              <a:rPr lang="en-US" sz="1800">
                <a:solidFill>
                  <a:schemeClr val="dk1"/>
                </a:solidFill>
                <a:latin typeface="Calibri"/>
                <a:ea typeface="Calibri"/>
                <a:cs typeface="Calibri"/>
                <a:sym typeface="Calibri"/>
              </a:rPr>
              <a:t> filter() and map(</a:t>
            </a:r>
            <a:endParaRPr sz="1800">
              <a:solidFill>
                <a:schemeClr val="dk1"/>
              </a:solidFill>
              <a:latin typeface="Calibri"/>
              <a:ea typeface="Calibri"/>
              <a:cs typeface="Calibri"/>
              <a:sym typeface="Calibri"/>
            </a:endParaRPr>
          </a:p>
        </p:txBody>
      </p:sp>
      <p:pic>
        <p:nvPicPr>
          <p:cNvPr id="264" name="Google Shape;264;p25"/>
          <p:cNvPicPr preferRelativeResize="0"/>
          <p:nvPr/>
        </p:nvPicPr>
        <p:blipFill rotWithShape="1">
          <a:blip r:embed="rId3">
            <a:alphaModFix/>
          </a:blip>
          <a:srcRect/>
          <a:stretch/>
        </p:blipFill>
        <p:spPr>
          <a:xfrm>
            <a:off x="0" y="1143000"/>
            <a:ext cx="5961825" cy="3276600"/>
          </a:xfrm>
          <a:prstGeom prst="rect">
            <a:avLst/>
          </a:prstGeom>
          <a:noFill/>
          <a:ln>
            <a:noFill/>
          </a:ln>
        </p:spPr>
      </p:pic>
      <p:pic>
        <p:nvPicPr>
          <p:cNvPr id="265" name="Google Shape;265;p25"/>
          <p:cNvPicPr preferRelativeResize="0"/>
          <p:nvPr/>
        </p:nvPicPr>
        <p:blipFill rotWithShape="1">
          <a:blip r:embed="rId4">
            <a:alphaModFix/>
          </a:blip>
          <a:srcRect/>
          <a:stretch/>
        </p:blipFill>
        <p:spPr>
          <a:xfrm>
            <a:off x="0" y="5181600"/>
            <a:ext cx="4114800" cy="1457325"/>
          </a:xfrm>
          <a:prstGeom prst="rect">
            <a:avLst/>
          </a:prstGeom>
          <a:noFill/>
          <a:ln>
            <a:noFill/>
          </a:ln>
        </p:spPr>
      </p:pic>
      <p:sp>
        <p:nvSpPr>
          <p:cNvPr id="266" name="Google Shape;266;p25"/>
          <p:cNvSpPr txBox="1"/>
          <p:nvPr/>
        </p:nvSpPr>
        <p:spPr>
          <a:xfrm>
            <a:off x="381000" y="4724400"/>
            <a:ext cx="114326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OUTPUT :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290E-B46E-3794-8CDA-12E4B60AF5AF}"/>
              </a:ext>
            </a:extLst>
          </p:cNvPr>
          <p:cNvSpPr>
            <a:spLocks noGrp="1"/>
          </p:cNvSpPr>
          <p:nvPr>
            <p:ph type="ctrTitle"/>
          </p:nvPr>
        </p:nvSpPr>
        <p:spPr>
          <a:xfrm>
            <a:off x="685800" y="-219455"/>
            <a:ext cx="7772400" cy="6778752"/>
          </a:xfrm>
        </p:spPr>
        <p:txBody>
          <a:bodyPr>
            <a:normAutofit/>
          </a:bodyPr>
          <a:lstStyle/>
          <a:p>
            <a:pPr algn="l"/>
            <a:r>
              <a:rPr lang="es-PE" sz="4800" b="0" i="0" u="none" strike="noStrike" baseline="0" dirty="0">
                <a:latin typeface="1"/>
              </a:rPr>
              <a:t>Python </a:t>
            </a:r>
            <a:r>
              <a:rPr lang="es-PE" sz="4800" b="0" i="0" u="none" strike="noStrike" baseline="0" dirty="0" err="1">
                <a:latin typeface="1"/>
              </a:rPr>
              <a:t>Classes</a:t>
            </a:r>
            <a:r>
              <a:rPr lang="es-PE" sz="4800" b="0" i="0" u="none" strike="noStrike" baseline="0" dirty="0">
                <a:latin typeface="1"/>
              </a:rPr>
              <a:t>/</a:t>
            </a:r>
            <a:r>
              <a:rPr lang="es-PE" sz="4800" b="0" i="0" u="none" strike="noStrike" baseline="0" dirty="0" err="1">
                <a:latin typeface="1"/>
              </a:rPr>
              <a:t>Objects</a:t>
            </a:r>
            <a:br>
              <a:rPr lang="es-PE" sz="1800" b="0" i="0" u="none" strike="noStrike" baseline="0" dirty="0">
                <a:latin typeface="1"/>
              </a:rPr>
            </a:br>
            <a:r>
              <a:rPr lang="en-US" sz="1800" b="0" i="0" u="none" strike="noStrike" baseline="0" dirty="0">
                <a:latin typeface="Verdana" panose="020B0604030504040204" pitchFamily="34" charset="0"/>
              </a:rPr>
              <a:t>Python is an object oriented programming language.</a:t>
            </a:r>
            <a:br>
              <a:rPr lang="en-US" sz="1800" b="0" i="0" u="none" strike="noStrike" baseline="0" dirty="0">
                <a:latin typeface="Verdana" panose="020B0604030504040204" pitchFamily="34" charset="0"/>
              </a:rPr>
            </a:br>
            <a:r>
              <a:rPr lang="en-US" sz="1800" b="0" i="0" u="none" strike="noStrike" baseline="0" dirty="0">
                <a:latin typeface="Verdana" panose="020B0604030504040204" pitchFamily="34" charset="0"/>
              </a:rPr>
              <a:t>Almost everything in Python is an object, with its properties and</a:t>
            </a:r>
            <a:br>
              <a:rPr lang="en-US" sz="1800" b="0" i="0" u="none" strike="noStrike" baseline="0" dirty="0">
                <a:latin typeface="Verdana" panose="020B0604030504040204" pitchFamily="34" charset="0"/>
              </a:rPr>
            </a:br>
            <a:r>
              <a:rPr lang="es-PE" sz="1800" b="0" i="0" u="none" strike="noStrike" baseline="0" dirty="0" err="1">
                <a:latin typeface="Verdana" panose="020B0604030504040204" pitchFamily="34" charset="0"/>
              </a:rPr>
              <a:t>methods</a:t>
            </a:r>
            <a:r>
              <a:rPr lang="es-PE" sz="1800" b="0" i="0" u="none" strike="noStrike" baseline="0" dirty="0">
                <a:latin typeface="Verdana" panose="020B0604030504040204" pitchFamily="34" charset="0"/>
              </a:rPr>
              <a:t>.</a:t>
            </a:r>
            <a:br>
              <a:rPr lang="es-PE" sz="1800" b="0" i="0" u="none" strike="noStrike" baseline="0" dirty="0">
                <a:latin typeface="Verdana" panose="020B0604030504040204" pitchFamily="34" charset="0"/>
              </a:rPr>
            </a:br>
            <a:br>
              <a:rPr lang="es-PE" sz="1800" b="0" i="0" u="none" strike="noStrike" baseline="0" dirty="0">
                <a:latin typeface="Verdana" panose="020B0604030504040204" pitchFamily="34" charset="0"/>
              </a:rPr>
            </a:br>
            <a:r>
              <a:rPr lang="en-US" sz="1800" b="0" i="0" u="none" strike="noStrike" baseline="0" dirty="0">
                <a:latin typeface="Verdana" panose="020B0604030504040204" pitchFamily="34" charset="0"/>
              </a:rPr>
              <a:t>A Class is like an object constructor, or a "blueprint" for creating</a:t>
            </a:r>
            <a:br>
              <a:rPr lang="en-US" sz="1800" b="0" i="0" u="none" strike="noStrike" baseline="0" dirty="0">
                <a:latin typeface="Verdana" panose="020B0604030504040204" pitchFamily="34" charset="0"/>
              </a:rPr>
            </a:br>
            <a:r>
              <a:rPr lang="es-PE" sz="1800" b="0" i="0" u="none" strike="noStrike" baseline="0" dirty="0" err="1">
                <a:latin typeface="Verdana" panose="020B0604030504040204" pitchFamily="34" charset="0"/>
              </a:rPr>
              <a:t>objects</a:t>
            </a:r>
            <a:r>
              <a:rPr lang="es-PE" sz="1800" b="0" i="0" u="none" strike="noStrike" baseline="0" dirty="0">
                <a:latin typeface="Verdana" panose="020B0604030504040204" pitchFamily="34" charset="0"/>
              </a:rPr>
              <a:t>.</a:t>
            </a:r>
            <a:br>
              <a:rPr lang="es-PE" sz="1800" b="0" i="0" u="none" strike="noStrike" baseline="0" dirty="0">
                <a:latin typeface="Verdana" panose="020B0604030504040204" pitchFamily="34" charset="0"/>
              </a:rPr>
            </a:br>
            <a:br>
              <a:rPr lang="es-PE" sz="1800" b="0" i="0" u="none" strike="noStrike" baseline="0" dirty="0">
                <a:latin typeface="Verdana" panose="020B0604030504040204" pitchFamily="34" charset="0"/>
              </a:rPr>
            </a:br>
            <a:r>
              <a:rPr lang="en-US" sz="1800" b="0" i="0" u="none" strike="noStrike" baseline="0" dirty="0">
                <a:latin typeface="Calibri" panose="020F0502020204030204" pitchFamily="34" charset="0"/>
              </a:rPr>
              <a:t>To understand the need for creating a class let’s consider an</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example, let’s say you wanted to track the number of dogs that</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may have different attributes like breed, age. If a list is used, the</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first element could be the dog’s breed while the second element</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could represent its age. Let’s suppose there are 100 different</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dogs, then how would you know which element is supposed to be</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which? What if you wanted to add other properties to these dogs?</a:t>
            </a:r>
            <a:br>
              <a:rPr lang="en-US" sz="1800" b="0" i="0" u="none" strike="noStrike" baseline="0" dirty="0">
                <a:latin typeface="Calibri" panose="020F0502020204030204" pitchFamily="34" charset="0"/>
              </a:rPr>
            </a:br>
            <a:r>
              <a:rPr lang="en-US" sz="1800" b="0" i="0" u="none" strike="noStrike" baseline="0" dirty="0">
                <a:latin typeface="Calibri" panose="020F0502020204030204" pitchFamily="34" charset="0"/>
              </a:rPr>
              <a:t>This lacks organization and it’s the exact need for classes.</a:t>
            </a:r>
            <a:endParaRPr lang="es-PE" dirty="0"/>
          </a:p>
        </p:txBody>
      </p:sp>
    </p:spTree>
    <p:extLst>
      <p:ext uri="{BB962C8B-B14F-4D97-AF65-F5344CB8AC3E}">
        <p14:creationId xmlns:p14="http://schemas.microsoft.com/office/powerpoint/2010/main" val="86212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228600" y="762000"/>
            <a:ext cx="72390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A function is a block of code which only runs when it is called.</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You can pass data, known as parameters, into a function.</a:t>
            </a:r>
            <a:endParaRPr/>
          </a:p>
          <a:p>
            <a:pPr marL="0" marR="0" lvl="0" indent="0" algn="l" rtl="0">
              <a:spcBef>
                <a:spcPts val="0"/>
              </a:spcBef>
              <a:spcAft>
                <a:spcPts val="0"/>
              </a:spcAft>
              <a:buNone/>
            </a:pPr>
            <a:r>
              <a:rPr lang="en-US" sz="2400">
                <a:solidFill>
                  <a:schemeClr val="dk1"/>
                </a:solidFill>
                <a:latin typeface="Arial"/>
                <a:ea typeface="Arial"/>
                <a:cs typeface="Arial"/>
                <a:sym typeface="Arial"/>
              </a:rPr>
              <a:t>A function can return data as a result.</a:t>
            </a:r>
            <a:endParaRPr sz="2400">
              <a:solidFill>
                <a:schemeClr val="dk1"/>
              </a:solidFill>
              <a:latin typeface="Arial"/>
              <a:ea typeface="Arial"/>
              <a:cs typeface="Arial"/>
              <a:sym typeface="Arial"/>
            </a:endParaRPr>
          </a:p>
        </p:txBody>
      </p:sp>
      <p:sp>
        <p:nvSpPr>
          <p:cNvPr id="85" name="Google Shape;85;p1"/>
          <p:cNvSpPr txBox="1"/>
          <p:nvPr/>
        </p:nvSpPr>
        <p:spPr>
          <a:xfrm>
            <a:off x="2057400" y="152400"/>
            <a:ext cx="485677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FF0000"/>
                </a:solidFill>
                <a:latin typeface="Calibri"/>
                <a:ea typeface="Calibri"/>
                <a:cs typeface="Calibri"/>
                <a:sym typeface="Calibri"/>
              </a:rPr>
              <a:t>INTRODUCTION TO FUNCTIONS </a:t>
            </a:r>
            <a:endParaRPr sz="2800">
              <a:solidFill>
                <a:srgbClr val="FF0000"/>
              </a:solidFill>
              <a:latin typeface="Calibri"/>
              <a:ea typeface="Calibri"/>
              <a:cs typeface="Calibri"/>
              <a:sym typeface="Calibri"/>
            </a:endParaRPr>
          </a:p>
        </p:txBody>
      </p:sp>
      <p:pic>
        <p:nvPicPr>
          <p:cNvPr id="86" name="Google Shape;86;p1"/>
          <p:cNvPicPr preferRelativeResize="0"/>
          <p:nvPr/>
        </p:nvPicPr>
        <p:blipFill rotWithShape="1">
          <a:blip r:embed="rId3">
            <a:alphaModFix/>
          </a:blip>
          <a:srcRect/>
          <a:stretch/>
        </p:blipFill>
        <p:spPr>
          <a:xfrm>
            <a:off x="0" y="3733800"/>
            <a:ext cx="7617114" cy="2762250"/>
          </a:xfrm>
          <a:prstGeom prst="rect">
            <a:avLst/>
          </a:prstGeom>
          <a:noFill/>
          <a:ln>
            <a:noFill/>
          </a:ln>
        </p:spPr>
      </p:pic>
      <p:sp>
        <p:nvSpPr>
          <p:cNvPr id="87" name="Google Shape;87;p1"/>
          <p:cNvSpPr txBox="1"/>
          <p:nvPr/>
        </p:nvSpPr>
        <p:spPr>
          <a:xfrm>
            <a:off x="533400" y="2819400"/>
            <a:ext cx="14534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SYNTAX</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1371600"/>
            <a:ext cx="4410075" cy="1714500"/>
          </a:xfrm>
          <a:prstGeom prst="rect">
            <a:avLst/>
          </a:prstGeom>
          <a:noFill/>
          <a:ln>
            <a:noFill/>
          </a:ln>
        </p:spPr>
      </p:pic>
      <p:sp>
        <p:nvSpPr>
          <p:cNvPr id="93" name="Google Shape;93;p2"/>
          <p:cNvSpPr/>
          <p:nvPr/>
        </p:nvSpPr>
        <p:spPr>
          <a:xfrm>
            <a:off x="0" y="381000"/>
            <a:ext cx="7772400"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rgbClr val="FF0000"/>
                </a:solidFill>
                <a:latin typeface="Calibri"/>
                <a:ea typeface="Calibri"/>
                <a:cs typeface="Calibri"/>
                <a:sym typeface="Calibri"/>
              </a:rPr>
              <a:t>Creating a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 Python a function is defined using the def keyword:</a:t>
            </a:r>
            <a:endParaRPr sz="2400">
              <a:solidFill>
                <a:schemeClr val="dk1"/>
              </a:solidFill>
              <a:latin typeface="Calibri"/>
              <a:ea typeface="Calibri"/>
              <a:cs typeface="Calibri"/>
              <a:sym typeface="Calibri"/>
            </a:endParaRPr>
          </a:p>
        </p:txBody>
      </p:sp>
      <p:sp>
        <p:nvSpPr>
          <p:cNvPr id="94" name="Google Shape;94;p2"/>
          <p:cNvSpPr/>
          <p:nvPr/>
        </p:nvSpPr>
        <p:spPr>
          <a:xfrm>
            <a:off x="0" y="3124200"/>
            <a:ext cx="7315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u="sng">
                <a:solidFill>
                  <a:srgbClr val="FF0000"/>
                </a:solidFill>
                <a:latin typeface="Calibri"/>
                <a:ea typeface="Calibri"/>
                <a:cs typeface="Calibri"/>
                <a:sym typeface="Calibri"/>
              </a:rPr>
              <a:t>Calling a Function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To call a function, use the function name followed by parenthesis:</a:t>
            </a:r>
            <a:endParaRPr sz="2400">
              <a:solidFill>
                <a:schemeClr val="dk1"/>
              </a:solidFill>
              <a:latin typeface="Calibri"/>
              <a:ea typeface="Calibri"/>
              <a:cs typeface="Calibri"/>
              <a:sym typeface="Calibri"/>
            </a:endParaRPr>
          </a:p>
        </p:txBody>
      </p:sp>
      <p:pic>
        <p:nvPicPr>
          <p:cNvPr id="95" name="Google Shape;95;p2"/>
          <p:cNvPicPr preferRelativeResize="0"/>
          <p:nvPr/>
        </p:nvPicPr>
        <p:blipFill rotWithShape="1">
          <a:blip r:embed="rId4">
            <a:alphaModFix/>
          </a:blip>
          <a:srcRect/>
          <a:stretch/>
        </p:blipFill>
        <p:spPr>
          <a:xfrm>
            <a:off x="0" y="4648200"/>
            <a:ext cx="8412856" cy="220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p:nvPr/>
        </p:nvSpPr>
        <p:spPr>
          <a:xfrm>
            <a:off x="381000" y="152400"/>
            <a:ext cx="8001000"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u="sng">
                <a:solidFill>
                  <a:srgbClr val="FF0000"/>
                </a:solidFill>
                <a:latin typeface="Calibri"/>
                <a:ea typeface="Calibri"/>
                <a:cs typeface="Calibri"/>
                <a:sym typeface="Calibri"/>
              </a:rPr>
              <a:t>Arguments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Information can be passed into functions as arguments.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Arguments are specified after the function name, inside the parentheses. You can add as many arguments as you want, just separate them with a comma.</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following example has a function with one argument (fname). When the function is called, we pass along a first name, which is used inside the function to print the full name:</a:t>
            </a:r>
            <a:endParaRPr sz="24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a:stretch/>
        </p:blipFill>
        <p:spPr>
          <a:xfrm>
            <a:off x="0" y="3733800"/>
            <a:ext cx="8993173" cy="26336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p:nvPr/>
        </p:nvSpPr>
        <p:spPr>
          <a:xfrm>
            <a:off x="609600" y="0"/>
            <a:ext cx="7467600" cy="2185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u="sng">
                <a:solidFill>
                  <a:srgbClr val="FF0000"/>
                </a:solidFill>
                <a:latin typeface="Arial"/>
                <a:ea typeface="Arial"/>
                <a:cs typeface="Arial"/>
                <a:sym typeface="Arial"/>
              </a:rPr>
              <a:t>Keyword Arguments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You can also send arguments with the </a:t>
            </a:r>
            <a:r>
              <a:rPr lang="en-US" sz="2800" i="1">
                <a:solidFill>
                  <a:schemeClr val="dk1"/>
                </a:solidFill>
                <a:latin typeface="Calibri"/>
                <a:ea typeface="Calibri"/>
                <a:cs typeface="Calibri"/>
                <a:sym typeface="Calibri"/>
              </a:rPr>
              <a:t>key</a:t>
            </a:r>
            <a:r>
              <a:rPr lang="en-US" sz="2800">
                <a:solidFill>
                  <a:schemeClr val="dk1"/>
                </a:solidFill>
                <a:latin typeface="Calibri"/>
                <a:ea typeface="Calibri"/>
                <a:cs typeface="Calibri"/>
                <a:sym typeface="Calibri"/>
              </a:rPr>
              <a:t> = </a:t>
            </a:r>
            <a:r>
              <a:rPr lang="en-US" sz="2800" i="1">
                <a:solidFill>
                  <a:schemeClr val="dk1"/>
                </a:solidFill>
                <a:latin typeface="Calibri"/>
                <a:ea typeface="Calibri"/>
                <a:cs typeface="Calibri"/>
                <a:sym typeface="Calibri"/>
              </a:rPr>
              <a:t>value</a:t>
            </a:r>
            <a:r>
              <a:rPr lang="en-US" sz="2800">
                <a:solidFill>
                  <a:schemeClr val="dk1"/>
                </a:solidFill>
                <a:latin typeface="Calibri"/>
                <a:ea typeface="Calibri"/>
                <a:cs typeface="Calibri"/>
                <a:sym typeface="Calibri"/>
              </a:rPr>
              <a:t> syntax.</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This way the order of the arguments does not matter.</a:t>
            </a:r>
            <a:endParaRPr sz="2800">
              <a:solidFill>
                <a:schemeClr val="dk1"/>
              </a:solidFill>
              <a:latin typeface="Calibri"/>
              <a:ea typeface="Calibri"/>
              <a:cs typeface="Calibri"/>
              <a:sym typeface="Calibri"/>
            </a:endParaRPr>
          </a:p>
        </p:txBody>
      </p:sp>
      <p:pic>
        <p:nvPicPr>
          <p:cNvPr id="120" name="Google Shape;120;p6"/>
          <p:cNvPicPr preferRelativeResize="0"/>
          <p:nvPr/>
        </p:nvPicPr>
        <p:blipFill rotWithShape="1">
          <a:blip r:embed="rId3">
            <a:alphaModFix/>
          </a:blip>
          <a:srcRect/>
          <a:stretch/>
        </p:blipFill>
        <p:spPr>
          <a:xfrm>
            <a:off x="304800" y="2286000"/>
            <a:ext cx="7764463" cy="2190750"/>
          </a:xfrm>
          <a:prstGeom prst="rect">
            <a:avLst/>
          </a:prstGeom>
          <a:noFill/>
          <a:ln>
            <a:noFill/>
          </a:ln>
        </p:spPr>
      </p:pic>
      <p:sp>
        <p:nvSpPr>
          <p:cNvPr id="121" name="Google Shape;121;p6"/>
          <p:cNvSpPr/>
          <p:nvPr/>
        </p:nvSpPr>
        <p:spPr>
          <a:xfrm>
            <a:off x="304800" y="4800600"/>
            <a:ext cx="80010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phrase </a:t>
            </a:r>
            <a:r>
              <a:rPr lang="en-US" sz="2400" i="1">
                <a:solidFill>
                  <a:schemeClr val="dk1"/>
                </a:solidFill>
                <a:latin typeface="Calibri"/>
                <a:ea typeface="Calibri"/>
                <a:cs typeface="Calibri"/>
                <a:sym typeface="Calibri"/>
              </a:rPr>
              <a:t>Keyword Arguments</a:t>
            </a:r>
            <a:r>
              <a:rPr lang="en-US" sz="2400">
                <a:solidFill>
                  <a:schemeClr val="dk1"/>
                </a:solidFill>
                <a:latin typeface="Calibri"/>
                <a:ea typeface="Calibri"/>
                <a:cs typeface="Calibri"/>
                <a:sym typeface="Calibri"/>
              </a:rPr>
              <a:t> are often shortened to </a:t>
            </a:r>
            <a:r>
              <a:rPr lang="en-US" sz="2400" i="1">
                <a:solidFill>
                  <a:schemeClr val="dk1"/>
                </a:solidFill>
                <a:latin typeface="Calibri"/>
                <a:ea typeface="Calibri"/>
                <a:cs typeface="Calibri"/>
                <a:sym typeface="Calibri"/>
              </a:rPr>
              <a:t>kwargs</a:t>
            </a:r>
            <a:r>
              <a:rPr lang="en-US" sz="2400">
                <a:solidFill>
                  <a:schemeClr val="dk1"/>
                </a:solidFill>
                <a:latin typeface="Calibri"/>
                <a:ea typeface="Calibri"/>
                <a:cs typeface="Calibri"/>
                <a:sym typeface="Calibri"/>
              </a:rPr>
              <a:t> in Python documentations.</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p:nvPr/>
        </p:nvSpPr>
        <p:spPr>
          <a:xfrm>
            <a:off x="246888" y="210312"/>
            <a:ext cx="9144000" cy="2431386"/>
          </a:xfrm>
          <a:prstGeom prst="rect">
            <a:avLst/>
          </a:prstGeom>
          <a:solidFill>
            <a:srgbClr val="FFFFFF"/>
          </a:solidFill>
          <a:ln>
            <a:noFill/>
          </a:ln>
        </p:spPr>
        <p:txBody>
          <a:bodyPr spcFirstLastPara="1" wrap="square" lIns="0" tIns="76175" rIns="0" bIns="76175" anchor="ctr" anchorCtr="0">
            <a:spAutoFit/>
          </a:bodyPr>
          <a:lstStyle/>
          <a:p>
            <a:pPr marL="0" marR="0" lvl="0" indent="0" algn="ctr" rtl="0">
              <a:lnSpc>
                <a:spcPct val="100000"/>
              </a:lnSpc>
              <a:spcBef>
                <a:spcPts val="0"/>
              </a:spcBef>
              <a:spcAft>
                <a:spcPts val="0"/>
              </a:spcAft>
              <a:buClr>
                <a:srgbClr val="FF0000"/>
              </a:buClr>
              <a:buSzPts val="3600"/>
              <a:buFont typeface="Quattrocento Sans"/>
              <a:buNone/>
            </a:pPr>
            <a:r>
              <a:rPr lang="en-US" sz="3600" b="1" i="0" u="sng" strike="noStrike" cap="none" dirty="0">
                <a:solidFill>
                  <a:srgbClr val="FF0000"/>
                </a:solidFill>
                <a:latin typeface="Quattrocento Sans"/>
                <a:ea typeface="Quattrocento Sans"/>
                <a:cs typeface="Quattrocento Sans"/>
                <a:sym typeface="Quattrocento Sans"/>
              </a:rPr>
              <a:t>The pass Statement</a:t>
            </a:r>
            <a:endParaRPr dirty="0"/>
          </a:p>
          <a:p>
            <a:pPr marL="0" marR="0" lvl="0" indent="0" algn="l" rtl="0">
              <a:lnSpc>
                <a:spcPct val="100000"/>
              </a:lnSpc>
              <a:spcBef>
                <a:spcPts val="0"/>
              </a:spcBef>
              <a:spcAft>
                <a:spcPts val="0"/>
              </a:spcAft>
              <a:buClr>
                <a:srgbClr val="DC143C"/>
              </a:buClr>
              <a:buSzPts val="2800"/>
              <a:buFont typeface="Consolas"/>
              <a:buNone/>
            </a:pPr>
            <a:r>
              <a:rPr lang="en-US" sz="2800" b="0" i="0" u="none" strike="noStrike" cap="none" dirty="0">
                <a:solidFill>
                  <a:srgbClr val="DC143C"/>
                </a:solidFill>
                <a:latin typeface="Consolas"/>
                <a:ea typeface="Consolas"/>
                <a:cs typeface="Consolas"/>
                <a:sym typeface="Consolas"/>
              </a:rPr>
              <a:t>function</a:t>
            </a:r>
            <a:r>
              <a:rPr lang="en-US" sz="2800" b="0" i="0" u="none" strike="noStrike" cap="none" dirty="0">
                <a:solidFill>
                  <a:srgbClr val="000000"/>
                </a:solidFill>
                <a:latin typeface="Verdana"/>
                <a:ea typeface="Verdana"/>
                <a:cs typeface="Verdana"/>
                <a:sym typeface="Verdana"/>
              </a:rPr>
              <a:t> definitions cannot be empty, but if you for some reason have a </a:t>
            </a:r>
            <a:r>
              <a:rPr lang="en-US" sz="2800" b="0" i="0" u="none" strike="noStrike" cap="none" dirty="0">
                <a:solidFill>
                  <a:srgbClr val="DC143C"/>
                </a:solidFill>
                <a:latin typeface="Consolas"/>
                <a:ea typeface="Consolas"/>
                <a:cs typeface="Consolas"/>
                <a:sym typeface="Consolas"/>
              </a:rPr>
              <a:t>function</a:t>
            </a:r>
            <a:r>
              <a:rPr lang="en-US" sz="2800" b="0" i="0" u="none" strike="noStrike" cap="none" dirty="0">
                <a:solidFill>
                  <a:srgbClr val="000000"/>
                </a:solidFill>
                <a:latin typeface="Verdana"/>
                <a:ea typeface="Verdana"/>
                <a:cs typeface="Verdana"/>
                <a:sym typeface="Verdana"/>
              </a:rPr>
              <a:t> definition with no content, put in the </a:t>
            </a:r>
            <a:r>
              <a:rPr lang="en-US" sz="2800" b="0" i="0" u="none" strike="noStrike" cap="none" dirty="0">
                <a:solidFill>
                  <a:srgbClr val="DC143C"/>
                </a:solidFill>
                <a:latin typeface="Consolas"/>
                <a:ea typeface="Consolas"/>
                <a:cs typeface="Consolas"/>
                <a:sym typeface="Consolas"/>
              </a:rPr>
              <a:t>pass</a:t>
            </a:r>
            <a:r>
              <a:rPr lang="en-US" sz="2800" b="0" i="0" u="none" strike="noStrike" cap="none" dirty="0">
                <a:solidFill>
                  <a:srgbClr val="000000"/>
                </a:solidFill>
                <a:latin typeface="Verdana"/>
                <a:ea typeface="Verdana"/>
                <a:cs typeface="Verdana"/>
                <a:sym typeface="Verdana"/>
              </a:rPr>
              <a:t> statement to avoid getting an error.</a:t>
            </a:r>
            <a:endParaRPr sz="4400" b="0" i="0" u="none" strike="noStrike" cap="none" dirty="0">
              <a:solidFill>
                <a:schemeClr val="dk1"/>
              </a:solidFill>
              <a:latin typeface="Arial"/>
              <a:ea typeface="Arial"/>
              <a:cs typeface="Arial"/>
              <a:sym typeface="Arial"/>
            </a:endParaRPr>
          </a:p>
        </p:txBody>
      </p:sp>
      <p:pic>
        <p:nvPicPr>
          <p:cNvPr id="143" name="Google Shape;143;p9"/>
          <p:cNvPicPr preferRelativeResize="0"/>
          <p:nvPr/>
        </p:nvPicPr>
        <p:blipFill rotWithShape="1">
          <a:blip r:embed="rId3">
            <a:alphaModFix/>
          </a:blip>
          <a:srcRect/>
          <a:stretch/>
        </p:blipFill>
        <p:spPr>
          <a:xfrm>
            <a:off x="868680" y="3755136"/>
            <a:ext cx="5481638" cy="26050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p:nvPr/>
        </p:nvSpPr>
        <p:spPr>
          <a:xfrm>
            <a:off x="0" y="228600"/>
            <a:ext cx="84582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Global variables</a:t>
            </a:r>
            <a:r>
              <a:rPr lang="en-US" sz="2400">
                <a:solidFill>
                  <a:schemeClr val="dk1"/>
                </a:solidFill>
                <a:latin typeface="Calibri"/>
                <a:ea typeface="Calibri"/>
                <a:cs typeface="Calibri"/>
                <a:sym typeface="Calibri"/>
              </a:rPr>
              <a:t> are those which are not defined inside any function and have a global scope whereas </a:t>
            </a:r>
            <a:r>
              <a:rPr lang="en-US" sz="2400" b="1">
                <a:solidFill>
                  <a:schemeClr val="dk1"/>
                </a:solidFill>
                <a:latin typeface="Calibri"/>
                <a:ea typeface="Calibri"/>
                <a:cs typeface="Calibri"/>
                <a:sym typeface="Calibri"/>
              </a:rPr>
              <a:t>local variables</a:t>
            </a:r>
            <a:r>
              <a:rPr lang="en-US" sz="2400">
                <a:solidFill>
                  <a:schemeClr val="dk1"/>
                </a:solidFill>
                <a:latin typeface="Calibri"/>
                <a:ea typeface="Calibri"/>
                <a:cs typeface="Calibri"/>
                <a:sym typeface="Calibri"/>
              </a:rPr>
              <a:t> are those which are defined inside a function and its scope is limited to that function only. In other words, we can say that local variables are accessible only inside the function in which it was initialized whereas the global variables are accessible throughout the program and inside every function. </a:t>
            </a:r>
            <a:endParaRPr sz="2400">
              <a:solidFill>
                <a:schemeClr val="dk1"/>
              </a:solidFill>
              <a:latin typeface="Calibri"/>
              <a:ea typeface="Calibri"/>
              <a:cs typeface="Calibri"/>
              <a:sym typeface="Calibri"/>
            </a:endParaRPr>
          </a:p>
        </p:txBody>
      </p:sp>
      <p:sp>
        <p:nvSpPr>
          <p:cNvPr id="149" name="Google Shape;149;p10"/>
          <p:cNvSpPr/>
          <p:nvPr/>
        </p:nvSpPr>
        <p:spPr>
          <a:xfrm>
            <a:off x="0" y="3352800"/>
            <a:ext cx="73152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Local Variables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Local variables are those which are initialized inside a function and belongs only to that particular function. It cannot be accessed anywhere outside the function. Let’s see how to create a local variable.</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p:nvPr/>
        </p:nvSpPr>
        <p:spPr>
          <a:xfrm>
            <a:off x="0" y="0"/>
            <a:ext cx="76200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Local Variables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Local variables are those which are initialized inside a function and belongs only to that particular function. It cannot be accessed anywhere outside the function. Let’s see how to create a local variable.</a:t>
            </a:r>
            <a:endParaRPr sz="2400">
              <a:solidFill>
                <a:schemeClr val="dk1"/>
              </a:solidFill>
              <a:latin typeface="Calibri"/>
              <a:ea typeface="Calibri"/>
              <a:cs typeface="Calibri"/>
              <a:sym typeface="Calibri"/>
            </a:endParaRPr>
          </a:p>
        </p:txBody>
      </p:sp>
      <p:pic>
        <p:nvPicPr>
          <p:cNvPr id="155" name="Google Shape;155;p11"/>
          <p:cNvPicPr preferRelativeResize="0"/>
          <p:nvPr/>
        </p:nvPicPr>
        <p:blipFill rotWithShape="1">
          <a:blip r:embed="rId3">
            <a:alphaModFix/>
          </a:blip>
          <a:srcRect/>
          <a:stretch/>
        </p:blipFill>
        <p:spPr>
          <a:xfrm>
            <a:off x="0" y="2057400"/>
            <a:ext cx="2695575" cy="2047875"/>
          </a:xfrm>
          <a:prstGeom prst="rect">
            <a:avLst/>
          </a:prstGeom>
          <a:noFill/>
          <a:ln>
            <a:noFill/>
          </a:ln>
        </p:spPr>
      </p:pic>
      <p:pic>
        <p:nvPicPr>
          <p:cNvPr id="156" name="Google Shape;156;p11"/>
          <p:cNvPicPr preferRelativeResize="0"/>
          <p:nvPr/>
        </p:nvPicPr>
        <p:blipFill rotWithShape="1">
          <a:blip r:embed="rId4">
            <a:alphaModFix/>
          </a:blip>
          <a:srcRect/>
          <a:stretch/>
        </p:blipFill>
        <p:spPr>
          <a:xfrm>
            <a:off x="4267200" y="2209800"/>
            <a:ext cx="1924050" cy="1285875"/>
          </a:xfrm>
          <a:prstGeom prst="rect">
            <a:avLst/>
          </a:prstGeom>
          <a:noFill/>
          <a:ln>
            <a:noFill/>
          </a:ln>
        </p:spPr>
      </p:pic>
      <p:sp>
        <p:nvSpPr>
          <p:cNvPr id="157" name="Google Shape;157;p11"/>
          <p:cNvSpPr/>
          <p:nvPr/>
        </p:nvSpPr>
        <p:spPr>
          <a:xfrm>
            <a:off x="0" y="4114800"/>
            <a:ext cx="86868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If we will try to use this local variable outside the function then let’s see what will happen.</a:t>
            </a:r>
            <a:endParaRPr sz="2000">
              <a:solidFill>
                <a:schemeClr val="dk1"/>
              </a:solidFill>
              <a:latin typeface="Calibri"/>
              <a:ea typeface="Calibri"/>
              <a:cs typeface="Calibri"/>
              <a:sym typeface="Calibri"/>
            </a:endParaRPr>
          </a:p>
        </p:txBody>
      </p:sp>
      <p:pic>
        <p:nvPicPr>
          <p:cNvPr id="158" name="Google Shape;158;p11"/>
          <p:cNvPicPr preferRelativeResize="0"/>
          <p:nvPr/>
        </p:nvPicPr>
        <p:blipFill rotWithShape="1">
          <a:blip r:embed="rId5">
            <a:alphaModFix/>
          </a:blip>
          <a:srcRect/>
          <a:stretch/>
        </p:blipFill>
        <p:spPr>
          <a:xfrm>
            <a:off x="0" y="4800600"/>
            <a:ext cx="3581400" cy="2057400"/>
          </a:xfrm>
          <a:prstGeom prst="rect">
            <a:avLst/>
          </a:prstGeom>
          <a:noFill/>
          <a:ln>
            <a:noFill/>
          </a:ln>
        </p:spPr>
      </p:pic>
      <p:pic>
        <p:nvPicPr>
          <p:cNvPr id="159" name="Google Shape;159;p11"/>
          <p:cNvPicPr preferRelativeResize="0"/>
          <p:nvPr/>
        </p:nvPicPr>
        <p:blipFill rotWithShape="1">
          <a:blip r:embed="rId6">
            <a:alphaModFix/>
          </a:blip>
          <a:srcRect/>
          <a:stretch/>
        </p:blipFill>
        <p:spPr>
          <a:xfrm>
            <a:off x="5029200" y="4848225"/>
            <a:ext cx="4114800" cy="2009775"/>
          </a:xfrm>
          <a:prstGeom prst="rect">
            <a:avLst/>
          </a:prstGeom>
          <a:noFill/>
          <a:ln>
            <a:noFill/>
          </a:ln>
        </p:spPr>
      </p:pic>
      <p:sp>
        <p:nvSpPr>
          <p:cNvPr id="160" name="Google Shape;160;p11"/>
          <p:cNvSpPr/>
          <p:nvPr/>
        </p:nvSpPr>
        <p:spPr>
          <a:xfrm>
            <a:off x="2895600" y="2667000"/>
            <a:ext cx="1066800" cy="3048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11"/>
          <p:cNvSpPr/>
          <p:nvPr/>
        </p:nvSpPr>
        <p:spPr>
          <a:xfrm>
            <a:off x="3733800" y="5715000"/>
            <a:ext cx="990600" cy="3810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p:nvPr/>
        </p:nvSpPr>
        <p:spPr>
          <a:xfrm>
            <a:off x="152400" y="457200"/>
            <a:ext cx="86106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rgbClr val="FF0000"/>
                </a:solidFill>
                <a:latin typeface="Calibri"/>
                <a:ea typeface="Calibri"/>
                <a:cs typeface="Calibri"/>
                <a:sym typeface="Calibri"/>
              </a:rPr>
              <a:t>Global Variables</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The global variables are those which are defined outside any function and which are accessible throughout the program i.e. inside and outside of every function Let’s see how to create a global variable.</a:t>
            </a:r>
            <a:endParaRPr sz="2800">
              <a:solidFill>
                <a:schemeClr val="dk1"/>
              </a:solidFill>
              <a:latin typeface="Calibri"/>
              <a:ea typeface="Calibri"/>
              <a:cs typeface="Calibri"/>
              <a:sym typeface="Calibri"/>
            </a:endParaRPr>
          </a:p>
        </p:txBody>
      </p:sp>
      <p:pic>
        <p:nvPicPr>
          <p:cNvPr id="167" name="Google Shape;167;p12"/>
          <p:cNvPicPr preferRelativeResize="0"/>
          <p:nvPr/>
        </p:nvPicPr>
        <p:blipFill rotWithShape="1">
          <a:blip r:embed="rId3">
            <a:alphaModFix/>
          </a:blip>
          <a:srcRect/>
          <a:stretch/>
        </p:blipFill>
        <p:spPr>
          <a:xfrm>
            <a:off x="0" y="3124200"/>
            <a:ext cx="4495800" cy="2819400"/>
          </a:xfrm>
          <a:prstGeom prst="rect">
            <a:avLst/>
          </a:prstGeom>
          <a:noFill/>
          <a:ln>
            <a:noFill/>
          </a:ln>
        </p:spPr>
      </p:pic>
      <p:pic>
        <p:nvPicPr>
          <p:cNvPr id="168" name="Google Shape;168;p12"/>
          <p:cNvPicPr preferRelativeResize="0"/>
          <p:nvPr/>
        </p:nvPicPr>
        <p:blipFill rotWithShape="1">
          <a:blip r:embed="rId4">
            <a:alphaModFix/>
          </a:blip>
          <a:srcRect/>
          <a:stretch/>
        </p:blipFill>
        <p:spPr>
          <a:xfrm>
            <a:off x="5610225" y="3810000"/>
            <a:ext cx="3533775" cy="942975"/>
          </a:xfrm>
          <a:prstGeom prst="rect">
            <a:avLst/>
          </a:prstGeom>
          <a:noFill/>
          <a:ln>
            <a:noFill/>
          </a:ln>
        </p:spPr>
      </p:pic>
      <p:sp>
        <p:nvSpPr>
          <p:cNvPr id="169" name="Google Shape;169;p12"/>
          <p:cNvSpPr/>
          <p:nvPr/>
        </p:nvSpPr>
        <p:spPr>
          <a:xfrm>
            <a:off x="4648200" y="4114800"/>
            <a:ext cx="838200" cy="2286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1187</Words>
  <Application>Microsoft Office PowerPoint</Application>
  <PresentationFormat>On-screen Show (4:3)</PresentationFormat>
  <Paragraphs>77</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Quattrocento Sans</vt:lpstr>
      <vt:lpstr>Arial</vt:lpstr>
      <vt:lpstr>Calibri</vt:lpstr>
      <vt:lpstr>Source Sans Pro</vt:lpstr>
      <vt:lpstr>1</vt:lpstr>
      <vt:lpstr>Verdana</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Classes/Objects Python is an object oriented programming language. Almost everything in Python is an object, with its properties and methods.  A Class is like an object constructor, or a "blueprint" for creating objects.  To understand the need for creating a class let’s consider an example, let’s say you wanted to track the number of dogs that may have different attributes like breed, age. If a list is used, the first element could be the dog’s breed while the second element could represent its age. Let’s suppose there are 100 different dogs, then how would you know which element is supposed to be which? What if you wanted to add other properties to these dogs? This lacks organization and it’s the exact need for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Intercambio 03</cp:lastModifiedBy>
  <cp:revision>2</cp:revision>
  <dcterms:created xsi:type="dcterms:W3CDTF">2021-11-10T21:30:33Z</dcterms:created>
  <dcterms:modified xsi:type="dcterms:W3CDTF">2024-05-06T16:58:04Z</dcterms:modified>
</cp:coreProperties>
</file>