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81" r:id="rId2"/>
    <p:sldId id="256" r:id="rId3"/>
    <p:sldId id="257" r:id="rId4"/>
    <p:sldId id="258" r:id="rId5"/>
    <p:sldId id="261" r:id="rId6"/>
    <p:sldId id="264" r:id="rId7"/>
    <p:sldId id="265" r:id="rId8"/>
    <p:sldId id="266" r:id="rId9"/>
    <p:sldId id="267" r:id="rId10"/>
    <p:sldId id="268" r:id="rId11"/>
    <p:sldId id="269" r:id="rId12"/>
    <p:sldId id="271" r:id="rId13"/>
    <p:sldId id="277" r:id="rId14"/>
    <p:sldId id="278" r:id="rId15"/>
    <p:sldId id="279" r:id="rId16"/>
    <p:sldId id="280" r:id="rId17"/>
  </p:sldIdLst>
  <p:sldSz cx="9144000" cy="6858000" type="screen4x3"/>
  <p:notesSz cx="6858000" cy="9144000"/>
  <p:embeddedFontLst>
    <p:embeddedFont>
      <p:font typeface="Consolas" panose="020B0609020204030204" pitchFamily="49"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aBE50QMuNq6KhHjVOzhpGYCDJ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5B7EB-B854-476A-B765-287915A27588}">
  <a:tblStyle styleId="{95E5B7EB-B854-476A-B765-287915A2758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1792288" y="612775"/>
            <a:ext cx="5486400" cy="4114800"/>
          </a:xfrm>
          <a:prstGeom prst="rect">
            <a:avLst/>
          </a:prstGeom>
          <a:noFill/>
          <a:ln>
            <a:noFill/>
          </a:ln>
        </p:spPr>
      </p:sp>
      <p:sp>
        <p:nvSpPr>
          <p:cNvPr id="64" name="Google Shape;64;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1573D-9F24-C41A-D927-5F7A85D01098}"/>
              </a:ext>
            </a:extLst>
          </p:cNvPr>
          <p:cNvSpPr txBox="1"/>
          <p:nvPr/>
        </p:nvSpPr>
        <p:spPr>
          <a:xfrm>
            <a:off x="1929384" y="1938528"/>
            <a:ext cx="5285232" cy="2308324"/>
          </a:xfrm>
          <a:prstGeom prst="rect">
            <a:avLst/>
          </a:prstGeom>
          <a:noFill/>
        </p:spPr>
        <p:txBody>
          <a:bodyPr wrap="square" rtlCol="0">
            <a:spAutoFit/>
          </a:bodyPr>
          <a:lstStyle/>
          <a:p>
            <a:pPr algn="ctr"/>
            <a:r>
              <a:rPr lang="en-US" sz="4800" dirty="0">
                <a:solidFill>
                  <a:schemeClr val="tx1"/>
                </a:solidFill>
              </a:rPr>
              <a:t>CLASS 5 Functions and Classes</a:t>
            </a:r>
            <a:endParaRPr lang="es-PE" sz="4800" dirty="0">
              <a:solidFill>
                <a:schemeClr val="tx1"/>
              </a:solidFill>
            </a:endParaRPr>
          </a:p>
        </p:txBody>
      </p:sp>
    </p:spTree>
    <p:extLst>
      <p:ext uri="{BB962C8B-B14F-4D97-AF65-F5344CB8AC3E}">
        <p14:creationId xmlns:p14="http://schemas.microsoft.com/office/powerpoint/2010/main" val="397472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13"/>
          <p:cNvGraphicFramePr/>
          <p:nvPr>
            <p:extLst>
              <p:ext uri="{D42A27DB-BD31-4B8C-83A1-F6EECF244321}">
                <p14:modId xmlns:p14="http://schemas.microsoft.com/office/powerpoint/2010/main" val="231337057"/>
              </p:ext>
            </p:extLst>
          </p:nvPr>
        </p:nvGraphicFramePr>
        <p:xfrm>
          <a:off x="655320" y="1988825"/>
          <a:ext cx="6477000" cy="3040375"/>
        </p:xfrm>
        <a:graphic>
          <a:graphicData uri="http://schemas.openxmlformats.org/drawingml/2006/table">
            <a:tbl>
              <a:tblPr>
                <a:noFill/>
                <a:tableStyleId>{95E5B7EB-B854-476A-B765-287915A27588}</a:tableStyleId>
              </a:tblPr>
              <a:tblGrid>
                <a:gridCol w="6477000">
                  <a:extLst>
                    <a:ext uri="{9D8B030D-6E8A-4147-A177-3AD203B41FA5}">
                      <a16:colId xmlns:a16="http://schemas.microsoft.com/office/drawing/2014/main" val="20000"/>
                    </a:ext>
                  </a:extLst>
                </a:gridCol>
              </a:tblGrid>
              <a:tr h="3040375">
                <a:tc>
                  <a:txBody>
                    <a:bodyPr/>
                    <a:lstStyle/>
                    <a:p>
                      <a:pPr marL="0" marR="0" lvl="0" indent="0" algn="l" rtl="0">
                        <a:spcBef>
                          <a:spcPts val="0"/>
                        </a:spcBef>
                        <a:spcAft>
                          <a:spcPts val="0"/>
                        </a:spcAft>
                        <a:buNone/>
                      </a:pPr>
                      <a:r>
                        <a:rPr lang="en-US" sz="1250" b="0" i="0" u="none" strike="noStrike" cap="none" dirty="0">
                          <a:latin typeface="Consolas"/>
                          <a:ea typeface="Consolas"/>
                          <a:cs typeface="Consolas"/>
                          <a:sym typeface="Consolas"/>
                        </a:rPr>
                        <a:t># This function has a variable with</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name same as s.</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def f():</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s = "Me too."</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print(s)</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Global scope</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s = “PYTHON IS EASY "</a:t>
                      </a:r>
                      <a:endParaRPr sz="1200" b="0" i="0" u="none" strike="noStrike" cap="none" dirty="0">
                        <a:latin typeface="Consolas"/>
                        <a:ea typeface="Consolas"/>
                        <a:cs typeface="Consolas"/>
                        <a:sym typeface="Consolas"/>
                      </a:endParaRPr>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f()</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print(s)</a:t>
                      </a:r>
                      <a:endParaRPr dirty="0"/>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5" name="Google Shape;175;p13"/>
          <p:cNvSpPr/>
          <p:nvPr/>
        </p:nvSpPr>
        <p:spPr>
          <a:xfrm>
            <a:off x="169164" y="0"/>
            <a:ext cx="8805672" cy="2523717"/>
          </a:xfrm>
          <a:prstGeom prst="rect">
            <a:avLst/>
          </a:prstGeom>
          <a:solidFill>
            <a:srgbClr val="FFFFFF"/>
          </a:solidFill>
          <a:ln>
            <a:noFill/>
          </a:ln>
        </p:spPr>
        <p:txBody>
          <a:bodyPr spcFirstLastPara="1" wrap="square" lIns="0" tIns="152350" rIns="0" bIns="0"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1" i="0" u="none" strike="noStrike" cap="none" dirty="0">
                <a:solidFill>
                  <a:srgbClr val="273239"/>
                </a:solidFill>
                <a:latin typeface="Arial"/>
                <a:ea typeface="Arial"/>
                <a:cs typeface="Arial"/>
                <a:sym typeface="Arial"/>
              </a:rPr>
              <a:t>Note:</a:t>
            </a:r>
            <a:r>
              <a:rPr lang="en-US" sz="1800" b="0" i="0" u="none" strike="noStrike" cap="none" dirty="0">
                <a:solidFill>
                  <a:srgbClr val="273239"/>
                </a:solidFill>
                <a:latin typeface="Arial"/>
                <a:ea typeface="Arial"/>
                <a:cs typeface="Arial"/>
                <a:sym typeface="Arial"/>
              </a:rPr>
              <a:t> As there are no locals, the value from the </a:t>
            </a:r>
            <a:r>
              <a:rPr lang="en-US" sz="1800" b="0" i="0" u="none" strike="noStrike" cap="none" dirty="0" err="1">
                <a:solidFill>
                  <a:srgbClr val="273239"/>
                </a:solidFill>
                <a:latin typeface="Arial"/>
                <a:ea typeface="Arial"/>
                <a:cs typeface="Arial"/>
                <a:sym typeface="Arial"/>
              </a:rPr>
              <a:t>globals</a:t>
            </a:r>
            <a:r>
              <a:rPr lang="en-US" sz="1800" b="0" i="0" u="none" strike="noStrike" cap="none" dirty="0">
                <a:solidFill>
                  <a:srgbClr val="273239"/>
                </a:solidFill>
                <a:latin typeface="Arial"/>
                <a:ea typeface="Arial"/>
                <a:cs typeface="Arial"/>
                <a:sym typeface="Arial"/>
              </a:rPr>
              <a:t> will be used.</a:t>
            </a: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dirty="0">
                <a:solidFill>
                  <a:srgbClr val="273239"/>
                </a:solidFill>
                <a:latin typeface="Arial"/>
                <a:ea typeface="Arial"/>
                <a:cs typeface="Arial"/>
                <a:sym typeface="Arial"/>
              </a:rPr>
              <a:t>Now, what if there is a variable with the same name initialized inside a function as well as globally. Now the question arises, will the local variable will have some effect on the global variable or vice versa, and what will happen if we change the value of variable inside of the function f()? Will it affect the </a:t>
            </a:r>
            <a:r>
              <a:rPr lang="en-US" sz="1800" b="0" i="0" u="none" strike="noStrike" cap="none" dirty="0" err="1">
                <a:solidFill>
                  <a:srgbClr val="273239"/>
                </a:solidFill>
                <a:latin typeface="Arial"/>
                <a:ea typeface="Arial"/>
                <a:cs typeface="Arial"/>
                <a:sym typeface="Arial"/>
              </a:rPr>
              <a:t>globals</a:t>
            </a:r>
            <a:r>
              <a:rPr lang="en-US" sz="1800" b="0" i="0" u="none" strike="noStrike" cap="none" dirty="0">
                <a:solidFill>
                  <a:srgbClr val="273239"/>
                </a:solidFill>
                <a:latin typeface="Arial"/>
                <a:ea typeface="Arial"/>
                <a:cs typeface="Arial"/>
                <a:sym typeface="Arial"/>
              </a:rPr>
              <a:t> as well? We test it in the following piece of code: </a:t>
            </a:r>
            <a:endParaRPr sz="10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dirty="0">
                <a:solidFill>
                  <a:srgbClr val="273239"/>
                </a:solidFill>
                <a:latin typeface="Arial"/>
                <a:ea typeface="Arial"/>
                <a:cs typeface="Arial"/>
                <a:sym typeface="Arial"/>
              </a:rPr>
              <a:t>Python3</a:t>
            </a:r>
            <a:endParaRPr dirty="0"/>
          </a:p>
          <a:p>
            <a:pPr marL="0" marR="0" lvl="0" indent="0" algn="l" rtl="0">
              <a:lnSpc>
                <a:spcPct val="100000"/>
              </a:lnSpc>
              <a:spcBef>
                <a:spcPts val="0"/>
              </a:spcBef>
              <a:spcAft>
                <a:spcPts val="0"/>
              </a:spcAft>
              <a:buClr>
                <a:schemeClr val="dk1"/>
              </a:buClr>
              <a:buSzPts val="2800"/>
              <a:buFont typeface="Calibri"/>
              <a:buNone/>
            </a:pPr>
            <a:endParaRPr sz="2800" b="0" i="0" u="none" strike="noStrike" cap="none" dirty="0">
              <a:solidFill>
                <a:schemeClr val="dk1"/>
              </a:solidFill>
              <a:latin typeface="Arial"/>
              <a:ea typeface="Arial"/>
              <a:cs typeface="Arial"/>
              <a:sym typeface="Arial"/>
            </a:endParaRPr>
          </a:p>
        </p:txBody>
      </p:sp>
      <p:sp>
        <p:nvSpPr>
          <p:cNvPr id="176" name="Google Shape;176;p13"/>
          <p:cNvSpPr/>
          <p:nvPr/>
        </p:nvSpPr>
        <p:spPr>
          <a:xfrm>
            <a:off x="0" y="457200"/>
            <a:ext cx="228600" cy="457200"/>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7" name="Google Shape;177;p13"/>
          <p:cNvSpPr/>
          <p:nvPr/>
        </p:nvSpPr>
        <p:spPr>
          <a:xfrm>
            <a:off x="0" y="5029200"/>
            <a:ext cx="8382000" cy="1615803"/>
          </a:xfrm>
          <a:prstGeom prst="rect">
            <a:avLst/>
          </a:prstGeom>
          <a:solidFill>
            <a:srgbClr val="FFFFFF"/>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Arial"/>
              <a:buNone/>
            </a:pPr>
            <a:r>
              <a:rPr lang="en-US" sz="2000" b="1" i="0" u="none" strike="noStrike" cap="none">
                <a:solidFill>
                  <a:srgbClr val="273239"/>
                </a:solidFill>
                <a:latin typeface="Arial"/>
                <a:ea typeface="Arial"/>
                <a:cs typeface="Arial"/>
                <a:sym typeface="Arial"/>
              </a:rPr>
              <a:t>Output:</a:t>
            </a:r>
            <a:r>
              <a:rPr lang="en-US" sz="2000" b="0" i="0" u="none" strike="noStrike" cap="none">
                <a:solidFill>
                  <a:srgbClr val="273239"/>
                </a:solidFill>
                <a:latin typeface="Arial"/>
                <a:ea typeface="Arial"/>
                <a:cs typeface="Arial"/>
                <a:sym typeface="Arial"/>
              </a:rPr>
              <a:t> </a:t>
            </a:r>
            <a:endParaRPr/>
          </a:p>
          <a:p>
            <a:pPr marL="0" marR="0" lvl="0" indent="0" algn="l" rtl="0">
              <a:lnSpc>
                <a:spcPct val="100000"/>
              </a:lnSpc>
              <a:spcBef>
                <a:spcPts val="0"/>
              </a:spcBef>
              <a:spcAft>
                <a:spcPts val="0"/>
              </a:spcAft>
              <a:buClr>
                <a:srgbClr val="273239"/>
              </a:buClr>
              <a:buSzPts val="2000"/>
              <a:buFont typeface="Arial"/>
              <a:buNone/>
            </a:pPr>
            <a:r>
              <a:rPr lang="en-US" sz="2000" b="0" i="0" u="none" strike="noStrike" cap="none">
                <a:solidFill>
                  <a:srgbClr val="273239"/>
                </a:solidFill>
                <a:latin typeface="Arial"/>
                <a:ea typeface="Arial"/>
                <a:cs typeface="Arial"/>
                <a:sym typeface="Arial"/>
              </a:rPr>
              <a:t>Me too. PYTHON IS EASY .</a:t>
            </a:r>
            <a:endParaRPr sz="10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000"/>
              <a:buFont typeface="Arial"/>
              <a:buNone/>
            </a:pPr>
            <a:r>
              <a:rPr lang="en-US" sz="2000" b="0" i="0" u="none" strike="noStrike" cap="none">
                <a:solidFill>
                  <a:srgbClr val="273239"/>
                </a:solidFill>
                <a:latin typeface="Arial"/>
                <a:ea typeface="Arial"/>
                <a:cs typeface="Arial"/>
                <a:sym typeface="Arial"/>
              </a:rPr>
              <a:t>If a variable with the same name is defined inside the scope of function as well then it will print the value given inside the function only and not the global value.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p:nvPr/>
        </p:nvSpPr>
        <p:spPr>
          <a:xfrm>
            <a:off x="381000" y="0"/>
            <a:ext cx="3450811" cy="118484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400"/>
              <a:buFont typeface="Quattrocento Sans"/>
              <a:buNone/>
            </a:pPr>
            <a:r>
              <a:rPr lang="en-US" sz="4400" b="1" i="0" u="sng" strike="noStrike" cap="none">
                <a:solidFill>
                  <a:srgbClr val="FF0000"/>
                </a:solidFill>
                <a:latin typeface="Quattrocento Sans"/>
                <a:ea typeface="Quattrocento Sans"/>
                <a:cs typeface="Quattrocento Sans"/>
                <a:sym typeface="Quattrocento Sans"/>
              </a:rPr>
              <a:t>Python Scope</a:t>
            </a:r>
            <a:endParaRPr/>
          </a:p>
          <a:p>
            <a:pPr marL="0" marR="0" lvl="0" indent="0" algn="ctr" rtl="0">
              <a:lnSpc>
                <a:spcPct val="100000"/>
              </a:lnSpc>
              <a:spcBef>
                <a:spcPts val="0"/>
              </a:spcBef>
              <a:spcAft>
                <a:spcPts val="0"/>
              </a:spcAft>
              <a:buClr>
                <a:srgbClr val="FFFFFF"/>
              </a:buClr>
              <a:buSzPts val="1300"/>
              <a:buFont typeface="Source Sans Pro"/>
              <a:buNone/>
            </a:pPr>
            <a:r>
              <a:rPr lang="en-US" sz="1300" b="0" i="0" u="none" strike="noStrike" cap="none">
                <a:solidFill>
                  <a:srgbClr val="FFFFFF"/>
                </a:solidFill>
                <a:latin typeface="Source Sans Pro"/>
                <a:ea typeface="Source Sans Pro"/>
                <a:cs typeface="Source Sans Pro"/>
                <a:sym typeface="Source Sans Pro"/>
              </a:rPr>
              <a:t>❮</a:t>
            </a:r>
            <a:endParaRPr sz="1800" b="0" i="0" u="none" strike="noStrike" cap="none">
              <a:solidFill>
                <a:schemeClr val="dk1"/>
              </a:solidFill>
              <a:latin typeface="Arial"/>
              <a:ea typeface="Arial"/>
              <a:cs typeface="Arial"/>
              <a:sym typeface="Arial"/>
            </a:endParaRPr>
          </a:p>
        </p:txBody>
      </p:sp>
      <p:sp>
        <p:nvSpPr>
          <p:cNvPr id="183" name="Google Shape;183;p14"/>
          <p:cNvSpPr/>
          <p:nvPr/>
        </p:nvSpPr>
        <p:spPr>
          <a:xfrm>
            <a:off x="228600" y="1066800"/>
            <a:ext cx="8299510" cy="584679"/>
          </a:xfrm>
          <a:prstGeom prst="rect">
            <a:avLst/>
          </a:prstGeom>
          <a:solidFill>
            <a:srgbClr val="FFFFFF"/>
          </a:solidFill>
          <a:ln>
            <a:noFill/>
          </a:ln>
        </p:spPr>
        <p:txBody>
          <a:bodyPr spcFirstLastPara="1" wrap="square" lIns="0" tIns="152350" rIns="0" bIns="15235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variable is only available from inside the region it is created. This is called </a:t>
            </a:r>
            <a:r>
              <a:rPr lang="en-US" sz="1800" b="1" i="0" u="none" strike="noStrike" cap="none">
                <a:solidFill>
                  <a:srgbClr val="000000"/>
                </a:solidFill>
                <a:latin typeface="Arial"/>
                <a:ea typeface="Arial"/>
                <a:cs typeface="Arial"/>
                <a:sym typeface="Arial"/>
              </a:rPr>
              <a:t>scope</a:t>
            </a:r>
            <a:r>
              <a:rPr lang="en-US" sz="1800" b="0" i="0" u="none" strike="noStrike" cap="none">
                <a:solidFill>
                  <a:srgbClr val="000000"/>
                </a:solidFill>
                <a:latin typeface="Arial"/>
                <a:ea typeface="Arial"/>
                <a:cs typeface="Arial"/>
                <a:sym typeface="Arial"/>
              </a:rPr>
              <a:t>.</a:t>
            </a:r>
            <a:endParaRPr sz="2800" b="0" i="0" u="none" strike="noStrike" cap="none">
              <a:solidFill>
                <a:schemeClr val="dk1"/>
              </a:solidFill>
              <a:latin typeface="Arial"/>
              <a:ea typeface="Arial"/>
              <a:cs typeface="Arial"/>
              <a:sym typeface="Arial"/>
            </a:endParaRPr>
          </a:p>
        </p:txBody>
      </p:sp>
      <p:sp>
        <p:nvSpPr>
          <p:cNvPr id="184" name="Google Shape;184;p14"/>
          <p:cNvSpPr/>
          <p:nvPr/>
        </p:nvSpPr>
        <p:spPr>
          <a:xfrm>
            <a:off x="0" y="1981200"/>
            <a:ext cx="8382000" cy="1877389"/>
          </a:xfrm>
          <a:prstGeom prst="rect">
            <a:avLst/>
          </a:prstGeom>
          <a:solidFill>
            <a:srgbClr val="E7E9EB"/>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600"/>
              <a:buFont typeface="Quattrocento Sans"/>
              <a:buNone/>
            </a:pPr>
            <a:r>
              <a:rPr lang="en-US" sz="3600" b="0" i="0" u="none" strike="noStrike" cap="none">
                <a:solidFill>
                  <a:srgbClr val="000000"/>
                </a:solidFill>
                <a:latin typeface="Quattrocento Sans"/>
                <a:ea typeface="Quattrocento Sans"/>
                <a:cs typeface="Quattrocento Sans"/>
                <a:sym typeface="Quattrocento Sans"/>
              </a:rPr>
              <a:t>Local Scope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A variable created inside a function belongs to the </a:t>
            </a:r>
            <a:r>
              <a:rPr lang="en-US" sz="1600" b="0" i="1" u="none" strike="noStrike" cap="none">
                <a:solidFill>
                  <a:srgbClr val="000000"/>
                </a:solidFill>
                <a:latin typeface="Verdana"/>
                <a:ea typeface="Verdana"/>
                <a:cs typeface="Verdana"/>
                <a:sym typeface="Verdana"/>
              </a:rPr>
              <a:t>local scope</a:t>
            </a:r>
            <a:r>
              <a:rPr lang="en-US" sz="1600" b="0" i="0" u="none" strike="noStrike" cap="none">
                <a:solidFill>
                  <a:srgbClr val="000000"/>
                </a:solidFill>
                <a:latin typeface="Verdana"/>
                <a:ea typeface="Verdana"/>
                <a:cs typeface="Verdana"/>
                <a:sym typeface="Verdana"/>
              </a:rPr>
              <a:t> of that function, and can only be used inside that function.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A variable created inside a function is available inside that function:</a:t>
            </a:r>
            <a:endParaRPr sz="1800" b="0" i="0" u="none" strike="noStrike" cap="none">
              <a:solidFill>
                <a:schemeClr val="dk1"/>
              </a:solidFill>
              <a:latin typeface="Arial"/>
              <a:ea typeface="Arial"/>
              <a:cs typeface="Arial"/>
              <a:sym typeface="Arial"/>
            </a:endParaRPr>
          </a:p>
        </p:txBody>
      </p:sp>
      <p:sp>
        <p:nvSpPr>
          <p:cNvPr id="185" name="Google Shape;185;p14"/>
          <p:cNvSpPr/>
          <p:nvPr/>
        </p:nvSpPr>
        <p:spPr>
          <a:xfrm>
            <a:off x="152400" y="4724400"/>
            <a:ext cx="45720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 myfunc():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 = 300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print(x)</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myfunc()</a:t>
            </a:r>
            <a:endParaRPr sz="1800">
              <a:solidFill>
                <a:schemeClr val="dk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a:stretch/>
        </p:blipFill>
        <p:spPr>
          <a:xfrm>
            <a:off x="5105400" y="5410200"/>
            <a:ext cx="771525" cy="400050"/>
          </a:xfrm>
          <a:prstGeom prst="rect">
            <a:avLst/>
          </a:prstGeom>
          <a:noFill/>
          <a:ln>
            <a:noFill/>
          </a:ln>
        </p:spPr>
      </p:pic>
      <p:sp>
        <p:nvSpPr>
          <p:cNvPr id="187" name="Google Shape;187;p14"/>
          <p:cNvSpPr/>
          <p:nvPr/>
        </p:nvSpPr>
        <p:spPr>
          <a:xfrm>
            <a:off x="2362200" y="5486400"/>
            <a:ext cx="1981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p:nvPr/>
        </p:nvSpPr>
        <p:spPr>
          <a:xfrm>
            <a:off x="304800" y="304800"/>
            <a:ext cx="8153400" cy="26776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Naming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If you operate with the same variable name inside and outside of a function, Python will treat them as two separate variables, one available in the global scope (outside the function) and one available in the local scope (inside the function):</a:t>
            </a:r>
            <a:endParaRPr sz="2800">
              <a:solidFill>
                <a:schemeClr val="dk1"/>
              </a:solidFill>
              <a:latin typeface="Calibri"/>
              <a:ea typeface="Calibri"/>
              <a:cs typeface="Calibri"/>
              <a:sym typeface="Calibri"/>
            </a:endParaRPr>
          </a:p>
        </p:txBody>
      </p:sp>
      <p:sp>
        <p:nvSpPr>
          <p:cNvPr id="200" name="Google Shape;200;p16"/>
          <p:cNvSpPr/>
          <p:nvPr/>
        </p:nvSpPr>
        <p:spPr>
          <a:xfrm>
            <a:off x="1" y="3276600"/>
            <a:ext cx="8991600" cy="1569612"/>
          </a:xfrm>
          <a:prstGeom prst="rect">
            <a:avLst/>
          </a:prstGeom>
          <a:solidFill>
            <a:srgbClr val="E7E9EB"/>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Global Keyword</a:t>
            </a:r>
            <a:endParaRPr/>
          </a:p>
          <a:p>
            <a:pPr marL="0" marR="0" lvl="0" indent="0" algn="l" rtl="0">
              <a:lnSpc>
                <a:spcPct val="100000"/>
              </a:lnSpc>
              <a:spcBef>
                <a:spcPts val="0"/>
              </a:spcBef>
              <a:spcAft>
                <a:spcPts val="0"/>
              </a:spcAft>
              <a:buClr>
                <a:srgbClr val="000000"/>
              </a:buClr>
              <a:buSzPts val="1400"/>
              <a:buFont typeface="Verdana"/>
              <a:buNone/>
            </a:pPr>
            <a:r>
              <a:rPr lang="en-US" sz="1400" b="0" i="0" u="none" strike="noStrike" cap="none">
                <a:solidFill>
                  <a:srgbClr val="000000"/>
                </a:solidFill>
                <a:latin typeface="Verdana"/>
                <a:ea typeface="Verdana"/>
                <a:cs typeface="Verdana"/>
                <a:sym typeface="Verdana"/>
              </a:rPr>
              <a:t>If you need to create a global variable, but are stuck in the local scope, you can use the </a:t>
            </a:r>
            <a:r>
              <a:rPr lang="en-US" sz="1400" b="0" i="0" u="none" strike="noStrike" cap="none">
                <a:solidFill>
                  <a:srgbClr val="DC143C"/>
                </a:solidFill>
                <a:latin typeface="Consolas"/>
                <a:ea typeface="Consolas"/>
                <a:cs typeface="Consolas"/>
                <a:sym typeface="Consolas"/>
              </a:rPr>
              <a:t>global</a:t>
            </a:r>
            <a:r>
              <a:rPr lang="en-US" sz="1400" b="0" i="0" u="none" strike="noStrike" cap="none">
                <a:solidFill>
                  <a:srgbClr val="000000"/>
                </a:solidFill>
                <a:latin typeface="Verdana"/>
                <a:ea typeface="Verdana"/>
                <a:cs typeface="Verdana"/>
                <a:sym typeface="Verdana"/>
              </a:rPr>
              <a:t> keyword.</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Verdana"/>
              <a:buNone/>
            </a:pPr>
            <a:r>
              <a:rPr lang="en-US" sz="1400" b="0" i="0" u="none" strike="noStrike" cap="none">
                <a:solidFill>
                  <a:srgbClr val="000000"/>
                </a:solidFill>
                <a:latin typeface="Verdana"/>
                <a:ea typeface="Verdana"/>
                <a:cs typeface="Verdana"/>
                <a:sym typeface="Verdana"/>
              </a:rPr>
              <a:t>The </a:t>
            </a:r>
            <a:r>
              <a:rPr lang="en-US" sz="1400" b="0" i="0" u="none" strike="noStrike" cap="none">
                <a:solidFill>
                  <a:srgbClr val="DC143C"/>
                </a:solidFill>
                <a:latin typeface="Consolas"/>
                <a:ea typeface="Consolas"/>
                <a:cs typeface="Consolas"/>
                <a:sym typeface="Consolas"/>
              </a:rPr>
              <a:t>global</a:t>
            </a:r>
            <a:r>
              <a:rPr lang="en-US" sz="1400" b="0" i="0" u="none" strike="noStrike" cap="none">
                <a:solidFill>
                  <a:srgbClr val="000000"/>
                </a:solidFill>
                <a:latin typeface="Verdana"/>
                <a:ea typeface="Verdana"/>
                <a:cs typeface="Verdana"/>
                <a:sym typeface="Verdana"/>
              </a:rPr>
              <a:t> keyword makes the variable global.</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1" name="Google Shape;201;p16"/>
          <p:cNvSpPr/>
          <p:nvPr/>
        </p:nvSpPr>
        <p:spPr>
          <a:xfrm>
            <a:off x="0" y="5257800"/>
            <a:ext cx="9144000" cy="70788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Also, use the </a:t>
            </a:r>
            <a:r>
              <a:rPr lang="en-US" sz="2000" b="0" i="0" u="none" strike="noStrike" cap="none">
                <a:solidFill>
                  <a:srgbClr val="DC143C"/>
                </a:solidFill>
                <a:latin typeface="Consolas"/>
                <a:ea typeface="Consolas"/>
                <a:cs typeface="Consolas"/>
                <a:sym typeface="Consolas"/>
              </a:rPr>
              <a:t>global</a:t>
            </a:r>
            <a:r>
              <a:rPr lang="en-US" sz="2000" b="0" i="0" u="none" strike="noStrike" cap="none">
                <a:solidFill>
                  <a:srgbClr val="000000"/>
                </a:solidFill>
                <a:latin typeface="Verdana"/>
                <a:ea typeface="Verdana"/>
                <a:cs typeface="Verdana"/>
                <a:sym typeface="Verdana"/>
              </a:rPr>
              <a:t> keyword if you want to make a change to a global variable inside a function.</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p:nvPr/>
        </p:nvSpPr>
        <p:spPr>
          <a:xfrm>
            <a:off x="304800" y="533400"/>
            <a:ext cx="7924800" cy="28007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u="sng">
                <a:solidFill>
                  <a:srgbClr val="FF0000"/>
                </a:solidFill>
                <a:latin typeface="Calibri"/>
                <a:ea typeface="Calibri"/>
                <a:cs typeface="Calibri"/>
                <a:sym typeface="Calibri"/>
              </a:rPr>
              <a:t>Python lambda</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In Python, anonymous function means that a function is without a name. As we already know that def keyword is used to define the normal functions and the lambda keyword is used to create anonymous functions. It has the following syntax:</a:t>
            </a:r>
            <a:endParaRPr sz="2800">
              <a:solidFill>
                <a:schemeClr val="dk1"/>
              </a:solidFill>
              <a:latin typeface="Calibri"/>
              <a:ea typeface="Calibri"/>
              <a:cs typeface="Calibri"/>
              <a:sym typeface="Calibri"/>
            </a:endParaRPr>
          </a:p>
        </p:txBody>
      </p:sp>
      <p:sp>
        <p:nvSpPr>
          <p:cNvPr id="242" name="Google Shape;242;p22"/>
          <p:cNvSpPr/>
          <p:nvPr/>
        </p:nvSpPr>
        <p:spPr>
          <a:xfrm>
            <a:off x="0" y="3657600"/>
            <a:ext cx="8534400" cy="2677277"/>
          </a:xfrm>
          <a:prstGeom prst="rect">
            <a:avLst/>
          </a:prstGeom>
          <a:solidFill>
            <a:srgbClr val="FFFFFF"/>
          </a:solidFill>
          <a:ln>
            <a:noFill/>
          </a:ln>
        </p:spPr>
        <p:txBody>
          <a:bodyPr spcFirstLastPara="1" wrap="square" lIns="0" tIns="0" rIns="0" bIns="182500"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lambda arguments : expression </a:t>
            </a:r>
            <a:endParaRPr sz="10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This function can have any number of arguments but only one expression, which is evaluated and returned.</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One is free to use lambda functions wherever function objects are required.</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You need to keep in your knowledge that lambda functions are syntactically restricted to a single expression.</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It has various uses in particular fields of programming besides other types of expressions in functions.</a:t>
            </a:r>
            <a:endParaRPr sz="1200" b="0" i="0" u="none" strike="noStrike" cap="none">
              <a:solidFill>
                <a:srgbClr val="27323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3"/>
          <p:cNvPicPr preferRelativeResize="0"/>
          <p:nvPr/>
        </p:nvPicPr>
        <p:blipFill rotWithShape="1">
          <a:blip r:embed="rId3">
            <a:alphaModFix/>
          </a:blip>
          <a:srcRect/>
          <a:stretch/>
        </p:blipFill>
        <p:spPr>
          <a:xfrm>
            <a:off x="0" y="914400"/>
            <a:ext cx="3429000" cy="1209675"/>
          </a:xfrm>
          <a:prstGeom prst="rect">
            <a:avLst/>
          </a:prstGeom>
          <a:noFill/>
          <a:ln>
            <a:noFill/>
          </a:ln>
        </p:spPr>
      </p:pic>
      <p:pic>
        <p:nvPicPr>
          <p:cNvPr id="248" name="Google Shape;248;p23"/>
          <p:cNvPicPr preferRelativeResize="0"/>
          <p:nvPr/>
        </p:nvPicPr>
        <p:blipFill rotWithShape="1">
          <a:blip r:embed="rId4">
            <a:alphaModFix/>
          </a:blip>
          <a:srcRect/>
          <a:stretch/>
        </p:blipFill>
        <p:spPr>
          <a:xfrm>
            <a:off x="5029200" y="838200"/>
            <a:ext cx="3933825" cy="923925"/>
          </a:xfrm>
          <a:prstGeom prst="rect">
            <a:avLst/>
          </a:prstGeom>
          <a:noFill/>
          <a:ln>
            <a:noFill/>
          </a:ln>
        </p:spPr>
      </p:pic>
      <p:sp>
        <p:nvSpPr>
          <p:cNvPr id="249" name="Google Shape;249;p23"/>
          <p:cNvSpPr/>
          <p:nvPr/>
        </p:nvSpPr>
        <p:spPr>
          <a:xfrm>
            <a:off x="685800" y="2971800"/>
            <a:ext cx="830580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a:ea typeface="Calibri"/>
                <a:cs typeface="Calibri"/>
                <a:sym typeface="Calibri"/>
              </a:rPr>
              <a:t>In this above example, the lambda is not being called by the print function but simply returning the function object and the memory location where it is stored. </a:t>
            </a:r>
            <a:br>
              <a:rPr lang="en-US" sz="3200">
                <a:solidFill>
                  <a:srgbClr val="FF0000"/>
                </a:solidFill>
                <a:latin typeface="Calibri"/>
                <a:ea typeface="Calibri"/>
                <a:cs typeface="Calibri"/>
                <a:sym typeface="Calibri"/>
              </a:rPr>
            </a:br>
            <a:r>
              <a:rPr lang="en-US" sz="3200">
                <a:solidFill>
                  <a:srgbClr val="FF0000"/>
                </a:solidFill>
                <a:latin typeface="Calibri"/>
                <a:ea typeface="Calibri"/>
                <a:cs typeface="Calibri"/>
                <a:sym typeface="Calibri"/>
              </a:rPr>
              <a:t>So, to make the print to print the string first we need to call the lambda so that the string will get pass the print.</a:t>
            </a:r>
            <a:endParaRPr sz="3200">
              <a:solidFill>
                <a:srgbClr val="FF0000"/>
              </a:solidFill>
              <a:latin typeface="Calibri"/>
              <a:ea typeface="Calibri"/>
              <a:cs typeface="Calibri"/>
              <a:sym typeface="Calibri"/>
            </a:endParaRPr>
          </a:p>
        </p:txBody>
      </p:sp>
      <p:sp>
        <p:nvSpPr>
          <p:cNvPr id="250" name="Google Shape;250;p23"/>
          <p:cNvSpPr/>
          <p:nvPr/>
        </p:nvSpPr>
        <p:spPr>
          <a:xfrm>
            <a:off x="3657600" y="1371600"/>
            <a:ext cx="9906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p:nvPr/>
        </p:nvSpPr>
        <p:spPr>
          <a:xfrm>
            <a:off x="1066800" y="457200"/>
            <a:ext cx="71628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Example #2:</a:t>
            </a:r>
            <a:r>
              <a:rPr lang="en-US" sz="3200">
                <a:solidFill>
                  <a:srgbClr val="FF0000"/>
                </a:solidFill>
                <a:latin typeface="Calibri"/>
                <a:ea typeface="Calibri"/>
                <a:cs typeface="Calibri"/>
                <a:sym typeface="Calibri"/>
              </a:rPr>
              <a:t> Difference between lambda and normal function call </a:t>
            </a:r>
            <a:endParaRPr sz="3200">
              <a:solidFill>
                <a:srgbClr val="FF0000"/>
              </a:solidFill>
              <a:latin typeface="Calibri"/>
              <a:ea typeface="Calibri"/>
              <a:cs typeface="Calibri"/>
              <a:sym typeface="Calibri"/>
            </a:endParaRPr>
          </a:p>
        </p:txBody>
      </p:sp>
      <p:sp>
        <p:nvSpPr>
          <p:cNvPr id="256" name="Google Shape;256;p24"/>
          <p:cNvSpPr/>
          <p:nvPr/>
        </p:nvSpPr>
        <p:spPr>
          <a:xfrm>
            <a:off x="533400" y="1676400"/>
            <a:ext cx="3581400" cy="344709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6699"/>
              </a:buClr>
              <a:buSzPts val="2800"/>
              <a:buFont typeface="Consolas"/>
              <a:buNone/>
            </a:pPr>
            <a:r>
              <a:rPr lang="en-US" sz="2800" b="1" i="0" u="none" strike="noStrike" cap="none">
                <a:solidFill>
                  <a:srgbClr val="006699"/>
                </a:solidFill>
                <a:latin typeface="Consolas"/>
                <a:ea typeface="Consolas"/>
                <a:cs typeface="Consolas"/>
                <a:sym typeface="Consolas"/>
              </a:rPr>
              <a:t>def</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cube(y):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2800" b="1" i="0" u="none" strike="noStrike" cap="none">
                <a:solidFill>
                  <a:srgbClr val="006699"/>
                </a:solidFill>
                <a:latin typeface="Consolas"/>
                <a:ea typeface="Consolas"/>
                <a:cs typeface="Consolas"/>
                <a:sym typeface="Consolas"/>
              </a:rPr>
              <a:t>return</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y</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y</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y;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1400" b="0" i="0" u="none" strike="noStrike" cap="none">
                <a:solidFill>
                  <a:srgbClr val="273239"/>
                </a:solidFill>
                <a:latin typeface="Consolas"/>
                <a:ea typeface="Consolas"/>
                <a:cs typeface="Consolas"/>
                <a:sym typeface="Consolas"/>
              </a:rPr>
              <a:t>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onsolas"/>
              <a:buNone/>
            </a:pPr>
            <a:r>
              <a:rPr lang="en-US" sz="2800" b="0" i="0" u="none" strike="noStrike" cap="none">
                <a:solidFill>
                  <a:srgbClr val="000000"/>
                </a:solidFill>
                <a:latin typeface="Consolas"/>
                <a:ea typeface="Consolas"/>
                <a:cs typeface="Consolas"/>
                <a:sym typeface="Consolas"/>
              </a:rPr>
              <a:t>g </a:t>
            </a:r>
            <a:r>
              <a:rPr lang="en-US" sz="2800" b="1" i="0" u="none" strike="noStrike" cap="none">
                <a:solidFill>
                  <a:srgbClr val="006699"/>
                </a:solidFill>
                <a:latin typeface="Consolas"/>
                <a:ea typeface="Consolas"/>
                <a:cs typeface="Consolas"/>
                <a:sym typeface="Consolas"/>
              </a:rPr>
              <a:t>=</a:t>
            </a:r>
            <a:r>
              <a:rPr lang="en-US" sz="1400" b="0" i="0" u="none" strike="noStrike" cap="none">
                <a:solidFill>
                  <a:srgbClr val="273239"/>
                </a:solidFill>
                <a:latin typeface="Consolas"/>
                <a:ea typeface="Consolas"/>
                <a:cs typeface="Consolas"/>
                <a:sym typeface="Consolas"/>
              </a:rPr>
              <a:t> </a:t>
            </a:r>
            <a:r>
              <a:rPr lang="en-US" sz="2800" b="1" i="0" u="none" strike="noStrike" cap="none">
                <a:solidFill>
                  <a:srgbClr val="006699"/>
                </a:solidFill>
                <a:latin typeface="Consolas"/>
                <a:ea typeface="Consolas"/>
                <a:cs typeface="Consolas"/>
                <a:sym typeface="Consolas"/>
              </a:rPr>
              <a:t>lambda</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x: x</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x</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x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6699"/>
              </a:buClr>
              <a:buSzPts val="2800"/>
              <a:buFont typeface="Consolas"/>
              <a:buNone/>
            </a:pPr>
            <a:r>
              <a:rPr lang="en-US" sz="2800" b="1" i="0" u="none" strike="noStrike" cap="none">
                <a:solidFill>
                  <a:srgbClr val="006699"/>
                </a:solidFill>
                <a:latin typeface="Consolas"/>
                <a:ea typeface="Consolas"/>
                <a:cs typeface="Consolas"/>
                <a:sym typeface="Consolas"/>
              </a:rPr>
              <a:t>print</a:t>
            </a:r>
            <a:r>
              <a:rPr lang="en-US" sz="2800" b="0" i="0" u="none" strike="noStrike" cap="none">
                <a:solidFill>
                  <a:srgbClr val="000000"/>
                </a:solidFill>
                <a:latin typeface="Consolas"/>
                <a:ea typeface="Consolas"/>
                <a:cs typeface="Consolas"/>
                <a:sym typeface="Consolas"/>
              </a:rPr>
              <a:t>(g(</a:t>
            </a:r>
            <a:r>
              <a:rPr lang="en-US" sz="2800" b="0" i="0" u="none" strike="noStrike" cap="none">
                <a:solidFill>
                  <a:srgbClr val="009900"/>
                </a:solidFill>
                <a:latin typeface="Consolas"/>
                <a:ea typeface="Consolas"/>
                <a:cs typeface="Consolas"/>
                <a:sym typeface="Consolas"/>
              </a:rPr>
              <a:t>7</a:t>
            </a:r>
            <a:r>
              <a:rPr lang="en-US" sz="2800" b="0" i="0" u="none" strike="noStrike" cap="none">
                <a:solidFill>
                  <a:srgbClr val="000000"/>
                </a:solidFill>
                <a:latin typeface="Consolas"/>
                <a:ea typeface="Consolas"/>
                <a:cs typeface="Consolas"/>
                <a:sym typeface="Consolas"/>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1400" b="0" i="0" u="none" strike="noStrike" cap="none">
                <a:solidFill>
                  <a:srgbClr val="273239"/>
                </a:solidFill>
                <a:latin typeface="Consolas"/>
                <a:ea typeface="Consolas"/>
                <a:cs typeface="Consolas"/>
                <a:sym typeface="Consolas"/>
              </a:rPr>
              <a:t>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1493"/>
              </a:buClr>
              <a:buSzPts val="2800"/>
              <a:buFont typeface="Consolas"/>
              <a:buNone/>
            </a:pPr>
            <a:r>
              <a:rPr lang="en-US" sz="2800" b="0" i="0" u="none" strike="noStrike" cap="none">
                <a:solidFill>
                  <a:srgbClr val="FF1493"/>
                </a:solidFill>
                <a:latin typeface="Consolas"/>
                <a:ea typeface="Consolas"/>
                <a:cs typeface="Consolas"/>
                <a:sym typeface="Consolas"/>
              </a:rPr>
              <a:t>print</a:t>
            </a:r>
            <a:r>
              <a:rPr lang="en-US" sz="2800" b="0" i="0" u="none" strike="noStrike" cap="none">
                <a:solidFill>
                  <a:srgbClr val="000000"/>
                </a:solidFill>
                <a:latin typeface="Consolas"/>
                <a:ea typeface="Consolas"/>
                <a:cs typeface="Consolas"/>
                <a:sym typeface="Consolas"/>
              </a:rPr>
              <a:t>(cube(</a:t>
            </a:r>
            <a:r>
              <a:rPr lang="en-US" sz="2800" b="0" i="0" u="none" strike="noStrike" cap="none">
                <a:solidFill>
                  <a:srgbClr val="009900"/>
                </a:solidFill>
                <a:latin typeface="Consolas"/>
                <a:ea typeface="Consolas"/>
                <a:cs typeface="Consolas"/>
                <a:sym typeface="Consolas"/>
              </a:rPr>
              <a:t>5</a:t>
            </a:r>
            <a:r>
              <a:rPr lang="en-US" sz="2800" b="0" i="0" u="none" strike="noStrike" cap="none">
                <a:solidFill>
                  <a:srgbClr val="000000"/>
                </a:solidFill>
                <a:latin typeface="Consolas"/>
                <a:ea typeface="Consolas"/>
                <a:cs typeface="Consolas"/>
                <a:sym typeface="Consolas"/>
              </a:rPr>
              <a:t>))</a:t>
            </a:r>
            <a:endParaRPr sz="4400" b="0" i="0" u="none" strike="noStrike" cap="none">
              <a:solidFill>
                <a:schemeClr val="dk1"/>
              </a:solidFill>
              <a:latin typeface="Arial"/>
              <a:ea typeface="Arial"/>
              <a:cs typeface="Arial"/>
              <a:sym typeface="Arial"/>
            </a:endParaRPr>
          </a:p>
        </p:txBody>
      </p:sp>
      <p:pic>
        <p:nvPicPr>
          <p:cNvPr id="257" name="Google Shape;257;p24"/>
          <p:cNvPicPr preferRelativeResize="0"/>
          <p:nvPr/>
        </p:nvPicPr>
        <p:blipFill rotWithShape="1">
          <a:blip r:embed="rId3">
            <a:alphaModFix/>
          </a:blip>
          <a:srcRect/>
          <a:stretch/>
        </p:blipFill>
        <p:spPr>
          <a:xfrm>
            <a:off x="6477000" y="2590800"/>
            <a:ext cx="1933575" cy="2362200"/>
          </a:xfrm>
          <a:prstGeom prst="rect">
            <a:avLst/>
          </a:prstGeom>
          <a:noFill/>
          <a:ln>
            <a:noFill/>
          </a:ln>
        </p:spPr>
      </p:pic>
      <p:sp>
        <p:nvSpPr>
          <p:cNvPr id="258" name="Google Shape;258;p24"/>
          <p:cNvSpPr/>
          <p:nvPr/>
        </p:nvSpPr>
        <p:spPr>
          <a:xfrm>
            <a:off x="4038600" y="3429000"/>
            <a:ext cx="1981200" cy="762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p:nvPr/>
        </p:nvSpPr>
        <p:spPr>
          <a:xfrm>
            <a:off x="0" y="152400"/>
            <a:ext cx="29325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Example #3:</a:t>
            </a:r>
            <a:r>
              <a:rPr lang="en-US" sz="1800">
                <a:solidFill>
                  <a:schemeClr val="dk1"/>
                </a:solidFill>
                <a:latin typeface="Calibri"/>
                <a:ea typeface="Calibri"/>
                <a:cs typeface="Calibri"/>
                <a:sym typeface="Calibri"/>
              </a:rPr>
              <a:t> filter() and map(</a:t>
            </a:r>
            <a:endParaRPr sz="1800">
              <a:solidFill>
                <a:schemeClr val="dk1"/>
              </a:solidFill>
              <a:latin typeface="Calibri"/>
              <a:ea typeface="Calibri"/>
              <a:cs typeface="Calibri"/>
              <a:sym typeface="Calibri"/>
            </a:endParaRPr>
          </a:p>
        </p:txBody>
      </p:sp>
      <p:pic>
        <p:nvPicPr>
          <p:cNvPr id="264" name="Google Shape;264;p25"/>
          <p:cNvPicPr preferRelativeResize="0"/>
          <p:nvPr/>
        </p:nvPicPr>
        <p:blipFill rotWithShape="1">
          <a:blip r:embed="rId3">
            <a:alphaModFix/>
          </a:blip>
          <a:srcRect/>
          <a:stretch/>
        </p:blipFill>
        <p:spPr>
          <a:xfrm>
            <a:off x="0" y="1143000"/>
            <a:ext cx="5961825" cy="3276600"/>
          </a:xfrm>
          <a:prstGeom prst="rect">
            <a:avLst/>
          </a:prstGeom>
          <a:noFill/>
          <a:ln>
            <a:noFill/>
          </a:ln>
        </p:spPr>
      </p:pic>
      <p:pic>
        <p:nvPicPr>
          <p:cNvPr id="265" name="Google Shape;265;p25"/>
          <p:cNvPicPr preferRelativeResize="0"/>
          <p:nvPr/>
        </p:nvPicPr>
        <p:blipFill rotWithShape="1">
          <a:blip r:embed="rId4">
            <a:alphaModFix/>
          </a:blip>
          <a:srcRect/>
          <a:stretch/>
        </p:blipFill>
        <p:spPr>
          <a:xfrm>
            <a:off x="0" y="5181600"/>
            <a:ext cx="4114800" cy="1457325"/>
          </a:xfrm>
          <a:prstGeom prst="rect">
            <a:avLst/>
          </a:prstGeom>
          <a:noFill/>
          <a:ln>
            <a:noFill/>
          </a:ln>
        </p:spPr>
      </p:pic>
      <p:sp>
        <p:nvSpPr>
          <p:cNvPr id="266" name="Google Shape;266;p25"/>
          <p:cNvSpPr txBox="1"/>
          <p:nvPr/>
        </p:nvSpPr>
        <p:spPr>
          <a:xfrm>
            <a:off x="381000" y="4724400"/>
            <a:ext cx="1143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28600" y="762000"/>
            <a:ext cx="72390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 function is a block of code which only runs when it is called.</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You can pass data, known as parameters, into a function.</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 function can return data as a result.</a:t>
            </a:r>
            <a:endParaRPr sz="2400">
              <a:solidFill>
                <a:schemeClr val="dk1"/>
              </a:solidFill>
              <a:latin typeface="Arial"/>
              <a:ea typeface="Arial"/>
              <a:cs typeface="Arial"/>
              <a:sym typeface="Arial"/>
            </a:endParaRPr>
          </a:p>
        </p:txBody>
      </p:sp>
      <p:sp>
        <p:nvSpPr>
          <p:cNvPr id="85" name="Google Shape;85;p1"/>
          <p:cNvSpPr txBox="1"/>
          <p:nvPr/>
        </p:nvSpPr>
        <p:spPr>
          <a:xfrm>
            <a:off x="2057400" y="152400"/>
            <a:ext cx="485677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a:ea typeface="Calibri"/>
                <a:cs typeface="Calibri"/>
                <a:sym typeface="Calibri"/>
              </a:rPr>
              <a:t>INTRODUCTION TO FUNCTIONS </a:t>
            </a:r>
            <a:endParaRPr sz="2800">
              <a:solidFill>
                <a:srgbClr val="FF0000"/>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0" y="3733800"/>
            <a:ext cx="7617114" cy="2762250"/>
          </a:xfrm>
          <a:prstGeom prst="rect">
            <a:avLst/>
          </a:prstGeom>
          <a:noFill/>
          <a:ln>
            <a:noFill/>
          </a:ln>
        </p:spPr>
      </p:pic>
      <p:sp>
        <p:nvSpPr>
          <p:cNvPr id="87" name="Google Shape;87;p1"/>
          <p:cNvSpPr txBox="1"/>
          <p:nvPr/>
        </p:nvSpPr>
        <p:spPr>
          <a:xfrm>
            <a:off x="533400" y="2819400"/>
            <a:ext cx="14534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SYNTAX</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371600"/>
            <a:ext cx="4410075" cy="1714500"/>
          </a:xfrm>
          <a:prstGeom prst="rect">
            <a:avLst/>
          </a:prstGeom>
          <a:noFill/>
          <a:ln>
            <a:noFill/>
          </a:ln>
        </p:spPr>
      </p:pic>
      <p:sp>
        <p:nvSpPr>
          <p:cNvPr id="93" name="Google Shape;93;p2"/>
          <p:cNvSpPr/>
          <p:nvPr/>
        </p:nvSpPr>
        <p:spPr>
          <a:xfrm>
            <a:off x="0" y="381000"/>
            <a:ext cx="7772400"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Creating a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Python a function is defined using the def keyword:</a:t>
            </a:r>
            <a:endParaRPr sz="2400">
              <a:solidFill>
                <a:schemeClr val="dk1"/>
              </a:solidFill>
              <a:latin typeface="Calibri"/>
              <a:ea typeface="Calibri"/>
              <a:cs typeface="Calibri"/>
              <a:sym typeface="Calibri"/>
            </a:endParaRPr>
          </a:p>
        </p:txBody>
      </p:sp>
      <p:sp>
        <p:nvSpPr>
          <p:cNvPr id="94" name="Google Shape;94;p2"/>
          <p:cNvSpPr/>
          <p:nvPr/>
        </p:nvSpPr>
        <p:spPr>
          <a:xfrm>
            <a:off x="0" y="3124200"/>
            <a:ext cx="7315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a:solidFill>
                  <a:srgbClr val="FF0000"/>
                </a:solidFill>
                <a:latin typeface="Calibri"/>
                <a:ea typeface="Calibri"/>
                <a:cs typeface="Calibri"/>
                <a:sym typeface="Calibri"/>
              </a:rPr>
              <a:t>Calling a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call a function, use the function name followed by parenthesis:</a:t>
            </a:r>
            <a:endParaRPr sz="2400">
              <a:solidFill>
                <a:schemeClr val="dk1"/>
              </a:solidFill>
              <a:latin typeface="Calibri"/>
              <a:ea typeface="Calibri"/>
              <a:cs typeface="Calibri"/>
              <a:sym typeface="Calibri"/>
            </a:endParaRPr>
          </a:p>
        </p:txBody>
      </p:sp>
      <p:pic>
        <p:nvPicPr>
          <p:cNvPr id="95" name="Google Shape;95;p2"/>
          <p:cNvPicPr preferRelativeResize="0"/>
          <p:nvPr/>
        </p:nvPicPr>
        <p:blipFill rotWithShape="1">
          <a:blip r:embed="rId4">
            <a:alphaModFix/>
          </a:blip>
          <a:srcRect/>
          <a:stretch/>
        </p:blipFill>
        <p:spPr>
          <a:xfrm>
            <a:off x="0" y="4648200"/>
            <a:ext cx="8412856" cy="2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381000" y="152400"/>
            <a:ext cx="8001000"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Arguments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Information can be passed into functions as arguments.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Arguments are specified after the function name, inside the parentheses. You can add as many arguments as you want, just separate them with a comma.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following example has a function with one argument (fname). When the function is called, we pass along a first name, which is used inside the function to print the full name:</a:t>
            </a:r>
            <a:endParaRPr sz="24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0" y="3733800"/>
            <a:ext cx="8993173" cy="26336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p:nvPr/>
        </p:nvSpPr>
        <p:spPr>
          <a:xfrm>
            <a:off x="609600" y="0"/>
            <a:ext cx="7467600"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a:solidFill>
                  <a:srgbClr val="FF0000"/>
                </a:solidFill>
                <a:latin typeface="Arial"/>
                <a:ea typeface="Arial"/>
                <a:cs typeface="Arial"/>
                <a:sym typeface="Arial"/>
              </a:rPr>
              <a:t>Keyword Arguments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You can also send arguments with the </a:t>
            </a:r>
            <a:r>
              <a:rPr lang="en-US" sz="2800" i="1">
                <a:solidFill>
                  <a:schemeClr val="dk1"/>
                </a:solidFill>
                <a:latin typeface="Calibri"/>
                <a:ea typeface="Calibri"/>
                <a:cs typeface="Calibri"/>
                <a:sym typeface="Calibri"/>
              </a:rPr>
              <a:t>key</a:t>
            </a:r>
            <a:r>
              <a:rPr lang="en-US" sz="2800">
                <a:solidFill>
                  <a:schemeClr val="dk1"/>
                </a:solidFill>
                <a:latin typeface="Calibri"/>
                <a:ea typeface="Calibri"/>
                <a:cs typeface="Calibri"/>
                <a:sym typeface="Calibri"/>
              </a:rPr>
              <a:t> = </a:t>
            </a:r>
            <a:r>
              <a:rPr lang="en-US" sz="2800" i="1">
                <a:solidFill>
                  <a:schemeClr val="dk1"/>
                </a:solidFill>
                <a:latin typeface="Calibri"/>
                <a:ea typeface="Calibri"/>
                <a:cs typeface="Calibri"/>
                <a:sym typeface="Calibri"/>
              </a:rPr>
              <a:t>value</a:t>
            </a:r>
            <a:r>
              <a:rPr lang="en-US" sz="2800">
                <a:solidFill>
                  <a:schemeClr val="dk1"/>
                </a:solidFill>
                <a:latin typeface="Calibri"/>
                <a:ea typeface="Calibri"/>
                <a:cs typeface="Calibri"/>
                <a:sym typeface="Calibri"/>
              </a:rPr>
              <a:t> syntax.</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This way the order of the arguments does not matter.</a:t>
            </a:r>
            <a:endParaRPr sz="2800">
              <a:solidFill>
                <a:schemeClr val="dk1"/>
              </a:solidFill>
              <a:latin typeface="Calibri"/>
              <a:ea typeface="Calibri"/>
              <a:cs typeface="Calibri"/>
              <a:sym typeface="Calibri"/>
            </a:endParaRPr>
          </a:p>
        </p:txBody>
      </p:sp>
      <p:pic>
        <p:nvPicPr>
          <p:cNvPr id="120" name="Google Shape;120;p6"/>
          <p:cNvPicPr preferRelativeResize="0"/>
          <p:nvPr/>
        </p:nvPicPr>
        <p:blipFill rotWithShape="1">
          <a:blip r:embed="rId3">
            <a:alphaModFix/>
          </a:blip>
          <a:srcRect/>
          <a:stretch/>
        </p:blipFill>
        <p:spPr>
          <a:xfrm>
            <a:off x="304800" y="2286000"/>
            <a:ext cx="7764463" cy="2190750"/>
          </a:xfrm>
          <a:prstGeom prst="rect">
            <a:avLst/>
          </a:prstGeom>
          <a:noFill/>
          <a:ln>
            <a:noFill/>
          </a:ln>
        </p:spPr>
      </p:pic>
      <p:sp>
        <p:nvSpPr>
          <p:cNvPr id="121" name="Google Shape;121;p6"/>
          <p:cNvSpPr/>
          <p:nvPr/>
        </p:nvSpPr>
        <p:spPr>
          <a:xfrm>
            <a:off x="304800" y="4800600"/>
            <a:ext cx="8001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phrase </a:t>
            </a:r>
            <a:r>
              <a:rPr lang="en-US" sz="2400" i="1">
                <a:solidFill>
                  <a:schemeClr val="dk1"/>
                </a:solidFill>
                <a:latin typeface="Calibri"/>
                <a:ea typeface="Calibri"/>
                <a:cs typeface="Calibri"/>
                <a:sym typeface="Calibri"/>
              </a:rPr>
              <a:t>Keyword Arguments</a:t>
            </a:r>
            <a:r>
              <a:rPr lang="en-US" sz="2400">
                <a:solidFill>
                  <a:schemeClr val="dk1"/>
                </a:solidFill>
                <a:latin typeface="Calibri"/>
                <a:ea typeface="Calibri"/>
                <a:cs typeface="Calibri"/>
                <a:sym typeface="Calibri"/>
              </a:rPr>
              <a:t> are often shortened to </a:t>
            </a:r>
            <a:r>
              <a:rPr lang="en-US" sz="2400" i="1">
                <a:solidFill>
                  <a:schemeClr val="dk1"/>
                </a:solidFill>
                <a:latin typeface="Calibri"/>
                <a:ea typeface="Calibri"/>
                <a:cs typeface="Calibri"/>
                <a:sym typeface="Calibri"/>
              </a:rPr>
              <a:t>kwargs</a:t>
            </a:r>
            <a:r>
              <a:rPr lang="en-US" sz="2400">
                <a:solidFill>
                  <a:schemeClr val="dk1"/>
                </a:solidFill>
                <a:latin typeface="Calibri"/>
                <a:ea typeface="Calibri"/>
                <a:cs typeface="Calibri"/>
                <a:sym typeface="Calibri"/>
              </a:rPr>
              <a:t> in Python documentations.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246888" y="210312"/>
            <a:ext cx="9144000" cy="2431386"/>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sng" strike="noStrike" cap="none" dirty="0">
                <a:solidFill>
                  <a:srgbClr val="FF0000"/>
                </a:solidFill>
                <a:latin typeface="Quattrocento Sans"/>
                <a:ea typeface="Quattrocento Sans"/>
                <a:cs typeface="Quattrocento Sans"/>
                <a:sym typeface="Quattrocento Sans"/>
              </a:rPr>
              <a:t>The pass Statement</a:t>
            </a:r>
            <a:endParaRPr dirty="0"/>
          </a:p>
          <a:p>
            <a:pPr marL="0" marR="0" lvl="0" indent="0" algn="l" rtl="0">
              <a:lnSpc>
                <a:spcPct val="100000"/>
              </a:lnSpc>
              <a:spcBef>
                <a:spcPts val="0"/>
              </a:spcBef>
              <a:spcAft>
                <a:spcPts val="0"/>
              </a:spcAft>
              <a:buClr>
                <a:srgbClr val="DC143C"/>
              </a:buClr>
              <a:buSzPts val="2800"/>
              <a:buFont typeface="Consolas"/>
              <a:buNone/>
            </a:pPr>
            <a:r>
              <a:rPr lang="en-US" sz="2800" b="0" i="0" u="none" strike="noStrike" cap="none" dirty="0">
                <a:solidFill>
                  <a:srgbClr val="DC143C"/>
                </a:solidFill>
                <a:latin typeface="Consolas"/>
                <a:ea typeface="Consolas"/>
                <a:cs typeface="Consolas"/>
                <a:sym typeface="Consolas"/>
              </a:rPr>
              <a:t>function</a:t>
            </a:r>
            <a:r>
              <a:rPr lang="en-US" sz="2800" b="0" i="0" u="none" strike="noStrike" cap="none" dirty="0">
                <a:solidFill>
                  <a:srgbClr val="000000"/>
                </a:solidFill>
                <a:latin typeface="Verdana"/>
                <a:ea typeface="Verdana"/>
                <a:cs typeface="Verdana"/>
                <a:sym typeface="Verdana"/>
              </a:rPr>
              <a:t> definitions cannot be empty, but if you for some reason have a </a:t>
            </a:r>
            <a:r>
              <a:rPr lang="en-US" sz="2800" b="0" i="0" u="none" strike="noStrike" cap="none" dirty="0">
                <a:solidFill>
                  <a:srgbClr val="DC143C"/>
                </a:solidFill>
                <a:latin typeface="Consolas"/>
                <a:ea typeface="Consolas"/>
                <a:cs typeface="Consolas"/>
                <a:sym typeface="Consolas"/>
              </a:rPr>
              <a:t>function</a:t>
            </a:r>
            <a:r>
              <a:rPr lang="en-US" sz="2800" b="0" i="0" u="none" strike="noStrike" cap="none" dirty="0">
                <a:solidFill>
                  <a:srgbClr val="000000"/>
                </a:solidFill>
                <a:latin typeface="Verdana"/>
                <a:ea typeface="Verdana"/>
                <a:cs typeface="Verdana"/>
                <a:sym typeface="Verdana"/>
              </a:rPr>
              <a:t> definition with no content, put in the </a:t>
            </a:r>
            <a:r>
              <a:rPr lang="en-US" sz="2800" b="0" i="0" u="none" strike="noStrike" cap="none" dirty="0">
                <a:solidFill>
                  <a:srgbClr val="DC143C"/>
                </a:solidFill>
                <a:latin typeface="Consolas"/>
                <a:ea typeface="Consolas"/>
                <a:cs typeface="Consolas"/>
                <a:sym typeface="Consolas"/>
              </a:rPr>
              <a:t>pass</a:t>
            </a:r>
            <a:r>
              <a:rPr lang="en-US" sz="2800" b="0" i="0" u="none" strike="noStrike" cap="none" dirty="0">
                <a:solidFill>
                  <a:srgbClr val="000000"/>
                </a:solidFill>
                <a:latin typeface="Verdana"/>
                <a:ea typeface="Verdana"/>
                <a:cs typeface="Verdana"/>
                <a:sym typeface="Verdana"/>
              </a:rPr>
              <a:t> statement to avoid getting an error.</a:t>
            </a:r>
            <a:endParaRPr sz="4400" b="0" i="0" u="none" strike="noStrike" cap="none" dirty="0">
              <a:solidFill>
                <a:schemeClr val="dk1"/>
              </a:solidFill>
              <a:latin typeface="Arial"/>
              <a:ea typeface="Arial"/>
              <a:cs typeface="Arial"/>
              <a:sym typeface="Arial"/>
            </a:endParaRPr>
          </a:p>
        </p:txBody>
      </p:sp>
      <p:pic>
        <p:nvPicPr>
          <p:cNvPr id="143" name="Google Shape;143;p9"/>
          <p:cNvPicPr preferRelativeResize="0"/>
          <p:nvPr/>
        </p:nvPicPr>
        <p:blipFill rotWithShape="1">
          <a:blip r:embed="rId3">
            <a:alphaModFix/>
          </a:blip>
          <a:srcRect/>
          <a:stretch/>
        </p:blipFill>
        <p:spPr>
          <a:xfrm>
            <a:off x="868680" y="3755136"/>
            <a:ext cx="5481638" cy="2605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0" y="228600"/>
            <a:ext cx="84582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Global variables</a:t>
            </a:r>
            <a:r>
              <a:rPr lang="en-US" sz="2400">
                <a:solidFill>
                  <a:schemeClr val="dk1"/>
                </a:solidFill>
                <a:latin typeface="Calibri"/>
                <a:ea typeface="Calibri"/>
                <a:cs typeface="Calibri"/>
                <a:sym typeface="Calibri"/>
              </a:rPr>
              <a:t> are those which are not defined inside any function and have a global scope whereas </a:t>
            </a:r>
            <a:r>
              <a:rPr lang="en-US" sz="2400" b="1">
                <a:solidFill>
                  <a:schemeClr val="dk1"/>
                </a:solidFill>
                <a:latin typeface="Calibri"/>
                <a:ea typeface="Calibri"/>
                <a:cs typeface="Calibri"/>
                <a:sym typeface="Calibri"/>
              </a:rPr>
              <a:t>local variables</a:t>
            </a:r>
            <a:r>
              <a:rPr lang="en-US" sz="2400">
                <a:solidFill>
                  <a:schemeClr val="dk1"/>
                </a:solidFill>
                <a:latin typeface="Calibri"/>
                <a:ea typeface="Calibri"/>
                <a:cs typeface="Calibri"/>
                <a:sym typeface="Calibri"/>
              </a:rPr>
              <a:t> are those which are defined inside a function and its scope is limited to that function only. In other words, we can say that local variables are accessible only inside the function in which it was initialized whereas the global variables are accessible throughout the program and inside every function. </a:t>
            </a:r>
            <a:endParaRPr sz="2400">
              <a:solidFill>
                <a:schemeClr val="dk1"/>
              </a:solidFill>
              <a:latin typeface="Calibri"/>
              <a:ea typeface="Calibri"/>
              <a:cs typeface="Calibri"/>
              <a:sym typeface="Calibri"/>
            </a:endParaRPr>
          </a:p>
        </p:txBody>
      </p:sp>
      <p:sp>
        <p:nvSpPr>
          <p:cNvPr id="149" name="Google Shape;149;p10"/>
          <p:cNvSpPr/>
          <p:nvPr/>
        </p:nvSpPr>
        <p:spPr>
          <a:xfrm>
            <a:off x="0" y="3352800"/>
            <a:ext cx="73152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Local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0" y="0"/>
            <a:ext cx="76200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Local Variables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400">
              <a:solidFill>
                <a:schemeClr val="dk1"/>
              </a:solidFill>
              <a:latin typeface="Calibri"/>
              <a:ea typeface="Calibri"/>
              <a:cs typeface="Calibri"/>
              <a:sym typeface="Calibri"/>
            </a:endParaRPr>
          </a:p>
        </p:txBody>
      </p:sp>
      <p:pic>
        <p:nvPicPr>
          <p:cNvPr id="155" name="Google Shape;155;p11"/>
          <p:cNvPicPr preferRelativeResize="0"/>
          <p:nvPr/>
        </p:nvPicPr>
        <p:blipFill rotWithShape="1">
          <a:blip r:embed="rId3">
            <a:alphaModFix/>
          </a:blip>
          <a:srcRect/>
          <a:stretch/>
        </p:blipFill>
        <p:spPr>
          <a:xfrm>
            <a:off x="0" y="2057400"/>
            <a:ext cx="2695575" cy="2047875"/>
          </a:xfrm>
          <a:prstGeom prst="rect">
            <a:avLst/>
          </a:prstGeom>
          <a:noFill/>
          <a:ln>
            <a:noFill/>
          </a:ln>
        </p:spPr>
      </p:pic>
      <p:pic>
        <p:nvPicPr>
          <p:cNvPr id="156" name="Google Shape;156;p11"/>
          <p:cNvPicPr preferRelativeResize="0"/>
          <p:nvPr/>
        </p:nvPicPr>
        <p:blipFill rotWithShape="1">
          <a:blip r:embed="rId4">
            <a:alphaModFix/>
          </a:blip>
          <a:srcRect/>
          <a:stretch/>
        </p:blipFill>
        <p:spPr>
          <a:xfrm>
            <a:off x="4267200" y="2209800"/>
            <a:ext cx="1924050" cy="1285875"/>
          </a:xfrm>
          <a:prstGeom prst="rect">
            <a:avLst/>
          </a:prstGeom>
          <a:noFill/>
          <a:ln>
            <a:noFill/>
          </a:ln>
        </p:spPr>
      </p:pic>
      <p:sp>
        <p:nvSpPr>
          <p:cNvPr id="157" name="Google Shape;157;p11"/>
          <p:cNvSpPr/>
          <p:nvPr/>
        </p:nvSpPr>
        <p:spPr>
          <a:xfrm>
            <a:off x="0" y="4114800"/>
            <a:ext cx="8686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If we will try to use this local variable outside the function then let’s see what will happen.</a:t>
            </a:r>
            <a:endParaRPr sz="2000">
              <a:solidFill>
                <a:schemeClr val="dk1"/>
              </a:solidFill>
              <a:latin typeface="Calibri"/>
              <a:ea typeface="Calibri"/>
              <a:cs typeface="Calibri"/>
              <a:sym typeface="Calibri"/>
            </a:endParaRPr>
          </a:p>
        </p:txBody>
      </p:sp>
      <p:pic>
        <p:nvPicPr>
          <p:cNvPr id="158" name="Google Shape;158;p11"/>
          <p:cNvPicPr preferRelativeResize="0"/>
          <p:nvPr/>
        </p:nvPicPr>
        <p:blipFill rotWithShape="1">
          <a:blip r:embed="rId5">
            <a:alphaModFix/>
          </a:blip>
          <a:srcRect/>
          <a:stretch/>
        </p:blipFill>
        <p:spPr>
          <a:xfrm>
            <a:off x="0" y="4800600"/>
            <a:ext cx="3581400" cy="2057400"/>
          </a:xfrm>
          <a:prstGeom prst="rect">
            <a:avLst/>
          </a:prstGeom>
          <a:noFill/>
          <a:ln>
            <a:noFill/>
          </a:ln>
        </p:spPr>
      </p:pic>
      <p:pic>
        <p:nvPicPr>
          <p:cNvPr id="159" name="Google Shape;159;p11"/>
          <p:cNvPicPr preferRelativeResize="0"/>
          <p:nvPr/>
        </p:nvPicPr>
        <p:blipFill rotWithShape="1">
          <a:blip r:embed="rId6">
            <a:alphaModFix/>
          </a:blip>
          <a:srcRect/>
          <a:stretch/>
        </p:blipFill>
        <p:spPr>
          <a:xfrm>
            <a:off x="5029200" y="4848225"/>
            <a:ext cx="4114800" cy="2009775"/>
          </a:xfrm>
          <a:prstGeom prst="rect">
            <a:avLst/>
          </a:prstGeom>
          <a:noFill/>
          <a:ln>
            <a:noFill/>
          </a:ln>
        </p:spPr>
      </p:pic>
      <p:sp>
        <p:nvSpPr>
          <p:cNvPr id="160" name="Google Shape;160;p11"/>
          <p:cNvSpPr/>
          <p:nvPr/>
        </p:nvSpPr>
        <p:spPr>
          <a:xfrm>
            <a:off x="2895600" y="2667000"/>
            <a:ext cx="1066800" cy="304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1"/>
          <p:cNvSpPr/>
          <p:nvPr/>
        </p:nvSpPr>
        <p:spPr>
          <a:xfrm>
            <a:off x="3733800" y="5715000"/>
            <a:ext cx="9906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p:nvPr/>
        </p:nvSpPr>
        <p:spPr>
          <a:xfrm>
            <a:off x="152400" y="457200"/>
            <a:ext cx="8610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FF0000"/>
                </a:solidFill>
                <a:latin typeface="Calibri"/>
                <a:ea typeface="Calibri"/>
                <a:cs typeface="Calibri"/>
                <a:sym typeface="Calibri"/>
              </a:rPr>
              <a:t>Global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 global variables are those which are defined outside any function and which are accessible throughout the program i.e. inside and outside of every function Let’s see how to create a global variable.</a:t>
            </a:r>
            <a:endParaRPr sz="2800">
              <a:solidFill>
                <a:schemeClr val="dk1"/>
              </a:solidFill>
              <a:latin typeface="Calibri"/>
              <a:ea typeface="Calibri"/>
              <a:cs typeface="Calibri"/>
              <a:sym typeface="Calibri"/>
            </a:endParaRPr>
          </a:p>
        </p:txBody>
      </p:sp>
      <p:pic>
        <p:nvPicPr>
          <p:cNvPr id="167" name="Google Shape;167;p12"/>
          <p:cNvPicPr preferRelativeResize="0"/>
          <p:nvPr/>
        </p:nvPicPr>
        <p:blipFill rotWithShape="1">
          <a:blip r:embed="rId3">
            <a:alphaModFix/>
          </a:blip>
          <a:srcRect/>
          <a:stretch/>
        </p:blipFill>
        <p:spPr>
          <a:xfrm>
            <a:off x="0" y="3124200"/>
            <a:ext cx="4495800" cy="2819400"/>
          </a:xfrm>
          <a:prstGeom prst="rect">
            <a:avLst/>
          </a:prstGeom>
          <a:noFill/>
          <a:ln>
            <a:noFill/>
          </a:ln>
        </p:spPr>
      </p:pic>
      <p:pic>
        <p:nvPicPr>
          <p:cNvPr id="168" name="Google Shape;168;p12"/>
          <p:cNvPicPr preferRelativeResize="0"/>
          <p:nvPr/>
        </p:nvPicPr>
        <p:blipFill rotWithShape="1">
          <a:blip r:embed="rId4">
            <a:alphaModFix/>
          </a:blip>
          <a:srcRect/>
          <a:stretch/>
        </p:blipFill>
        <p:spPr>
          <a:xfrm>
            <a:off x="5610225" y="3810000"/>
            <a:ext cx="3533775" cy="942975"/>
          </a:xfrm>
          <a:prstGeom prst="rect">
            <a:avLst/>
          </a:prstGeom>
          <a:noFill/>
          <a:ln>
            <a:noFill/>
          </a:ln>
        </p:spPr>
      </p:pic>
      <p:sp>
        <p:nvSpPr>
          <p:cNvPr id="169" name="Google Shape;169;p12"/>
          <p:cNvSpPr/>
          <p:nvPr/>
        </p:nvSpPr>
        <p:spPr>
          <a:xfrm>
            <a:off x="4648200" y="4114800"/>
            <a:ext cx="838200" cy="228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On-screen Show (4:3)</PresentationFormat>
  <Paragraphs>76</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Quattrocento Sans</vt:lpstr>
      <vt:lpstr>Arial</vt:lpstr>
      <vt:lpstr>Calibri</vt:lpstr>
      <vt:lpstr>Source Sans Pro</vt:lpstr>
      <vt:lpstr>Verdana</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Intercambio 03</cp:lastModifiedBy>
  <cp:revision>1</cp:revision>
  <dcterms:created xsi:type="dcterms:W3CDTF">2021-11-10T21:30:33Z</dcterms:created>
  <dcterms:modified xsi:type="dcterms:W3CDTF">2024-05-06T16:48:53Z</dcterms:modified>
</cp:coreProperties>
</file>