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D7B5-38F3-4DA7-91D0-D998155352E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3311-3FCB-49AA-A615-85634804BA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5565-9368-4A50-8812-B13C9B1FF521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AED0-4456-4856-ABBB-60CF67EE01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000240"/>
            <a:ext cx="74549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12</a:t>
            </a:r>
          </a:p>
          <a:p>
            <a:r>
              <a:rPr lang="en-US" dirty="0" smtClean="0"/>
              <a:t>UNIT 1 : CHAPTER 1 </a:t>
            </a:r>
          </a:p>
          <a:p>
            <a:pPr algn="ctr"/>
            <a:r>
              <a:rPr lang="en-US" sz="8000" dirty="0" smtClean="0"/>
              <a:t>Review of Python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IDLE Programming Environment</a:t>
            </a:r>
            <a:endParaRPr lang="he-IL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IDLE (Integrated Development Learning Environment): single program that provides tools to write, execute and test a program</a:t>
            </a:r>
          </a:p>
          <a:p>
            <a:pPr lvl="1" eaLnBrk="1" hangingPunct="1"/>
            <a:r>
              <a:rPr lang="en-US" altLang="en-US" smtClean="0"/>
              <a:t>Automatically installed when Python language is installed</a:t>
            </a:r>
          </a:p>
          <a:p>
            <a:pPr lvl="1" eaLnBrk="1" hangingPunct="1"/>
            <a:r>
              <a:rPr lang="en-US" altLang="en-US" smtClean="0"/>
              <a:t>Runs in interactive mode</a:t>
            </a:r>
          </a:p>
          <a:p>
            <a:pPr lvl="1" eaLnBrk="1" hangingPunct="1"/>
            <a:r>
              <a:rPr lang="en-US" altLang="en-US" smtClean="0"/>
              <a:t>Has built-in text editor with features designed to help write Python programs</a:t>
            </a:r>
          </a:p>
          <a:p>
            <a:pPr eaLnBrk="1" hangingPunct="1"/>
            <a:endParaRPr lang="he-IL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Whitespace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altLang="en-US" sz="2800" smtClean="0">
                <a:ea typeface="ＭＳ Ｐゴシック" pitchFamily="-65" charset="-128"/>
              </a:rPr>
              <a:t>Whitespace is meaningful in Python: especially indentation and placement of newlines</a:t>
            </a:r>
          </a:p>
          <a:p>
            <a:pPr marL="0" indent="0"/>
            <a:r>
              <a:rPr lang="en-US" altLang="en-US" sz="2800" smtClean="0">
                <a:ea typeface="ＭＳ Ｐゴシック" pitchFamily="-65" charset="-128"/>
              </a:rPr>
              <a:t>Use a newline to end a line of code</a:t>
            </a:r>
          </a:p>
          <a:p>
            <a:pPr marL="636588" lvl="2" indent="-236538">
              <a:buFontTx/>
              <a:buNone/>
            </a:pPr>
            <a:r>
              <a:rPr lang="en-US" altLang="en-US" smtClean="0">
                <a:ea typeface="ＭＳ Ｐゴシック" pitchFamily="-65" charset="-128"/>
              </a:rPr>
              <a:t>Use </a:t>
            </a:r>
            <a:r>
              <a:rPr lang="en-US" altLang="en-US" smtClean="0">
                <a:solidFill>
                  <a:srgbClr val="0070C0"/>
                </a:solidFill>
                <a:latin typeface="Lucida Sans Typewriter" pitchFamily="-65" charset="0"/>
                <a:ea typeface="ＭＳ Ｐゴシック" pitchFamily="-65" charset="-128"/>
              </a:rPr>
              <a:t>\</a:t>
            </a:r>
            <a:r>
              <a:rPr lang="en-US" altLang="en-US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 </a:t>
            </a:r>
            <a:r>
              <a:rPr lang="en-US" altLang="en-US" smtClean="0">
                <a:ea typeface="ＭＳ Ｐゴシック" pitchFamily="-65" charset="-128"/>
              </a:rPr>
              <a:t>when must go to next line prematurely</a:t>
            </a:r>
          </a:p>
          <a:p>
            <a:pPr marL="0" indent="0"/>
            <a:r>
              <a:rPr lang="en-US" altLang="en-US" sz="2800" smtClean="0">
                <a:ea typeface="ＭＳ Ｐゴシック" pitchFamily="-65" charset="-128"/>
              </a:rPr>
              <a:t>No braces </a:t>
            </a:r>
            <a:r>
              <a:rPr lang="en-US" altLang="en-US" sz="2800" smtClean="0">
                <a:solidFill>
                  <a:srgbClr val="0070C0"/>
                </a:solidFill>
                <a:latin typeface="Lucida Sans Typewriter" pitchFamily="-65" charset="0"/>
                <a:ea typeface="ＭＳ Ｐゴシック" pitchFamily="-65" charset="-128"/>
              </a:rPr>
              <a:t>{}</a:t>
            </a:r>
            <a:r>
              <a:rPr lang="en-US" altLang="en-US" sz="2800" smtClean="0">
                <a:ea typeface="ＭＳ Ｐゴシック" pitchFamily="-65" charset="-128"/>
              </a:rPr>
              <a:t> to mark blocks of code, use </a:t>
            </a:r>
            <a:r>
              <a:rPr lang="en-US" altLang="en-US" sz="2800" i="1" smtClean="0">
                <a:ea typeface="ＭＳ Ｐゴシック" pitchFamily="-65" charset="-128"/>
              </a:rPr>
              <a:t>consistent</a:t>
            </a:r>
            <a:r>
              <a:rPr lang="en-US" altLang="en-US" sz="2800" smtClean="0">
                <a:ea typeface="ＭＳ Ｐゴシック" pitchFamily="-65" charset="-128"/>
              </a:rPr>
              <a:t> indentation instead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smtClean="0">
                <a:ea typeface="ＭＳ Ｐゴシック" pitchFamily="-65" charset="-128"/>
              </a:rPr>
              <a:t>First line with </a:t>
            </a:r>
            <a:r>
              <a:rPr lang="en-US" altLang="en-US" i="1" smtClean="0">
                <a:ea typeface="ＭＳ Ｐゴシック" pitchFamily="-65" charset="-128"/>
              </a:rPr>
              <a:t>less</a:t>
            </a:r>
            <a:r>
              <a:rPr lang="en-US" altLang="en-US" smtClean="0">
                <a:ea typeface="ＭＳ Ｐゴシック" pitchFamily="-65" charset="-128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smtClean="0">
                <a:ea typeface="ＭＳ Ｐゴシック" pitchFamily="-65" charset="-128"/>
              </a:rPr>
              <a:t>First line with </a:t>
            </a:r>
            <a:r>
              <a:rPr lang="en-US" altLang="en-US" i="1" smtClean="0">
                <a:ea typeface="ＭＳ Ｐゴシック" pitchFamily="-65" charset="-128"/>
              </a:rPr>
              <a:t>more</a:t>
            </a:r>
            <a:r>
              <a:rPr lang="en-US" altLang="en-US" smtClean="0">
                <a:ea typeface="ＭＳ Ｐゴシック" pitchFamily="-65" charset="-128"/>
              </a:rPr>
              <a:t> indentation starts a nested block</a:t>
            </a:r>
          </a:p>
          <a:p>
            <a:pPr marL="0" indent="0"/>
            <a:r>
              <a:rPr lang="en-US" altLang="en-US" sz="2800" smtClean="0">
                <a:ea typeface="ＭＳ Ｐゴシック" pitchFamily="-65" charset="-128"/>
              </a:rPr>
              <a:t>Colons start of a new block in many constructs, e.g. function definitions, then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en-US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Enough to Understand the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0108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Indentation matters to code meaning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smtClean="0">
                <a:ea typeface="ＭＳ Ｐゴシック" pitchFamily="-65" charset="-128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First assignment to a variable creates it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smtClean="0">
                <a:ea typeface="ＭＳ Ｐゴシック" pitchFamily="-65" charset="-128"/>
              </a:rPr>
              <a:t>Variable types don’t need to be declared.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smtClean="0">
                <a:ea typeface="ＭＳ Ｐゴシック" pitchFamily="-65" charset="-128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Assignment is </a:t>
            </a:r>
            <a:r>
              <a:rPr lang="en-US" altLang="en-US" sz="2800" i="1" smtClean="0">
                <a:solidFill>
                  <a:srgbClr val="0070C0"/>
                </a:solidFill>
                <a:ea typeface="ＭＳ Ｐゴシック" pitchFamily="-65" charset="-128"/>
              </a:rPr>
              <a:t>=</a:t>
            </a:r>
            <a:r>
              <a:rPr lang="en-US" altLang="en-US" sz="2800" smtClean="0">
                <a:ea typeface="ＭＳ Ｐゴシック" pitchFamily="-65" charset="-128"/>
              </a:rPr>
              <a:t> and comparison is </a:t>
            </a:r>
            <a:r>
              <a:rPr lang="en-US" altLang="en-US" sz="2800" i="1" smtClean="0">
                <a:solidFill>
                  <a:srgbClr val="0070C0"/>
                </a:solidFill>
                <a:ea typeface="ＭＳ Ｐゴシック" pitchFamily="-65" charset="-128"/>
              </a:rPr>
              <a:t>==</a:t>
            </a:r>
            <a:endParaRPr lang="en-US" altLang="en-US" sz="2800" smtClean="0">
              <a:solidFill>
                <a:srgbClr val="0070C0"/>
              </a:solidFill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For numbers </a:t>
            </a:r>
            <a:r>
              <a:rPr lang="en-US" altLang="en-US" sz="2800" i="1" smtClean="0">
                <a:solidFill>
                  <a:srgbClr val="0070C0"/>
                </a:solidFill>
                <a:ea typeface="ＭＳ Ｐゴシック" pitchFamily="-65" charset="-128"/>
              </a:rPr>
              <a:t>+ - * / %</a:t>
            </a:r>
            <a:r>
              <a:rPr lang="en-US" altLang="en-US" sz="2800" smtClean="0">
                <a:solidFill>
                  <a:srgbClr val="0070C0"/>
                </a:solidFill>
                <a:ea typeface="ＭＳ Ｐゴシック" pitchFamily="-65" charset="-128"/>
              </a:rPr>
              <a:t> </a:t>
            </a:r>
            <a:r>
              <a:rPr lang="en-US" altLang="en-US" sz="2800" smtClean="0">
                <a:ea typeface="ＭＳ Ｐゴシック" pitchFamily="-65" charset="-128"/>
              </a:rPr>
              <a:t>are as expected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smtClean="0">
                <a:ea typeface="ＭＳ Ｐゴシック" pitchFamily="-65" charset="-128"/>
              </a:rPr>
              <a:t>Special use of </a:t>
            </a:r>
            <a:r>
              <a:rPr lang="en-US" altLang="en-US" sz="2800" b="1" i="1" smtClean="0">
                <a:solidFill>
                  <a:srgbClr val="0070C0"/>
                </a:solidFill>
                <a:ea typeface="ＭＳ Ｐゴシック" pitchFamily="-65" charset="-128"/>
              </a:rPr>
              <a:t>+</a:t>
            </a:r>
            <a:r>
              <a:rPr lang="en-US" altLang="en-US" sz="2400" smtClean="0">
                <a:ea typeface="ＭＳ Ｐゴシック" pitchFamily="-65" charset="-128"/>
              </a:rPr>
              <a:t> for string concatenation and </a:t>
            </a:r>
            <a:r>
              <a:rPr lang="en-US" altLang="en-US" sz="2800" b="1" i="1" smtClean="0">
                <a:solidFill>
                  <a:srgbClr val="0070C0"/>
                </a:solidFill>
                <a:ea typeface="ＭＳ Ｐゴシック" pitchFamily="-65" charset="-128"/>
              </a:rPr>
              <a:t>%</a:t>
            </a:r>
            <a:r>
              <a:rPr lang="en-US" altLang="en-US" sz="2400" smtClean="0">
                <a:ea typeface="ＭＳ Ｐゴシック" pitchFamily="-65" charset="-128"/>
              </a:rPr>
              <a:t> for string formatting (as in C’s printf)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Logical operators are words (</a:t>
            </a:r>
            <a:r>
              <a:rPr lang="en-US" altLang="en-US" sz="2800" smtClean="0">
                <a:solidFill>
                  <a:srgbClr val="0070C0"/>
                </a:solidFill>
                <a:latin typeface="Courier New" pitchFamily="-65" charset="0"/>
                <a:ea typeface="ＭＳ Ｐゴシック" pitchFamily="-65" charset="-128"/>
              </a:rPr>
              <a:t>and, or, not</a:t>
            </a:r>
            <a:r>
              <a:rPr lang="en-US" altLang="en-US" sz="2800" smtClean="0">
                <a:ea typeface="ＭＳ Ｐゴシック" pitchFamily="-65" charset="-128"/>
              </a:rPr>
              <a:t>) </a:t>
            </a:r>
            <a:r>
              <a:rPr lang="en-US" altLang="en-US" sz="2800" i="1" smtClean="0">
                <a:ea typeface="ＭＳ Ｐゴシック" pitchFamily="-65" charset="-128"/>
              </a:rPr>
              <a:t>not </a:t>
            </a:r>
            <a:r>
              <a:rPr lang="en-US" altLang="en-US" sz="2800" smtClean="0">
                <a:ea typeface="ＭＳ Ｐゴシック" pitchFamily="-65" charset="-128"/>
              </a:rPr>
              <a:t>symbols</a:t>
            </a:r>
            <a:endParaRPr lang="en-US" altLang="en-US" sz="2800" i="1" smtClean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65" charset="-128"/>
              </a:rPr>
              <a:t>The basic printing command is </a:t>
            </a:r>
            <a:r>
              <a:rPr lang="en-US" altLang="en-US" sz="2800" smtClean="0">
                <a:solidFill>
                  <a:srgbClr val="0070C0"/>
                </a:solidFill>
                <a:latin typeface="Courier New" pitchFamily="-65" charset="0"/>
                <a:ea typeface="ＭＳ Ｐゴシック" pitchFamily="-65" charset="-128"/>
              </a:rPr>
              <a:t>print</a:t>
            </a:r>
            <a:endParaRPr lang="en-US" altLang="en-US" sz="2800" smtClean="0">
              <a:solidFill>
                <a:srgbClr val="0070C0"/>
              </a:solidFill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you try to combine a string and a number, Python will give you an error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7" y="2286000"/>
            <a:ext cx="84312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81000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Python Data Types</a:t>
            </a:r>
            <a:endParaRPr lang="en-US" sz="36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Built-in Data Types</a:t>
            </a:r>
          </a:p>
          <a:p>
            <a:r>
              <a:rPr lang="en-US" sz="2200" dirty="0" smtClean="0"/>
              <a:t>In programming, data type is an important concept.</a:t>
            </a:r>
          </a:p>
          <a:p>
            <a:r>
              <a:rPr lang="en-US" sz="2200" dirty="0" smtClean="0"/>
              <a:t>Variables can store data of different types, and different types can do different things.</a:t>
            </a:r>
          </a:p>
          <a:p>
            <a:r>
              <a:rPr lang="en-US" sz="2200" dirty="0" smtClean="0"/>
              <a:t>Python has the following data types built-in by default, in these categories:</a:t>
            </a:r>
            <a:endParaRPr lang="en-US" sz="2200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/>
              <a:t> Setting the Data Type</a:t>
            </a:r>
          </a:p>
          <a:p>
            <a:r>
              <a:rPr lang="en-US" dirty="0" smtClean="0"/>
              <a:t> In Python, the data type is set when you assign a value to a variable: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/>
              <a:t>Setting the Specific Data Type</a:t>
            </a:r>
          </a:p>
          <a:p>
            <a:r>
              <a:rPr lang="en-US" dirty="0" smtClean="0"/>
              <a:t>If you want to specify the data type, you can use the following constructor functions: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29238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Python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three numeric types in Python: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float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complex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of numeric types are created when you assign a value to them: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3733800"/>
            <a:ext cx="8807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81000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/>
            <a:r>
              <a:rPr lang="en-US" sz="3600" b="1" u="sng" dirty="0" smtClean="0"/>
              <a:t>Int</a:t>
            </a:r>
          </a:p>
          <a:p>
            <a:r>
              <a:rPr lang="en-US" sz="2400" dirty="0" smtClean="0"/>
              <a:t>Int, or integer, is a whole number, positive or negative, without decimals, of unlimited length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05" y="1981200"/>
            <a:ext cx="90890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Float</a:t>
            </a:r>
          </a:p>
          <a:p>
            <a:r>
              <a:rPr lang="en-US" sz="2400" dirty="0" smtClean="0"/>
              <a:t>Float, or "floating point number" is a number, positive or negative, containing one or more decimals.</a:t>
            </a:r>
            <a:endParaRPr lang="en-US" sz="24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33867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9530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Float can also be scientific numbers with an "e" to indicate the power of 10.</a:t>
            </a:r>
          </a:p>
          <a:p>
            <a:r>
              <a:rPr lang="en-US" dirty="0" smtClean="0"/>
              <a:t>Example : 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715000"/>
            <a:ext cx="164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685800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Execute Python Syntax</a:t>
            </a:r>
          </a:p>
          <a:p>
            <a:r>
              <a:rPr lang="en-US" dirty="0"/>
              <a:t>As we learned in the previous page, Python syntax can be executed by writing directly in the Command Line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3357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967335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 by creating a python file on the server, using the .</a:t>
            </a:r>
            <a:r>
              <a:rPr lang="en-US" dirty="0" err="1"/>
              <a:t>py</a:t>
            </a:r>
            <a:r>
              <a:rPr lang="en-US" dirty="0"/>
              <a:t> file extension, and running it in the Command Line: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8458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" y="2214554"/>
            <a:ext cx="9136063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57356" y="500042"/>
            <a:ext cx="5632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u="sng" dirty="0" smtClean="0"/>
              <a:t>KEYWORDS IN PYTHON </a:t>
            </a:r>
            <a:endParaRPr lang="en-US" sz="44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</a:t>
            </a:r>
            <a:endParaRPr lang="he-IL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Programs written in high-level languages must be translated into machine language to be executed</a:t>
            </a:r>
          </a:p>
          <a:p>
            <a:pPr eaLnBrk="1" hangingPunct="1"/>
            <a:r>
              <a:rPr lang="en-US" altLang="en-US" u="sng" smtClean="0">
                <a:solidFill>
                  <a:srgbClr val="FF0000"/>
                </a:solidFill>
              </a:rPr>
              <a:t>Compiler</a:t>
            </a:r>
            <a:r>
              <a:rPr lang="en-US" altLang="en-US" smtClean="0"/>
              <a:t>: translates high-level language program into separate machine language program</a:t>
            </a:r>
          </a:p>
          <a:p>
            <a:pPr lvl="1" eaLnBrk="1" hangingPunct="1"/>
            <a:r>
              <a:rPr lang="en-US" altLang="en-US" smtClean="0"/>
              <a:t>Machine language program can be executed at any time</a:t>
            </a:r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Compilers and Interpreters (cont’d.)</a:t>
            </a:r>
            <a:endParaRPr lang="he-IL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FF0000"/>
                </a:solidFill>
              </a:rPr>
              <a:t>Interpreter</a:t>
            </a:r>
            <a:r>
              <a:rPr lang="en-US" altLang="en-US" smtClean="0"/>
              <a:t>: translates and executes instructions in high-level language program</a:t>
            </a:r>
          </a:p>
          <a:p>
            <a:pPr lvl="1" eaLnBrk="1" hangingPunct="1"/>
            <a:r>
              <a:rPr lang="en-US" altLang="en-US" smtClean="0"/>
              <a:t>Used by Python language</a:t>
            </a:r>
          </a:p>
          <a:p>
            <a:pPr lvl="1" eaLnBrk="1" hangingPunct="1"/>
            <a:r>
              <a:rPr lang="en-US" altLang="en-US" smtClean="0"/>
              <a:t>Interprets one instruction at a time</a:t>
            </a:r>
          </a:p>
          <a:p>
            <a:pPr lvl="1" eaLnBrk="1" hangingPunct="1"/>
            <a:r>
              <a:rPr lang="en-US" altLang="en-US" smtClean="0"/>
              <a:t>No separate machine language program</a:t>
            </a:r>
          </a:p>
          <a:p>
            <a:pPr eaLnBrk="1" hangingPunct="1"/>
            <a:r>
              <a:rPr lang="en-US" altLang="en-US" u="sng" smtClean="0">
                <a:solidFill>
                  <a:srgbClr val="FF0000"/>
                </a:solidFill>
              </a:rPr>
              <a:t>Source code</a:t>
            </a:r>
            <a:r>
              <a:rPr lang="en-US" altLang="en-US" smtClean="0"/>
              <a:t>: statements written by programmer</a:t>
            </a:r>
          </a:p>
          <a:p>
            <a:pPr lvl="1" eaLnBrk="1" hangingPunct="1"/>
            <a:r>
              <a:rPr lang="en-US" altLang="en-US" u="sng" smtClean="0"/>
              <a:t>Syntax error</a:t>
            </a:r>
            <a:r>
              <a:rPr lang="en-US" altLang="en-US" smtClean="0"/>
              <a:t>: prevents code from being translated</a:t>
            </a:r>
            <a:endParaRPr lang="he-IL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Compilers and Interpreters (cont’d.)</a:t>
            </a:r>
            <a:endParaRPr lang="he-IL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 smtClean="0"/>
              <a:t>Executing a high-level program with an interpreter</a:t>
            </a:r>
            <a:endParaRPr lang="he-IL" altLang="en-US" sz="160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Python</a:t>
            </a:r>
            <a:endParaRPr lang="he-IL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must be installed and configured prior to use</a:t>
            </a:r>
          </a:p>
          <a:p>
            <a:pPr lvl="1" eaLnBrk="1" hangingPunct="1"/>
            <a:r>
              <a:rPr lang="en-US" altLang="en-US" smtClean="0"/>
              <a:t>One of the items installed is the Python interpreter</a:t>
            </a:r>
          </a:p>
          <a:p>
            <a:pPr eaLnBrk="1" hangingPunct="1"/>
            <a:r>
              <a:rPr lang="en-US" altLang="en-US" smtClean="0"/>
              <a:t>Python interpreter can be used in two modes: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Interactive mode</a:t>
            </a:r>
            <a:r>
              <a:rPr lang="en-US" altLang="en-US" smtClean="0"/>
              <a:t>: enter statements on keyboard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Script mode</a:t>
            </a:r>
            <a:r>
              <a:rPr lang="en-US" altLang="en-US" smtClean="0"/>
              <a:t>: save statements in Python script</a:t>
            </a:r>
            <a:endParaRPr lang="he-IL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Mode</a:t>
            </a:r>
            <a:endParaRPr lang="he-IL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start Python in interactive mode, you will see a prompt</a:t>
            </a:r>
          </a:p>
          <a:p>
            <a:pPr lvl="1" eaLnBrk="1" hangingPunct="1"/>
            <a:r>
              <a:rPr lang="en-US" altLang="en-US" smtClean="0"/>
              <a:t>Indicates the interpreter is waiting for a Python statement to be typed</a:t>
            </a:r>
          </a:p>
          <a:p>
            <a:pPr lvl="1" eaLnBrk="1" hangingPunct="1"/>
            <a:r>
              <a:rPr lang="en-US" altLang="en-US" smtClean="0"/>
              <a:t>Prompt reappears after previous statement is executed</a:t>
            </a:r>
          </a:p>
          <a:p>
            <a:pPr lvl="1" eaLnBrk="1" hangingPunct="1"/>
            <a:r>
              <a:rPr lang="en-US" altLang="en-US" smtClean="0"/>
              <a:t>Error message displayed If you incorrectly type a statement</a:t>
            </a:r>
          </a:p>
          <a:p>
            <a:pPr eaLnBrk="1" hangingPunct="1"/>
            <a:r>
              <a:rPr lang="en-US" altLang="en-US" smtClean="0"/>
              <a:t>Good way to learn new parts of Python</a:t>
            </a:r>
            <a:endParaRPr lang="he-IL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Writing Python Programs and Running Them in Script Mode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Statements entered in interactive mode are not saved as a program</a:t>
            </a:r>
          </a:p>
          <a:p>
            <a:pPr eaLnBrk="1" hangingPunct="1"/>
            <a:r>
              <a:rPr lang="en-US" altLang="en-US" smtClean="0"/>
              <a:t>To have a program use script mode</a:t>
            </a:r>
          </a:p>
          <a:p>
            <a:pPr lvl="1" eaLnBrk="1" hangingPunct="1"/>
            <a:r>
              <a:rPr lang="en-US" altLang="en-US" smtClean="0"/>
              <a:t>Save a set of Python statements in a file</a:t>
            </a:r>
          </a:p>
          <a:p>
            <a:pPr lvl="1" eaLnBrk="1" hangingPunct="1"/>
            <a:r>
              <a:rPr lang="en-US" altLang="en-US" smtClean="0"/>
              <a:t>The filename should have the .py extension</a:t>
            </a:r>
          </a:p>
          <a:p>
            <a:pPr lvl="1" eaLnBrk="1" hangingPunct="1"/>
            <a:r>
              <a:rPr lang="en-US" altLang="en-US" smtClean="0"/>
              <a:t>To run the file, or script, type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python </a:t>
            </a:r>
            <a:r>
              <a:rPr lang="en-US" altLang="en-US" i="1" smtClean="0">
                <a:latin typeface="Courier New" pitchFamily="-65" charset="0"/>
                <a:cs typeface="Courier New" pitchFamily="-65" charset="0"/>
              </a:rPr>
              <a:t>filename</a:t>
            </a:r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	at the operating system command line</a:t>
            </a:r>
            <a:endParaRPr lang="he-IL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 Scripts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800" b="0" smtClean="0">
                <a:ea typeface="ＭＳ Ｐゴシック" pitchFamily="-65" charset="-128"/>
              </a:rPr>
              <a:t>When you call a python program from the command line the interpreter evaluates each expression in the file</a:t>
            </a:r>
          </a:p>
          <a:p>
            <a:r>
              <a:rPr lang="en-US" altLang="en-US" sz="2800" b="0" smtClean="0">
                <a:ea typeface="ＭＳ Ｐゴシック" pitchFamily="-65" charset="-128"/>
              </a:rPr>
              <a:t>Familiar mechanisms are used to provide command line arguments and/or redirect input and output</a:t>
            </a:r>
          </a:p>
          <a:p>
            <a:r>
              <a:rPr lang="en-US" altLang="en-US" sz="2800" b="0" smtClean="0">
                <a:ea typeface="ＭＳ Ｐゴシック" pitchFamily="-65" charset="-128"/>
              </a:rPr>
              <a:t>Python also has mechanisms to allow a python program to act both as a script and as a module to be imported and used by another python program</a:t>
            </a:r>
          </a:p>
          <a:p>
            <a:endParaRPr lang="en-US" altLang="en-US" sz="2800" b="0" smtClean="0">
              <a:ea typeface="ＭＳ Ｐゴシック" pitchFamily="-65" charset="-128"/>
            </a:endParaRPr>
          </a:p>
          <a:p>
            <a:endParaRPr lang="en-US" altLang="en-US" sz="2800" b="0" smtClean="0">
              <a:ea typeface="ＭＳ Ｐゴシック" pitchFamily="-65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788</Words>
  <Application>Microsoft Office PowerPoint</Application>
  <PresentationFormat>On-screen Show (4:3)</PresentationFormat>
  <Paragraphs>90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Compilers and Interpreters</vt:lpstr>
      <vt:lpstr>Compilers and Interpreters (cont’d.)</vt:lpstr>
      <vt:lpstr>Compilers and Interpreters (cont’d.)</vt:lpstr>
      <vt:lpstr>Using Python</vt:lpstr>
      <vt:lpstr>Interactive Mode</vt:lpstr>
      <vt:lpstr>Writing Python Programs and Running Them in Script Mode</vt:lpstr>
      <vt:lpstr>Python Scripts</vt:lpstr>
      <vt:lpstr>The IDLE Programming Environment</vt:lpstr>
      <vt:lpstr>Whitespace</vt:lpstr>
      <vt:lpstr>Enough to Understand the Code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2022-01-21T19:51:56Z</dcterms:created>
  <dcterms:modified xsi:type="dcterms:W3CDTF">2022-01-21T20:05:32Z</dcterms:modified>
</cp:coreProperties>
</file>