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2" r:id="rId3"/>
    <p:sldId id="263" r:id="rId4"/>
    <p:sldId id="259" r:id="rId5"/>
    <p:sldId id="260" r:id="rId6"/>
    <p:sldId id="258" r:id="rId7"/>
    <p:sldId id="257" r:id="rId8"/>
    <p:sldId id="264" r:id="rId9"/>
    <p:sldId id="265" r:id="rId10"/>
    <p:sldId id="261" r:id="rId11"/>
    <p:sldId id="262" r:id="rId12"/>
    <p:sldId id="266" r:id="rId13"/>
    <p:sldId id="278" r:id="rId14"/>
    <p:sldId id="279" r:id="rId15"/>
    <p:sldId id="280" r:id="rId16"/>
    <p:sldId id="281" r:id="rId17"/>
    <p:sldId id="267" r:id="rId18"/>
    <p:sldId id="283" r:id="rId19"/>
    <p:sldId id="268" r:id="rId20"/>
    <p:sldId id="269" r:id="rId21"/>
    <p:sldId id="270" r:id="rId22"/>
    <p:sldId id="271" r:id="rId23"/>
    <p:sldId id="272" r:id="rId24"/>
    <p:sldId id="273" r:id="rId25"/>
    <p:sldId id="284" r:id="rId26"/>
    <p:sldId id="274" r:id="rId27"/>
    <p:sldId id="275" r:id="rId28"/>
    <p:sldId id="276" r:id="rId29"/>
    <p:sldId id="27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56B286-5CFC-4699-9641-3F506838DC3C}" type="datetimeFigureOut">
              <a:rPr lang="en-US" smtClean="0"/>
              <a:pPr/>
              <a:t>8/28/2022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8E5CF-A7E3-4CBE-9470-5448A27279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New Roman" pitchFamily="-65" charset="0"/>
              <a:ea typeface="ＭＳ Ｐゴシック" pitchFamily="-65"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latin typeface="Times New Roman" pitchFamily="-65" charset="0"/>
              <a:ea typeface="ＭＳ Ｐゴシック"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19B362-FA0E-4EE6-B44B-3575D9D5BB06}"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F8629B-4AC1-4C41-BAFF-D2A1C4AB447F}"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F8629B-4AC1-4C41-BAFF-D2A1C4AB447F}"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F8629B-4AC1-4C41-BAFF-D2A1C4AB447F}"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F8629B-4AC1-4C41-BAFF-D2A1C4AB447F}"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8629B-4AC1-4C41-BAFF-D2A1C4AB447F}"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F8629B-4AC1-4C41-BAFF-D2A1C4AB447F}"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F8629B-4AC1-4C41-BAFF-D2A1C4AB447F}" type="datetimeFigureOut">
              <a:rPr lang="en-US" smtClean="0"/>
              <a:pPr/>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F8629B-4AC1-4C41-BAFF-D2A1C4AB447F}" type="datetimeFigureOut">
              <a:rPr lang="en-US" smtClean="0"/>
              <a:pPr/>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8629B-4AC1-4C41-BAFF-D2A1C4AB447F}" type="datetimeFigureOut">
              <a:rPr lang="en-US" smtClean="0"/>
              <a:pPr/>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F8629B-4AC1-4C41-BAFF-D2A1C4AB447F}"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F8629B-4AC1-4C41-BAFF-D2A1C4AB447F}"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84AD0-766E-44ED-A0D5-DD6F03BC4A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8629B-4AC1-4C41-BAFF-D2A1C4AB447F}" type="datetimeFigureOut">
              <a:rPr lang="en-US" smtClean="0"/>
              <a:pPr/>
              <a:t>8/28/2022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84AD0-766E-44ED-A0D5-DD6F03BC4A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53217" y="3244334"/>
            <a:ext cx="237566" cy="369332"/>
          </a:xfrm>
          <a:prstGeom prst="rect">
            <a:avLst/>
          </a:prstGeom>
        </p:spPr>
        <p:txBody>
          <a:bodyPr wrap="none">
            <a:spAutoFit/>
          </a:bodyPr>
          <a:lstStyle/>
          <a:p>
            <a:r>
              <a:rPr lang="en-US" b="0" dirty="0"/>
              <a:t> </a:t>
            </a:r>
            <a:endParaRPr lang="en-US" dirty="0"/>
          </a:p>
        </p:txBody>
      </p:sp>
      <p:sp>
        <p:nvSpPr>
          <p:cNvPr id="6" name="Rectangle 5"/>
          <p:cNvSpPr/>
          <p:nvPr/>
        </p:nvSpPr>
        <p:spPr>
          <a:xfrm>
            <a:off x="4453217" y="3244334"/>
            <a:ext cx="290464" cy="369332"/>
          </a:xfrm>
          <a:prstGeom prst="rect">
            <a:avLst/>
          </a:prstGeom>
        </p:spPr>
        <p:txBody>
          <a:bodyPr wrap="none">
            <a:spAutoFit/>
          </a:bodyPr>
          <a:lstStyle/>
          <a:p>
            <a:r>
              <a:rPr lang="en-US" b="0" dirty="0"/>
              <a:t>  </a:t>
            </a:r>
            <a:endParaRPr lang="en-US" dirty="0"/>
          </a:p>
        </p:txBody>
      </p:sp>
      <p:sp>
        <p:nvSpPr>
          <p:cNvPr id="7" name="TextBox 6"/>
          <p:cNvSpPr txBox="1"/>
          <p:nvPr/>
        </p:nvSpPr>
        <p:spPr>
          <a:xfrm>
            <a:off x="714348" y="2571744"/>
            <a:ext cx="6977231" cy="2554545"/>
          </a:xfrm>
          <a:prstGeom prst="rect">
            <a:avLst/>
          </a:prstGeom>
          <a:noFill/>
        </p:spPr>
        <p:txBody>
          <a:bodyPr wrap="none" rtlCol="0">
            <a:spAutoFit/>
          </a:bodyPr>
          <a:lstStyle/>
          <a:p>
            <a:r>
              <a:rPr lang="en-US" sz="4000" dirty="0"/>
              <a:t>JNANA MARGA TECH.</a:t>
            </a:r>
          </a:p>
          <a:p>
            <a:r>
              <a:rPr lang="en-US" sz="4000" dirty="0"/>
              <a:t>Class 2 </a:t>
            </a:r>
          </a:p>
          <a:p>
            <a:r>
              <a:rPr lang="en-US" sz="4000" dirty="0"/>
              <a:t>Basics of python for data science</a:t>
            </a:r>
          </a:p>
          <a:p>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solidFill>
            <a:schemeClr val="bg2">
              <a:lumMod val="10000"/>
              <a:lumOff val="90000"/>
            </a:schemeClr>
          </a:solidFill>
        </p:spPr>
        <p:txBody>
          <a:bodyPr/>
          <a:lstStyle/>
          <a:p>
            <a:pPr>
              <a:defRPr/>
            </a:pPr>
            <a:r>
              <a:rPr lang="en-US" altLang="en-US">
                <a:solidFill>
                  <a:schemeClr val="tx1"/>
                </a:solidFill>
                <a:effectLst>
                  <a:outerShdw blurRad="38100" dist="38100" dir="2700000" algn="tl">
                    <a:srgbClr val="000000"/>
                  </a:outerShdw>
                </a:effectLst>
                <a:ea typeface="ＭＳ Ｐゴシック" panose="020B0600070205080204" pitchFamily="34" charset="-128"/>
              </a:rPr>
              <a:t>Whitespace</a:t>
            </a:r>
          </a:p>
        </p:txBody>
      </p:sp>
      <p:sp>
        <p:nvSpPr>
          <p:cNvPr id="27651" name="Rectangle 3"/>
          <p:cNvSpPr>
            <a:spLocks noGrp="1" noChangeArrowheads="1"/>
          </p:cNvSpPr>
          <p:nvPr>
            <p:ph type="body" idx="1"/>
          </p:nvPr>
        </p:nvSpPr>
        <p:spPr>
          <a:xfrm>
            <a:off x="685800" y="1295400"/>
            <a:ext cx="7924800" cy="5334000"/>
          </a:xfrm>
        </p:spPr>
        <p:txBody>
          <a:bodyPr/>
          <a:lstStyle/>
          <a:p>
            <a:pPr marL="0" indent="0">
              <a:buFont typeface="Symbol" pitchFamily="-65" charset="2"/>
              <a:buNone/>
            </a:pPr>
            <a:r>
              <a:rPr lang="en-US" altLang="en-US" sz="2800">
                <a:ea typeface="ＭＳ Ｐゴシック" pitchFamily="-65" charset="-128"/>
              </a:rPr>
              <a:t>Whitespace is meaningful in Python: especially indentation and placement of newlines</a:t>
            </a:r>
          </a:p>
          <a:p>
            <a:pPr marL="0" indent="0"/>
            <a:r>
              <a:rPr lang="en-US" altLang="en-US" sz="2800">
                <a:ea typeface="ＭＳ Ｐゴシック" pitchFamily="-65" charset="-128"/>
              </a:rPr>
              <a:t>Use a newline to end a line of code</a:t>
            </a:r>
          </a:p>
          <a:p>
            <a:pPr marL="636588" lvl="2" indent="-236538">
              <a:buFontTx/>
              <a:buNone/>
            </a:pPr>
            <a:r>
              <a:rPr lang="en-US" altLang="en-US">
                <a:ea typeface="ＭＳ Ｐゴシック" pitchFamily="-65" charset="-128"/>
              </a:rPr>
              <a:t>Use </a:t>
            </a:r>
            <a:r>
              <a:rPr lang="en-US" altLang="en-US">
                <a:solidFill>
                  <a:srgbClr val="0070C0"/>
                </a:solidFill>
                <a:latin typeface="Lucida Sans Typewriter" pitchFamily="-65" charset="0"/>
                <a:ea typeface="ＭＳ Ｐゴシック" pitchFamily="-65" charset="-128"/>
              </a:rPr>
              <a:t>\</a:t>
            </a:r>
            <a:r>
              <a:rPr lang="en-US" altLang="en-US">
                <a:solidFill>
                  <a:schemeClr val="accent2"/>
                </a:solidFill>
                <a:latin typeface="Lucida Sans Typewriter" pitchFamily="-65" charset="0"/>
                <a:ea typeface="ＭＳ Ｐゴシック" pitchFamily="-65" charset="-128"/>
              </a:rPr>
              <a:t> </a:t>
            </a:r>
            <a:r>
              <a:rPr lang="en-US" altLang="en-US">
                <a:ea typeface="ＭＳ Ｐゴシック" pitchFamily="-65" charset="-128"/>
              </a:rPr>
              <a:t>when must go to next line prematurely</a:t>
            </a:r>
          </a:p>
          <a:p>
            <a:pPr marL="0" indent="0"/>
            <a:r>
              <a:rPr lang="en-US" altLang="en-US" sz="2800">
                <a:ea typeface="ＭＳ Ｐゴシック" pitchFamily="-65" charset="-128"/>
              </a:rPr>
              <a:t>No braces </a:t>
            </a:r>
            <a:r>
              <a:rPr lang="en-US" altLang="en-US" sz="2800">
                <a:solidFill>
                  <a:srgbClr val="0070C0"/>
                </a:solidFill>
                <a:latin typeface="Lucida Sans Typewriter" pitchFamily="-65" charset="0"/>
                <a:ea typeface="ＭＳ Ｐゴシック" pitchFamily="-65" charset="-128"/>
              </a:rPr>
              <a:t>{}</a:t>
            </a:r>
            <a:r>
              <a:rPr lang="en-US" altLang="en-US" sz="2800">
                <a:ea typeface="ＭＳ Ｐゴシック" pitchFamily="-65" charset="-128"/>
              </a:rPr>
              <a:t> to mark blocks of code, use </a:t>
            </a:r>
            <a:r>
              <a:rPr lang="en-US" altLang="en-US" sz="2800" i="1">
                <a:ea typeface="ＭＳ Ｐゴシック" pitchFamily="-65" charset="-128"/>
              </a:rPr>
              <a:t>consistent</a:t>
            </a:r>
            <a:r>
              <a:rPr lang="en-US" altLang="en-US" sz="2800">
                <a:ea typeface="ＭＳ Ｐゴシック" pitchFamily="-65" charset="-128"/>
              </a:rPr>
              <a:t> indentation instead</a:t>
            </a:r>
          </a:p>
          <a:p>
            <a:pPr marL="636588" lvl="2" indent="-236538">
              <a:buFont typeface="Arial" charset="0"/>
              <a:buChar char="•"/>
            </a:pPr>
            <a:r>
              <a:rPr lang="en-US" altLang="en-US">
                <a:ea typeface="ＭＳ Ｐゴシック" pitchFamily="-65" charset="-128"/>
              </a:rPr>
              <a:t>First line with </a:t>
            </a:r>
            <a:r>
              <a:rPr lang="en-US" altLang="en-US" i="1">
                <a:ea typeface="ＭＳ Ｐゴシック" pitchFamily="-65" charset="-128"/>
              </a:rPr>
              <a:t>less</a:t>
            </a:r>
            <a:r>
              <a:rPr lang="en-US" altLang="en-US">
                <a:ea typeface="ＭＳ Ｐゴシック" pitchFamily="-65" charset="-128"/>
              </a:rPr>
              <a:t> indentation is outside of the block</a:t>
            </a:r>
          </a:p>
          <a:p>
            <a:pPr marL="636588" lvl="2" indent="-236538">
              <a:buFont typeface="Arial" charset="0"/>
              <a:buChar char="•"/>
            </a:pPr>
            <a:r>
              <a:rPr lang="en-US" altLang="en-US">
                <a:ea typeface="ＭＳ Ｐゴシック" pitchFamily="-65" charset="-128"/>
              </a:rPr>
              <a:t>First line with </a:t>
            </a:r>
            <a:r>
              <a:rPr lang="en-US" altLang="en-US" i="1">
                <a:ea typeface="ＭＳ Ｐゴシック" pitchFamily="-65" charset="-128"/>
              </a:rPr>
              <a:t>more</a:t>
            </a:r>
            <a:r>
              <a:rPr lang="en-US" altLang="en-US">
                <a:ea typeface="ＭＳ Ｐゴシック" pitchFamily="-65" charset="-128"/>
              </a:rPr>
              <a:t> indentation starts a nested block</a:t>
            </a:r>
          </a:p>
          <a:p>
            <a:pPr marL="0" indent="0"/>
            <a:r>
              <a:rPr lang="en-US" altLang="en-US" sz="2800">
                <a:ea typeface="ＭＳ Ｐゴシック" pitchFamily="-65" charset="-128"/>
              </a:rPr>
              <a:t>Colons start of a new block in many constructs, e.g. function definitions, then clauses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solidFill>
            <a:schemeClr val="bg2">
              <a:lumMod val="10000"/>
              <a:lumOff val="90000"/>
            </a:schemeClr>
          </a:solidFill>
        </p:spPr>
        <p:txBody>
          <a:bodyPr/>
          <a:lstStyle/>
          <a:p>
            <a:pPr>
              <a:defRPr/>
            </a:pPr>
            <a:r>
              <a:rPr lang="en-US" altLang="en-US" sz="3600">
                <a:solidFill>
                  <a:schemeClr val="tx1"/>
                </a:solidFill>
                <a:effectLst>
                  <a:outerShdw blurRad="38100" dist="38100" dir="2700000" algn="tl">
                    <a:srgbClr val="000000"/>
                  </a:outerShdw>
                </a:effectLst>
                <a:ea typeface="ＭＳ Ｐゴシック" panose="020B0600070205080204" pitchFamily="34" charset="-128"/>
              </a:rPr>
              <a:t>Enough to Understand the Code</a:t>
            </a:r>
          </a:p>
        </p:txBody>
      </p:sp>
      <p:sp>
        <p:nvSpPr>
          <p:cNvPr id="23555" name="Rectangle 3"/>
          <p:cNvSpPr>
            <a:spLocks noGrp="1" noChangeArrowheads="1"/>
          </p:cNvSpPr>
          <p:nvPr>
            <p:ph type="body" idx="1"/>
          </p:nvPr>
        </p:nvSpPr>
        <p:spPr>
          <a:xfrm>
            <a:off x="304800" y="1371600"/>
            <a:ext cx="8701088" cy="5257800"/>
          </a:xfrm>
        </p:spPr>
        <p:txBody>
          <a:bodyPr/>
          <a:lstStyle/>
          <a:p>
            <a:pPr>
              <a:lnSpc>
                <a:spcPct val="90000"/>
              </a:lnSpc>
            </a:pPr>
            <a:r>
              <a:rPr lang="en-US" altLang="en-US" sz="2800" dirty="0">
                <a:ea typeface="ＭＳ Ｐゴシック" pitchFamily="-65" charset="-128"/>
              </a:rPr>
              <a:t>Indentation matters to code meaning</a:t>
            </a:r>
          </a:p>
          <a:p>
            <a:pPr marL="457200" lvl="1" indent="-220663">
              <a:lnSpc>
                <a:spcPct val="90000"/>
              </a:lnSpc>
            </a:pPr>
            <a:r>
              <a:rPr lang="en-US" altLang="en-US" sz="2400" dirty="0">
                <a:ea typeface="ＭＳ Ｐゴシック" pitchFamily="-65" charset="-128"/>
              </a:rPr>
              <a:t>Block structure indicated by indentation</a:t>
            </a:r>
          </a:p>
          <a:p>
            <a:pPr>
              <a:lnSpc>
                <a:spcPct val="90000"/>
              </a:lnSpc>
            </a:pPr>
            <a:r>
              <a:rPr lang="en-US" altLang="en-US" sz="2800" dirty="0">
                <a:ea typeface="ＭＳ Ｐゴシック" pitchFamily="-65" charset="-128"/>
              </a:rPr>
              <a:t>First assignment to a variable creates it</a:t>
            </a:r>
          </a:p>
          <a:p>
            <a:pPr marL="457200" lvl="1" indent="-220663">
              <a:lnSpc>
                <a:spcPct val="90000"/>
              </a:lnSpc>
            </a:pPr>
            <a:r>
              <a:rPr lang="en-US" altLang="en-US" sz="2400" dirty="0">
                <a:ea typeface="ＭＳ Ｐゴシック" pitchFamily="-65" charset="-128"/>
              </a:rPr>
              <a:t>Variable types don’t need to be declared.</a:t>
            </a:r>
          </a:p>
          <a:p>
            <a:pPr marL="457200" lvl="1" indent="-220663">
              <a:lnSpc>
                <a:spcPct val="90000"/>
              </a:lnSpc>
            </a:pPr>
            <a:r>
              <a:rPr lang="en-US" altLang="en-US" sz="2400" dirty="0">
                <a:ea typeface="ＭＳ Ｐゴシック" pitchFamily="-65" charset="-128"/>
              </a:rPr>
              <a:t>Python figures out the variable types on its own. </a:t>
            </a:r>
          </a:p>
          <a:p>
            <a:pPr>
              <a:lnSpc>
                <a:spcPct val="90000"/>
              </a:lnSpc>
            </a:pPr>
            <a:r>
              <a:rPr lang="en-US" altLang="en-US" sz="2800" dirty="0">
                <a:ea typeface="ＭＳ Ｐゴシック" pitchFamily="-65" charset="-128"/>
              </a:rPr>
              <a:t>Assignment is </a:t>
            </a:r>
            <a:r>
              <a:rPr lang="en-US" altLang="en-US" sz="2800" i="1" dirty="0">
                <a:solidFill>
                  <a:srgbClr val="0070C0"/>
                </a:solidFill>
                <a:ea typeface="ＭＳ Ｐゴシック" pitchFamily="-65" charset="-128"/>
              </a:rPr>
              <a:t>=</a:t>
            </a:r>
            <a:r>
              <a:rPr lang="en-US" altLang="en-US" sz="2800" dirty="0">
                <a:ea typeface="ＭＳ Ｐゴシック" pitchFamily="-65" charset="-128"/>
              </a:rPr>
              <a:t> and comparison is </a:t>
            </a:r>
            <a:r>
              <a:rPr lang="en-US" altLang="en-US" sz="2800" i="1" dirty="0">
                <a:solidFill>
                  <a:srgbClr val="0070C0"/>
                </a:solidFill>
                <a:ea typeface="ＭＳ Ｐゴシック" pitchFamily="-65" charset="-128"/>
              </a:rPr>
              <a:t>==</a:t>
            </a:r>
            <a:endParaRPr lang="en-US" altLang="en-US" sz="2800" dirty="0">
              <a:solidFill>
                <a:srgbClr val="0070C0"/>
              </a:solidFill>
              <a:ea typeface="ＭＳ Ｐゴシック" pitchFamily="-65" charset="-128"/>
            </a:endParaRPr>
          </a:p>
          <a:p>
            <a:pPr>
              <a:lnSpc>
                <a:spcPct val="90000"/>
              </a:lnSpc>
            </a:pPr>
            <a:r>
              <a:rPr lang="en-US" altLang="en-US" sz="2800" dirty="0">
                <a:ea typeface="ＭＳ Ｐゴシック" pitchFamily="-65" charset="-128"/>
              </a:rPr>
              <a:t>For numbers </a:t>
            </a:r>
            <a:r>
              <a:rPr lang="en-US" altLang="en-US" sz="2800" i="1" dirty="0">
                <a:solidFill>
                  <a:srgbClr val="0070C0"/>
                </a:solidFill>
                <a:ea typeface="ＭＳ Ｐゴシック" pitchFamily="-65" charset="-128"/>
              </a:rPr>
              <a:t>+ - * / %</a:t>
            </a:r>
            <a:r>
              <a:rPr lang="en-US" altLang="en-US" sz="2800" dirty="0">
                <a:solidFill>
                  <a:srgbClr val="0070C0"/>
                </a:solidFill>
                <a:ea typeface="ＭＳ Ｐゴシック" pitchFamily="-65" charset="-128"/>
              </a:rPr>
              <a:t> </a:t>
            </a:r>
            <a:r>
              <a:rPr lang="en-US" altLang="en-US" sz="2800" dirty="0">
                <a:ea typeface="ＭＳ Ｐゴシック" pitchFamily="-65" charset="-128"/>
              </a:rPr>
              <a:t>are as expected</a:t>
            </a:r>
          </a:p>
          <a:p>
            <a:pPr marL="457200" lvl="1" indent="-220663">
              <a:lnSpc>
                <a:spcPct val="90000"/>
              </a:lnSpc>
            </a:pPr>
            <a:r>
              <a:rPr lang="en-US" altLang="en-US" sz="2400" dirty="0">
                <a:ea typeface="ＭＳ Ｐゴシック" pitchFamily="-65" charset="-128"/>
              </a:rPr>
              <a:t>Special use of </a:t>
            </a:r>
            <a:r>
              <a:rPr lang="en-US" altLang="en-US" sz="2800" b="1" i="1" dirty="0">
                <a:solidFill>
                  <a:srgbClr val="0070C0"/>
                </a:solidFill>
                <a:ea typeface="ＭＳ Ｐゴシック" pitchFamily="-65" charset="-128"/>
              </a:rPr>
              <a:t>+</a:t>
            </a:r>
            <a:r>
              <a:rPr lang="en-US" altLang="en-US" sz="2400" dirty="0">
                <a:ea typeface="ＭＳ Ｐゴシック" pitchFamily="-65" charset="-128"/>
              </a:rPr>
              <a:t> for string concatenation and </a:t>
            </a:r>
            <a:r>
              <a:rPr lang="en-US" altLang="en-US" sz="2800" b="1" i="1" dirty="0">
                <a:solidFill>
                  <a:srgbClr val="0070C0"/>
                </a:solidFill>
                <a:ea typeface="ＭＳ Ｐゴシック" pitchFamily="-65" charset="-128"/>
              </a:rPr>
              <a:t>%</a:t>
            </a:r>
            <a:r>
              <a:rPr lang="en-US" altLang="en-US" sz="2400" dirty="0">
                <a:ea typeface="ＭＳ Ｐゴシック" pitchFamily="-65" charset="-128"/>
              </a:rPr>
              <a:t> for string formatting (as in C’s </a:t>
            </a:r>
            <a:r>
              <a:rPr lang="en-US" altLang="en-US" sz="2400" dirty="0" err="1">
                <a:ea typeface="ＭＳ Ｐゴシック" pitchFamily="-65" charset="-128"/>
              </a:rPr>
              <a:t>printf</a:t>
            </a:r>
            <a:r>
              <a:rPr lang="en-US" altLang="en-US" sz="2400" dirty="0">
                <a:ea typeface="ＭＳ Ｐゴシック" pitchFamily="-65" charset="-128"/>
              </a:rPr>
              <a:t>)</a:t>
            </a:r>
          </a:p>
          <a:p>
            <a:pPr>
              <a:lnSpc>
                <a:spcPct val="90000"/>
              </a:lnSpc>
            </a:pPr>
            <a:r>
              <a:rPr lang="en-US" altLang="en-US" sz="2800" dirty="0">
                <a:ea typeface="ＭＳ Ｐゴシック" pitchFamily="-65" charset="-128"/>
              </a:rPr>
              <a:t>Logical operators are words (</a:t>
            </a:r>
            <a:r>
              <a:rPr lang="en-US" altLang="en-US" sz="2800" dirty="0">
                <a:solidFill>
                  <a:srgbClr val="0070C0"/>
                </a:solidFill>
                <a:latin typeface="Courier New" pitchFamily="-65" charset="0"/>
                <a:ea typeface="ＭＳ Ｐゴシック" pitchFamily="-65" charset="-128"/>
              </a:rPr>
              <a:t>and, or, not</a:t>
            </a:r>
            <a:r>
              <a:rPr lang="en-US" altLang="en-US" sz="2800" dirty="0">
                <a:ea typeface="ＭＳ Ｐゴシック" pitchFamily="-65" charset="-128"/>
              </a:rPr>
              <a:t>) </a:t>
            </a:r>
            <a:r>
              <a:rPr lang="en-US" altLang="en-US" sz="2800" i="1" dirty="0">
                <a:ea typeface="ＭＳ Ｐゴシック" pitchFamily="-65" charset="-128"/>
              </a:rPr>
              <a:t>not </a:t>
            </a:r>
            <a:r>
              <a:rPr lang="en-US" altLang="en-US" sz="2800" dirty="0">
                <a:ea typeface="ＭＳ Ｐゴシック" pitchFamily="-65" charset="-128"/>
              </a:rPr>
              <a:t>symbols</a:t>
            </a:r>
            <a:endParaRPr lang="en-US" altLang="en-US" sz="2800" i="1" dirty="0">
              <a:ea typeface="ＭＳ Ｐゴシック" pitchFamily="-65" charset="-128"/>
            </a:endParaRPr>
          </a:p>
          <a:p>
            <a:pPr>
              <a:lnSpc>
                <a:spcPct val="90000"/>
              </a:lnSpc>
            </a:pPr>
            <a:r>
              <a:rPr lang="en-US" altLang="en-US" sz="2800" dirty="0">
                <a:ea typeface="ＭＳ Ｐゴシック" pitchFamily="-65" charset="-128"/>
              </a:rPr>
              <a:t>The basic printing command is </a:t>
            </a:r>
            <a:r>
              <a:rPr lang="en-US" altLang="en-US" sz="2800" dirty="0">
                <a:solidFill>
                  <a:srgbClr val="0070C0"/>
                </a:solidFill>
                <a:latin typeface="Courier New" pitchFamily="-65" charset="0"/>
                <a:ea typeface="ＭＳ Ｐゴシック" pitchFamily="-65" charset="-128"/>
              </a:rPr>
              <a:t>print</a:t>
            </a:r>
            <a:endParaRPr lang="en-US" altLang="en-US" sz="2800" dirty="0">
              <a:solidFill>
                <a:srgbClr val="0070C0"/>
              </a:solidFill>
              <a:ea typeface="ＭＳ Ｐゴシック" pitchFamily="-65" charset="-128"/>
            </a:endParaRPr>
          </a:p>
          <a:p>
            <a:pPr>
              <a:lnSpc>
                <a:spcPct val="90000"/>
              </a:lnSpc>
            </a:pPr>
            <a:endParaRPr lang="en-US" altLang="en-US" sz="2800" dirty="0">
              <a:ea typeface="ＭＳ Ｐゴシック" pitchFamily="-65"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543800" cy="1354217"/>
          </a:xfrm>
          <a:prstGeom prst="rect">
            <a:avLst/>
          </a:prstGeom>
        </p:spPr>
        <p:txBody>
          <a:bodyPr wrap="square">
            <a:spAutoFit/>
          </a:bodyPr>
          <a:lstStyle/>
          <a:p>
            <a:r>
              <a:rPr lang="en-US" sz="2800" b="1" dirty="0"/>
              <a:t>Comments</a:t>
            </a:r>
          </a:p>
          <a:p>
            <a:r>
              <a:rPr lang="en-US" dirty="0"/>
              <a:t>Python has commenting capability for the purpose of in-code documentation.</a:t>
            </a:r>
          </a:p>
          <a:p>
            <a:r>
              <a:rPr lang="en-US" dirty="0"/>
              <a:t>Comments start with a ‘#’ , and Python will render the rest of the line as a comment:</a:t>
            </a:r>
          </a:p>
        </p:txBody>
      </p:sp>
      <p:pic>
        <p:nvPicPr>
          <p:cNvPr id="50178" name="Picture 2"/>
          <p:cNvPicPr>
            <a:picLocks noChangeAspect="1" noChangeArrowheads="1"/>
          </p:cNvPicPr>
          <p:nvPr/>
        </p:nvPicPr>
        <p:blipFill>
          <a:blip r:embed="rId2"/>
          <a:srcRect/>
          <a:stretch>
            <a:fillRect/>
          </a:stretch>
        </p:blipFill>
        <p:spPr bwMode="auto">
          <a:xfrm>
            <a:off x="533400" y="3200400"/>
            <a:ext cx="7907338" cy="1857375"/>
          </a:xfrm>
          <a:prstGeom prst="rect">
            <a:avLst/>
          </a:prstGeom>
          <a:noFill/>
          <a:ln w="9525">
            <a:noFill/>
            <a:miter lim="800000"/>
            <a:headEnd/>
            <a:tailEnd/>
          </a:ln>
          <a:effectLst/>
        </p:spPr>
      </p:pic>
      <p:sp>
        <p:nvSpPr>
          <p:cNvPr id="4" name="Rectangle 3"/>
          <p:cNvSpPr/>
          <p:nvPr/>
        </p:nvSpPr>
        <p:spPr>
          <a:xfrm>
            <a:off x="381000" y="2057400"/>
            <a:ext cx="6705600" cy="923330"/>
          </a:xfrm>
          <a:prstGeom prst="rect">
            <a:avLst/>
          </a:prstGeom>
        </p:spPr>
        <p:txBody>
          <a:bodyPr wrap="square">
            <a:spAutoFit/>
          </a:bodyPr>
          <a:lstStyle/>
          <a:p>
            <a:pPr>
              <a:buFont typeface="Arial" pitchFamily="34" charset="0"/>
              <a:buChar char="•"/>
            </a:pPr>
            <a:r>
              <a:rPr lang="en-US" dirty="0"/>
              <a:t> Comments can be used to explain Python code.</a:t>
            </a:r>
          </a:p>
          <a:p>
            <a:pPr>
              <a:buFont typeface="Arial" pitchFamily="34" charset="0"/>
              <a:buChar char="•"/>
            </a:pPr>
            <a:r>
              <a:rPr lang="en-US" dirty="0"/>
              <a:t> Comments can be used to make the code more readable.</a:t>
            </a:r>
          </a:p>
          <a:p>
            <a:pPr>
              <a:buFont typeface="Arial" pitchFamily="34" charset="0"/>
              <a:buChar char="•"/>
            </a:pPr>
            <a:r>
              <a:rPr lang="en-US" dirty="0"/>
              <a:t>Comments can be used to prevent execution when testing code.</a:t>
            </a:r>
          </a:p>
        </p:txBody>
      </p:sp>
      <p:sp>
        <p:nvSpPr>
          <p:cNvPr id="5" name="Rectangle 4"/>
          <p:cNvSpPr/>
          <p:nvPr/>
        </p:nvSpPr>
        <p:spPr>
          <a:xfrm>
            <a:off x="609600" y="5334000"/>
            <a:ext cx="6781800" cy="646331"/>
          </a:xfrm>
          <a:prstGeom prst="rect">
            <a:avLst/>
          </a:prstGeom>
        </p:spPr>
        <p:txBody>
          <a:bodyPr wrap="square">
            <a:spAutoFit/>
          </a:bodyPr>
          <a:lstStyle/>
          <a:p>
            <a:r>
              <a:rPr lang="en-US" dirty="0"/>
              <a:t>Comments can be placed at the end of a line, and Python will ignore the rest of the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52400"/>
            <a:ext cx="9144000" cy="1569612"/>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FF0000"/>
                </a:solidFill>
                <a:effectLst/>
                <a:latin typeface="Arial" pitchFamily="34" charset="0"/>
                <a:cs typeface="Arial" pitchFamily="34" charset="0"/>
              </a:rPr>
              <a:t>Python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Operators are used to perform operations on variables and values.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In the example below, we use the </a:t>
            </a:r>
            <a:r>
              <a:rPr kumimoji="0" lang="en-US" sz="2000" b="0" i="0" u="none" strike="noStrike" cap="none" normalizeH="0" baseline="0" dirty="0">
                <a:ln>
                  <a:noFill/>
                </a:ln>
                <a:solidFill>
                  <a:srgbClr val="DC143C"/>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Verdana" pitchFamily="34" charset="0"/>
                <a:cs typeface="Arial" pitchFamily="34" charset="0"/>
              </a:rPr>
              <a:t> operator to add together two values: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152400" y="1752600"/>
            <a:ext cx="8610600" cy="1261884"/>
          </a:xfrm>
          <a:prstGeom prst="rect">
            <a:avLst/>
          </a:prstGeom>
        </p:spPr>
        <p:txBody>
          <a:bodyPr wrap="square">
            <a:spAutoFit/>
          </a:bodyPr>
          <a:lstStyle/>
          <a:p>
            <a:pPr algn="ctr"/>
            <a:r>
              <a:rPr lang="en-US" sz="2800" dirty="0">
                <a:solidFill>
                  <a:srgbClr val="FF0000"/>
                </a:solidFill>
              </a:rPr>
              <a:t>Python Arithmetic Operators</a:t>
            </a:r>
          </a:p>
          <a:p>
            <a:r>
              <a:rPr lang="en-US" sz="2400" dirty="0"/>
              <a:t>Arithmetic operators are used with numeric values to perform common mathematical operations:</a:t>
            </a:r>
          </a:p>
        </p:txBody>
      </p:sp>
      <p:pic>
        <p:nvPicPr>
          <p:cNvPr id="1026" name="Picture 2"/>
          <p:cNvPicPr>
            <a:picLocks noChangeAspect="1" noChangeArrowheads="1"/>
          </p:cNvPicPr>
          <p:nvPr/>
        </p:nvPicPr>
        <p:blipFill>
          <a:blip r:embed="rId2"/>
          <a:srcRect/>
          <a:stretch>
            <a:fillRect/>
          </a:stretch>
        </p:blipFill>
        <p:spPr bwMode="auto">
          <a:xfrm>
            <a:off x="762000" y="2971800"/>
            <a:ext cx="7086600" cy="3886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772400" cy="954107"/>
          </a:xfrm>
          <a:prstGeom prst="rect">
            <a:avLst/>
          </a:prstGeom>
        </p:spPr>
        <p:txBody>
          <a:bodyPr wrap="square">
            <a:spAutoFit/>
          </a:bodyPr>
          <a:lstStyle/>
          <a:p>
            <a:pPr algn="ctr"/>
            <a:r>
              <a:rPr lang="en-US" sz="3200" dirty="0">
                <a:solidFill>
                  <a:srgbClr val="FF0000"/>
                </a:solidFill>
                <a:latin typeface="Arial" pitchFamily="34" charset="0"/>
                <a:cs typeface="Arial" pitchFamily="34" charset="0"/>
              </a:rPr>
              <a:t>Python Assignment Operators</a:t>
            </a:r>
          </a:p>
          <a:p>
            <a:r>
              <a:rPr lang="en-US" sz="2400" dirty="0"/>
              <a:t>Assignment operators are used to assign values to variables:</a:t>
            </a:r>
          </a:p>
        </p:txBody>
      </p:sp>
      <p:pic>
        <p:nvPicPr>
          <p:cNvPr id="83970" name="Picture 2"/>
          <p:cNvPicPr>
            <a:picLocks noChangeAspect="1" noChangeArrowheads="1"/>
          </p:cNvPicPr>
          <p:nvPr/>
        </p:nvPicPr>
        <p:blipFill>
          <a:blip r:embed="rId2"/>
          <a:srcRect/>
          <a:stretch>
            <a:fillRect/>
          </a:stretch>
        </p:blipFill>
        <p:spPr bwMode="auto">
          <a:xfrm>
            <a:off x="990600" y="1310077"/>
            <a:ext cx="6738938" cy="554792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830997"/>
          </a:xfrm>
          <a:prstGeom prst="rect">
            <a:avLst/>
          </a:prstGeom>
        </p:spPr>
        <p:txBody>
          <a:bodyPr wrap="square">
            <a:spAutoFit/>
          </a:bodyPr>
          <a:lstStyle/>
          <a:p>
            <a:pPr algn="ctr"/>
            <a:r>
              <a:rPr lang="en-US" sz="2400" dirty="0">
                <a:solidFill>
                  <a:srgbClr val="FF0000"/>
                </a:solidFill>
                <a:latin typeface="Arial" pitchFamily="34" charset="0"/>
                <a:cs typeface="Arial" pitchFamily="34" charset="0"/>
              </a:rPr>
              <a:t>Python Comparison Operators</a:t>
            </a:r>
          </a:p>
          <a:p>
            <a:r>
              <a:rPr lang="en-US" sz="2400" dirty="0">
                <a:latin typeface="Arial" pitchFamily="34" charset="0"/>
                <a:cs typeface="Arial" pitchFamily="34" charset="0"/>
              </a:rPr>
              <a:t>Comparison operators are used to compare two values:</a:t>
            </a:r>
          </a:p>
        </p:txBody>
      </p:sp>
      <p:pic>
        <p:nvPicPr>
          <p:cNvPr id="84994" name="Picture 2"/>
          <p:cNvPicPr>
            <a:picLocks noChangeAspect="1" noChangeArrowheads="1"/>
          </p:cNvPicPr>
          <p:nvPr/>
        </p:nvPicPr>
        <p:blipFill>
          <a:blip r:embed="rId2"/>
          <a:srcRect/>
          <a:stretch>
            <a:fillRect/>
          </a:stretch>
        </p:blipFill>
        <p:spPr bwMode="auto">
          <a:xfrm>
            <a:off x="304800" y="1524000"/>
            <a:ext cx="8400257" cy="46307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391400" cy="1261884"/>
          </a:xfrm>
          <a:prstGeom prst="rect">
            <a:avLst/>
          </a:prstGeom>
        </p:spPr>
        <p:txBody>
          <a:bodyPr wrap="square">
            <a:spAutoFit/>
          </a:bodyPr>
          <a:lstStyle/>
          <a:p>
            <a:pPr algn="ctr"/>
            <a:r>
              <a:rPr lang="en-US" sz="2800" dirty="0">
                <a:solidFill>
                  <a:srgbClr val="FF0000"/>
                </a:solidFill>
                <a:latin typeface="Arial" pitchFamily="34" charset="0"/>
                <a:cs typeface="Arial" pitchFamily="34" charset="0"/>
              </a:rPr>
              <a:t>Python Logical Operators</a:t>
            </a:r>
          </a:p>
          <a:p>
            <a:r>
              <a:rPr lang="en-US" sz="2400" dirty="0"/>
              <a:t>Logical operators are used to combine conditional statements:</a:t>
            </a:r>
          </a:p>
        </p:txBody>
      </p:sp>
      <p:pic>
        <p:nvPicPr>
          <p:cNvPr id="86018" name="Picture 2"/>
          <p:cNvPicPr>
            <a:picLocks noChangeAspect="1" noChangeArrowheads="1"/>
          </p:cNvPicPr>
          <p:nvPr/>
        </p:nvPicPr>
        <p:blipFill>
          <a:blip r:embed="rId3"/>
          <a:srcRect/>
          <a:stretch>
            <a:fillRect/>
          </a:stretch>
        </p:blipFill>
        <p:spPr bwMode="auto">
          <a:xfrm>
            <a:off x="546100" y="2079625"/>
            <a:ext cx="8050213" cy="27051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762000"/>
            <a:ext cx="2858218" cy="769441"/>
          </a:xfrm>
          <a:prstGeom prst="rect">
            <a:avLst/>
          </a:prstGeom>
          <a:noFill/>
        </p:spPr>
        <p:txBody>
          <a:bodyPr wrap="none" rtlCol="0">
            <a:spAutoFit/>
          </a:bodyPr>
          <a:lstStyle/>
          <a:p>
            <a:r>
              <a:rPr lang="en-US" sz="4400" b="1" u="sng" dirty="0"/>
              <a:t>VARIABLES </a:t>
            </a:r>
          </a:p>
        </p:txBody>
      </p:sp>
      <p:sp>
        <p:nvSpPr>
          <p:cNvPr id="4" name="Rectangle 3"/>
          <p:cNvSpPr/>
          <p:nvPr/>
        </p:nvSpPr>
        <p:spPr>
          <a:xfrm>
            <a:off x="838200" y="1676400"/>
            <a:ext cx="5943600" cy="1200329"/>
          </a:xfrm>
          <a:prstGeom prst="rect">
            <a:avLst/>
          </a:prstGeom>
        </p:spPr>
        <p:txBody>
          <a:bodyPr wrap="square">
            <a:spAutoFit/>
          </a:bodyPr>
          <a:lstStyle/>
          <a:p>
            <a:r>
              <a:rPr lang="en-US" dirty="0"/>
              <a:t>Variables are containers for storing data values. Imagine variables to be like bucket that get formed in the memory with some data holding ability</a:t>
            </a:r>
          </a:p>
          <a:p>
            <a:endParaRPr lang="en-US" dirty="0"/>
          </a:p>
        </p:txBody>
      </p:sp>
      <p:sp>
        <p:nvSpPr>
          <p:cNvPr id="5" name="Rectangle 4"/>
          <p:cNvSpPr/>
          <p:nvPr/>
        </p:nvSpPr>
        <p:spPr>
          <a:xfrm>
            <a:off x="357158" y="3143248"/>
            <a:ext cx="6934200" cy="923330"/>
          </a:xfrm>
          <a:prstGeom prst="rect">
            <a:avLst/>
          </a:prstGeom>
        </p:spPr>
        <p:txBody>
          <a:bodyPr wrap="square">
            <a:spAutoFit/>
          </a:bodyPr>
          <a:lstStyle/>
          <a:p>
            <a:pPr>
              <a:buFont typeface="Arial" pitchFamily="34" charset="0"/>
              <a:buChar char="•"/>
            </a:pPr>
            <a:r>
              <a:rPr lang="en-US" b="1" u="sng" dirty="0"/>
              <a:t> Creating Variables</a:t>
            </a:r>
          </a:p>
          <a:p>
            <a:r>
              <a:rPr lang="en-US" dirty="0"/>
              <a:t>Python has no command for declaring a variable.</a:t>
            </a:r>
          </a:p>
          <a:p>
            <a:r>
              <a:rPr lang="en-US" dirty="0"/>
              <a:t>A variable is created the moment you first assign a value to it.</a:t>
            </a:r>
          </a:p>
        </p:txBody>
      </p:sp>
      <p:pic>
        <p:nvPicPr>
          <p:cNvPr id="51202" name="Picture 2"/>
          <p:cNvPicPr>
            <a:picLocks noChangeAspect="1" noChangeArrowheads="1"/>
          </p:cNvPicPr>
          <p:nvPr/>
        </p:nvPicPr>
        <p:blipFill>
          <a:blip r:embed="rId2"/>
          <a:srcRect/>
          <a:stretch>
            <a:fillRect/>
          </a:stretch>
        </p:blipFill>
        <p:spPr bwMode="auto">
          <a:xfrm>
            <a:off x="357158" y="4500570"/>
            <a:ext cx="8264525" cy="1635125"/>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6500826" y="1214422"/>
            <a:ext cx="1734348" cy="135731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71480"/>
            <a:ext cx="6357982" cy="646331"/>
          </a:xfrm>
          <a:prstGeom prst="rect">
            <a:avLst/>
          </a:prstGeom>
        </p:spPr>
        <p:txBody>
          <a:bodyPr wrap="square">
            <a:spAutoFit/>
          </a:bodyPr>
          <a:lstStyle/>
          <a:p>
            <a:r>
              <a:rPr lang="en-US" dirty="0"/>
              <a:t>TO Fetch each letter of a string , use indexing, </a:t>
            </a:r>
            <a:r>
              <a:rPr lang="en-US" dirty="0" err="1"/>
              <a:t>nameofvar</a:t>
            </a:r>
            <a:r>
              <a:rPr lang="en-US" dirty="0"/>
              <a:t>[0]</a:t>
            </a:r>
          </a:p>
          <a:p>
            <a:r>
              <a:rPr lang="en-US" dirty="0"/>
              <a:t>Strings in python are immutable</a:t>
            </a:r>
          </a:p>
        </p:txBody>
      </p:sp>
      <p:pic>
        <p:nvPicPr>
          <p:cNvPr id="1026" name="Picture 2"/>
          <p:cNvPicPr>
            <a:picLocks noChangeAspect="1" noChangeArrowheads="1"/>
          </p:cNvPicPr>
          <p:nvPr/>
        </p:nvPicPr>
        <p:blipFill>
          <a:blip r:embed="rId2"/>
          <a:srcRect/>
          <a:stretch>
            <a:fillRect/>
          </a:stretch>
        </p:blipFill>
        <p:spPr bwMode="auto">
          <a:xfrm>
            <a:off x="571472" y="1500174"/>
            <a:ext cx="3171825" cy="1676400"/>
          </a:xfrm>
          <a:prstGeom prst="rect">
            <a:avLst/>
          </a:prstGeom>
          <a:noFill/>
          <a:ln w="9525">
            <a:noFill/>
            <a:miter lim="800000"/>
            <a:headEnd/>
            <a:tailEnd/>
          </a:ln>
          <a:effectLst/>
        </p:spPr>
      </p:pic>
      <p:sp>
        <p:nvSpPr>
          <p:cNvPr id="7" name="TextBox 6"/>
          <p:cNvSpPr txBox="1"/>
          <p:nvPr/>
        </p:nvSpPr>
        <p:spPr>
          <a:xfrm>
            <a:off x="428596" y="5072074"/>
            <a:ext cx="5250348" cy="646331"/>
          </a:xfrm>
          <a:prstGeom prst="rect">
            <a:avLst/>
          </a:prstGeom>
          <a:noFill/>
        </p:spPr>
        <p:txBody>
          <a:bodyPr wrap="none" rtlCol="0">
            <a:spAutoFit/>
          </a:bodyPr>
          <a:lstStyle/>
          <a:p>
            <a:r>
              <a:rPr lang="en-US" dirty="0"/>
              <a:t>&lt;</a:t>
            </a:r>
            <a:r>
              <a:rPr lang="en-US" dirty="0" err="1"/>
              <a:t>someaddress</a:t>
            </a:r>
            <a:r>
              <a:rPr lang="en-US" dirty="0"/>
              <a:t>&gt;</a:t>
            </a:r>
          </a:p>
          <a:p>
            <a:r>
              <a:rPr lang="en-US" dirty="0"/>
              <a:t>To find this address use inbuilt function id(</a:t>
            </a:r>
            <a:r>
              <a:rPr lang="en-US" dirty="0" err="1"/>
              <a:t>nameofvar</a:t>
            </a:r>
            <a:r>
              <a:rPr lang="en-US" dirty="0"/>
              <a:t>)</a:t>
            </a:r>
          </a:p>
        </p:txBody>
      </p:sp>
      <p:sp>
        <p:nvSpPr>
          <p:cNvPr id="8" name="TextBox 7"/>
          <p:cNvSpPr txBox="1"/>
          <p:nvPr/>
        </p:nvSpPr>
        <p:spPr>
          <a:xfrm>
            <a:off x="4714876" y="1500174"/>
            <a:ext cx="2120260" cy="1477328"/>
          </a:xfrm>
          <a:prstGeom prst="rect">
            <a:avLst/>
          </a:prstGeom>
          <a:noFill/>
        </p:spPr>
        <p:txBody>
          <a:bodyPr wrap="none" rtlCol="0">
            <a:spAutoFit/>
          </a:bodyPr>
          <a:lstStyle/>
          <a:p>
            <a:r>
              <a:rPr lang="en-US" dirty="0"/>
              <a:t>For example </a:t>
            </a:r>
          </a:p>
          <a:p>
            <a:r>
              <a:rPr lang="en-US" dirty="0"/>
              <a:t>Print (</a:t>
            </a:r>
            <a:r>
              <a:rPr lang="en-US" dirty="0" err="1"/>
              <a:t>nameofvar</a:t>
            </a:r>
            <a:r>
              <a:rPr lang="en-US" dirty="0"/>
              <a:t>[0])</a:t>
            </a:r>
          </a:p>
          <a:p>
            <a:r>
              <a:rPr lang="en-US" dirty="0"/>
              <a:t>&gt;&gt;&gt;Y</a:t>
            </a:r>
          </a:p>
          <a:p>
            <a:r>
              <a:rPr lang="en-US" dirty="0"/>
              <a:t>Print(</a:t>
            </a:r>
            <a:r>
              <a:rPr lang="en-US" dirty="0" err="1"/>
              <a:t>nameofvar</a:t>
            </a:r>
            <a:r>
              <a:rPr lang="en-US" dirty="0"/>
              <a:t>[-1])</a:t>
            </a:r>
          </a:p>
          <a:p>
            <a:r>
              <a:rPr lang="en-US" dirty="0"/>
              <a:t>&gt;&gt;&gt;E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646331"/>
          </a:xfrm>
          <a:prstGeom prst="rect">
            <a:avLst/>
          </a:prstGeom>
        </p:spPr>
        <p:txBody>
          <a:bodyPr wrap="square">
            <a:spAutoFit/>
          </a:bodyPr>
          <a:lstStyle/>
          <a:p>
            <a:r>
              <a:rPr lang="en-US" dirty="0"/>
              <a:t>Variables do not need to be declared with any particular </a:t>
            </a:r>
            <a:r>
              <a:rPr lang="en-US" i="1" dirty="0"/>
              <a:t>type</a:t>
            </a:r>
            <a:r>
              <a:rPr lang="en-US" dirty="0"/>
              <a:t>, and can even change type after they have been set</a:t>
            </a:r>
          </a:p>
        </p:txBody>
      </p:sp>
      <p:pic>
        <p:nvPicPr>
          <p:cNvPr id="52226" name="Picture 2"/>
          <p:cNvPicPr>
            <a:picLocks noChangeAspect="1" noChangeArrowheads="1"/>
          </p:cNvPicPr>
          <p:nvPr/>
        </p:nvPicPr>
        <p:blipFill>
          <a:blip r:embed="rId2"/>
          <a:srcRect/>
          <a:stretch>
            <a:fillRect/>
          </a:stretch>
        </p:blipFill>
        <p:spPr bwMode="auto">
          <a:xfrm>
            <a:off x="228600" y="1524000"/>
            <a:ext cx="8659813" cy="1524000"/>
          </a:xfrm>
          <a:prstGeom prst="rect">
            <a:avLst/>
          </a:prstGeom>
          <a:noFill/>
          <a:ln w="9525">
            <a:noFill/>
            <a:miter lim="800000"/>
            <a:headEnd/>
            <a:tailEnd/>
          </a:ln>
          <a:effectLst/>
        </p:spPr>
      </p:pic>
      <p:sp>
        <p:nvSpPr>
          <p:cNvPr id="4" name="Rectangle 3"/>
          <p:cNvSpPr/>
          <p:nvPr/>
        </p:nvSpPr>
        <p:spPr>
          <a:xfrm>
            <a:off x="228600" y="3352800"/>
            <a:ext cx="7848600" cy="738664"/>
          </a:xfrm>
          <a:prstGeom prst="rect">
            <a:avLst/>
          </a:prstGeom>
        </p:spPr>
        <p:txBody>
          <a:bodyPr wrap="square">
            <a:spAutoFit/>
          </a:bodyPr>
          <a:lstStyle/>
          <a:p>
            <a:r>
              <a:rPr lang="en-US" sz="2400" b="1" dirty="0"/>
              <a:t>Casting</a:t>
            </a:r>
          </a:p>
          <a:p>
            <a:r>
              <a:rPr lang="en-US" dirty="0"/>
              <a:t>If you want to specify the data type of a variable, this can be done with casting.</a:t>
            </a:r>
          </a:p>
        </p:txBody>
      </p:sp>
      <p:pic>
        <p:nvPicPr>
          <p:cNvPr id="52227" name="Picture 3"/>
          <p:cNvPicPr>
            <a:picLocks noChangeAspect="1" noChangeArrowheads="1"/>
          </p:cNvPicPr>
          <p:nvPr/>
        </p:nvPicPr>
        <p:blipFill>
          <a:blip r:embed="rId3"/>
          <a:srcRect/>
          <a:stretch>
            <a:fillRect/>
          </a:stretch>
        </p:blipFill>
        <p:spPr bwMode="auto">
          <a:xfrm>
            <a:off x="304800" y="4191000"/>
            <a:ext cx="8458200" cy="2133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8054706" cy="2862322"/>
          </a:xfrm>
          <a:prstGeom prst="rect">
            <a:avLst/>
          </a:prstGeom>
          <a:noFill/>
        </p:spPr>
        <p:txBody>
          <a:bodyPr wrap="none" rtlCol="0">
            <a:spAutoFit/>
          </a:bodyPr>
          <a:lstStyle/>
          <a:p>
            <a:r>
              <a:rPr lang="en-US" dirty="0"/>
              <a:t>Check for :</a:t>
            </a:r>
          </a:p>
          <a:p>
            <a:r>
              <a:rPr lang="en-US" dirty="0"/>
              <a:t>Python version in command prompt  –python version </a:t>
            </a:r>
          </a:p>
          <a:p>
            <a:r>
              <a:rPr lang="en-US" dirty="0"/>
              <a:t>Install ANACONDA + launch </a:t>
            </a:r>
            <a:r>
              <a:rPr lang="en-US" dirty="0" err="1"/>
              <a:t>jupter</a:t>
            </a:r>
            <a:r>
              <a:rPr lang="en-US" dirty="0"/>
              <a:t> notebook :</a:t>
            </a:r>
          </a:p>
          <a:p>
            <a:r>
              <a:rPr lang="en-US" dirty="0"/>
              <a:t>Through </a:t>
            </a:r>
            <a:r>
              <a:rPr lang="en-US" dirty="0" err="1"/>
              <a:t>cmd</a:t>
            </a:r>
            <a:r>
              <a:rPr lang="en-US" dirty="0"/>
              <a:t> and anaconda</a:t>
            </a:r>
          </a:p>
          <a:p>
            <a:r>
              <a:rPr lang="en-US" dirty="0"/>
              <a:t>Create  python file using .</a:t>
            </a:r>
            <a:r>
              <a:rPr lang="en-US" dirty="0" err="1"/>
              <a:t>py</a:t>
            </a:r>
            <a:r>
              <a:rPr lang="en-US" dirty="0"/>
              <a:t> extension </a:t>
            </a:r>
          </a:p>
          <a:p>
            <a:r>
              <a:rPr lang="en-US" dirty="0"/>
              <a:t>Benefits and features of python</a:t>
            </a:r>
          </a:p>
          <a:p>
            <a:r>
              <a:rPr lang="en-US" dirty="0"/>
              <a:t>Focus on being a good programmer by inculcating habits of consistent programming</a:t>
            </a:r>
          </a:p>
          <a:p>
            <a:r>
              <a:rPr lang="en-US" dirty="0"/>
              <a:t>Practice and working on problem solving ability</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304800" y="228600"/>
            <a:ext cx="8001000" cy="1261835"/>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000000"/>
                </a:solidFill>
                <a:effectLst/>
                <a:latin typeface="Segoe UI" pitchFamily="34" charset="0"/>
                <a:cs typeface="Segoe UI" pitchFamily="34" charset="0"/>
              </a:rPr>
              <a:t>Get the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You can get the data type of a variable with the </a:t>
            </a:r>
            <a:r>
              <a:rPr kumimoji="0" lang="en-US" sz="2400" b="0" i="0" u="none" strike="noStrike" cap="none" normalizeH="0" baseline="0" dirty="0">
                <a:ln>
                  <a:noFill/>
                </a:ln>
                <a:solidFill>
                  <a:srgbClr val="DC143C"/>
                </a:solidFill>
                <a:effectLst/>
                <a:latin typeface="Consolas" pitchFamily="49" charset="0"/>
                <a:cs typeface="Arial" pitchFamily="34" charset="0"/>
              </a:rPr>
              <a:t>type()</a:t>
            </a:r>
            <a:r>
              <a:rPr kumimoji="0" lang="en-US" sz="2400" b="0" i="0" u="none" strike="noStrike" cap="none" normalizeH="0" baseline="0" dirty="0">
                <a:ln>
                  <a:noFill/>
                </a:ln>
                <a:solidFill>
                  <a:srgbClr val="000000"/>
                </a:solidFill>
                <a:effectLst/>
                <a:latin typeface="Verdana" pitchFamily="34" charset="0"/>
                <a:cs typeface="Arial" pitchFamily="34" charset="0"/>
              </a:rPr>
              <a:t> function.</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53250" name="Picture 2"/>
          <p:cNvPicPr>
            <a:picLocks noChangeAspect="1" noChangeArrowheads="1"/>
          </p:cNvPicPr>
          <p:nvPr/>
        </p:nvPicPr>
        <p:blipFill>
          <a:blip r:embed="rId2"/>
          <a:srcRect/>
          <a:stretch>
            <a:fillRect/>
          </a:stretch>
        </p:blipFill>
        <p:spPr bwMode="auto">
          <a:xfrm>
            <a:off x="304800" y="1676400"/>
            <a:ext cx="8516938" cy="1952625"/>
          </a:xfrm>
          <a:prstGeom prst="rect">
            <a:avLst/>
          </a:prstGeom>
          <a:noFill/>
          <a:ln w="9525">
            <a:noFill/>
            <a:miter lim="800000"/>
            <a:headEnd/>
            <a:tailEnd/>
          </a:ln>
          <a:effectLst/>
        </p:spPr>
      </p:pic>
      <p:sp>
        <p:nvSpPr>
          <p:cNvPr id="4" name="Rectangle 3"/>
          <p:cNvSpPr/>
          <p:nvPr/>
        </p:nvSpPr>
        <p:spPr>
          <a:xfrm>
            <a:off x="304800" y="3886200"/>
            <a:ext cx="7391400" cy="738664"/>
          </a:xfrm>
          <a:prstGeom prst="rect">
            <a:avLst/>
          </a:prstGeom>
        </p:spPr>
        <p:txBody>
          <a:bodyPr wrap="square">
            <a:spAutoFit/>
          </a:bodyPr>
          <a:lstStyle/>
          <a:p>
            <a:r>
              <a:rPr lang="en-US" sz="2400" b="1" u="sng" dirty="0"/>
              <a:t>Case-Sensitive</a:t>
            </a:r>
          </a:p>
          <a:p>
            <a:r>
              <a:rPr lang="en-US" dirty="0"/>
              <a:t>Variable names are case-sensitive.</a:t>
            </a:r>
          </a:p>
        </p:txBody>
      </p:sp>
      <p:pic>
        <p:nvPicPr>
          <p:cNvPr id="53251" name="Picture 3"/>
          <p:cNvPicPr>
            <a:picLocks noChangeAspect="1" noChangeArrowheads="1"/>
          </p:cNvPicPr>
          <p:nvPr/>
        </p:nvPicPr>
        <p:blipFill>
          <a:blip r:embed="rId3"/>
          <a:srcRect/>
          <a:stretch>
            <a:fillRect/>
          </a:stretch>
        </p:blipFill>
        <p:spPr bwMode="auto">
          <a:xfrm>
            <a:off x="304800" y="4724400"/>
            <a:ext cx="8321675" cy="181475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239000" cy="6401753"/>
          </a:xfrm>
          <a:prstGeom prst="rect">
            <a:avLst/>
          </a:prstGeom>
        </p:spPr>
        <p:txBody>
          <a:bodyPr wrap="square">
            <a:spAutoFit/>
          </a:bodyPr>
          <a:lstStyle/>
          <a:p>
            <a:r>
              <a:rPr lang="en-US" sz="2800" b="1" u="sng" dirty="0">
                <a:latin typeface="Arial" pitchFamily="34" charset="0"/>
                <a:cs typeface="Arial" pitchFamily="34" charset="0"/>
              </a:rPr>
              <a:t>Variable Names</a:t>
            </a:r>
          </a:p>
          <a:p>
            <a:endParaRPr lang="en-US" dirty="0"/>
          </a:p>
          <a:p>
            <a:pPr>
              <a:buFont typeface="Arial" pitchFamily="34" charset="0"/>
              <a:buChar char="•"/>
            </a:pPr>
            <a:r>
              <a:rPr lang="en-US" sz="2800" dirty="0"/>
              <a:t> A variable can have a short name (like x and y) or a more descriptive name (age, carname, total_volume). </a:t>
            </a:r>
          </a:p>
          <a:p>
            <a:r>
              <a:rPr lang="en-US" sz="2800" b="1" dirty="0"/>
              <a:t>Rules for Python variables </a:t>
            </a:r>
            <a:r>
              <a:rPr lang="en-US" sz="2800" dirty="0"/>
              <a:t>: </a:t>
            </a:r>
          </a:p>
          <a:p>
            <a:pPr>
              <a:buFont typeface="Arial" pitchFamily="34" charset="0"/>
              <a:buChar char="•"/>
            </a:pPr>
            <a:r>
              <a:rPr lang="en-US" sz="2800" dirty="0"/>
              <a:t>A variable name must start with a letter or the underscore</a:t>
            </a:r>
          </a:p>
          <a:p>
            <a:r>
              <a:rPr lang="en-US" sz="2800" dirty="0"/>
              <a:t>  ( _ ) character.</a:t>
            </a:r>
          </a:p>
          <a:p>
            <a:pPr>
              <a:buFont typeface="Arial" pitchFamily="34" charset="0"/>
              <a:buChar char="•"/>
            </a:pPr>
            <a:r>
              <a:rPr lang="en-US" sz="2800" dirty="0"/>
              <a:t> A variable name cannot start with a number.</a:t>
            </a:r>
          </a:p>
          <a:p>
            <a:pPr>
              <a:buFont typeface="Arial" pitchFamily="34" charset="0"/>
              <a:buChar char="•"/>
            </a:pPr>
            <a:r>
              <a:rPr lang="en-US" sz="2800" dirty="0"/>
              <a:t> A variable name can only contain alpha-numeric characters and underscores (A-z, 0-9, and _ )</a:t>
            </a:r>
          </a:p>
          <a:p>
            <a:pPr>
              <a:buFont typeface="Arial" pitchFamily="34" charset="0"/>
              <a:buChar char="•"/>
            </a:pPr>
            <a:r>
              <a:rPr lang="en-US" sz="2800" dirty="0"/>
              <a:t> Variable names are case-sensitive (age, Age and AGE are three different variables)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228600" y="3581400"/>
            <a:ext cx="8610600" cy="2219325"/>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228600" y="533400"/>
            <a:ext cx="8382000" cy="267971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208833" cy="584775"/>
          </a:xfrm>
          <a:prstGeom prst="rect">
            <a:avLst/>
          </a:prstGeom>
        </p:spPr>
        <p:txBody>
          <a:bodyPr wrap="none">
            <a:spAutoFit/>
          </a:bodyPr>
          <a:lstStyle/>
          <a:p>
            <a:r>
              <a:rPr lang="fr-FR" sz="3200" b="1" u="sng" dirty="0"/>
              <a:t>Python Variables - </a:t>
            </a:r>
            <a:r>
              <a:rPr lang="fr-FR" sz="3200" b="1" u="sng" dirty="0" err="1"/>
              <a:t>Assign</a:t>
            </a:r>
            <a:r>
              <a:rPr lang="fr-FR" sz="3200" b="1" u="sng" dirty="0"/>
              <a:t> Multiple Values</a:t>
            </a:r>
          </a:p>
        </p:txBody>
      </p:sp>
      <p:sp>
        <p:nvSpPr>
          <p:cNvPr id="3" name="Rectangle 2"/>
          <p:cNvSpPr/>
          <p:nvPr/>
        </p:nvSpPr>
        <p:spPr>
          <a:xfrm>
            <a:off x="762000" y="1066800"/>
            <a:ext cx="7696200" cy="1261884"/>
          </a:xfrm>
          <a:prstGeom prst="rect">
            <a:avLst/>
          </a:prstGeom>
        </p:spPr>
        <p:txBody>
          <a:bodyPr wrap="square">
            <a:spAutoFit/>
          </a:bodyPr>
          <a:lstStyle/>
          <a:p>
            <a:pPr>
              <a:buFont typeface="Wingdings" pitchFamily="2" charset="2"/>
              <a:buChar char="Ø"/>
            </a:pPr>
            <a:r>
              <a:rPr lang="en-US" sz="2800" dirty="0">
                <a:latin typeface="Arial" pitchFamily="34" charset="0"/>
                <a:cs typeface="Arial" pitchFamily="34" charset="0"/>
              </a:rPr>
              <a:t> Many Values to Multiple Variables</a:t>
            </a:r>
          </a:p>
          <a:p>
            <a:r>
              <a:rPr lang="en-US" sz="2400" dirty="0">
                <a:latin typeface="Arial" pitchFamily="34" charset="0"/>
                <a:cs typeface="Arial" pitchFamily="34" charset="0"/>
              </a:rPr>
              <a:t>Python allows you to assign values to multiple variables in one line:</a:t>
            </a:r>
          </a:p>
        </p:txBody>
      </p:sp>
      <p:pic>
        <p:nvPicPr>
          <p:cNvPr id="59394" name="Picture 2"/>
          <p:cNvPicPr>
            <a:picLocks noChangeAspect="1" noChangeArrowheads="1"/>
          </p:cNvPicPr>
          <p:nvPr/>
        </p:nvPicPr>
        <p:blipFill>
          <a:blip r:embed="rId2"/>
          <a:srcRect/>
          <a:stretch>
            <a:fillRect/>
          </a:stretch>
        </p:blipFill>
        <p:spPr bwMode="auto">
          <a:xfrm>
            <a:off x="460375" y="2438400"/>
            <a:ext cx="8226425" cy="2047875"/>
          </a:xfrm>
          <a:prstGeom prst="rect">
            <a:avLst/>
          </a:prstGeom>
          <a:noFill/>
          <a:ln w="9525">
            <a:noFill/>
            <a:miter lim="800000"/>
            <a:headEnd/>
            <a:tailEnd/>
          </a:ln>
          <a:effectLst/>
        </p:spPr>
      </p:pic>
      <p:sp>
        <p:nvSpPr>
          <p:cNvPr id="5" name="Rectangle 4"/>
          <p:cNvSpPr/>
          <p:nvPr/>
        </p:nvSpPr>
        <p:spPr>
          <a:xfrm>
            <a:off x="457200" y="4953000"/>
            <a:ext cx="7848600" cy="830997"/>
          </a:xfrm>
          <a:prstGeom prst="rect">
            <a:avLst/>
          </a:prstGeom>
        </p:spPr>
        <p:txBody>
          <a:bodyPr wrap="square">
            <a:spAutoFit/>
          </a:bodyPr>
          <a:lstStyle/>
          <a:p>
            <a:r>
              <a:rPr lang="en-US" sz="2400" b="1" dirty="0">
                <a:latin typeface="Arial" pitchFamily="34" charset="0"/>
                <a:cs typeface="Arial" pitchFamily="34" charset="0"/>
              </a:rPr>
              <a:t>Note:</a:t>
            </a:r>
            <a:r>
              <a:rPr lang="en-US" sz="2400" dirty="0">
                <a:latin typeface="Arial" pitchFamily="34" charset="0"/>
                <a:cs typeface="Arial" pitchFamily="34" charset="0"/>
              </a:rPr>
              <a:t> Make sure the number of variables matches the number of values, or else you will get an error.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304800"/>
            <a:ext cx="7848600" cy="2062055"/>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rgbClr val="000000"/>
                </a:solidFill>
                <a:effectLst/>
                <a:latin typeface="Segoe UI" pitchFamily="34" charset="0"/>
                <a:cs typeface="Segoe UI" pitchFamily="34" charset="0"/>
              </a:rPr>
              <a:t>Output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 Python </a:t>
            </a:r>
            <a:r>
              <a:rPr kumimoji="0" lang="en-US" sz="2400" b="0" i="0" u="none" strike="noStrike" cap="none" normalizeH="0" baseline="0" dirty="0">
                <a:ln>
                  <a:noFill/>
                </a:ln>
                <a:solidFill>
                  <a:srgbClr val="DC143C"/>
                </a:solidFill>
                <a:effectLst/>
                <a:latin typeface="Consolas" pitchFamily="49" charset="0"/>
                <a:cs typeface="Arial" pitchFamily="34" charset="0"/>
              </a:rPr>
              <a:t>print</a:t>
            </a:r>
            <a:r>
              <a:rPr kumimoji="0" lang="en-US" sz="2400" b="0" i="0" u="none" strike="noStrike" cap="none" normalizeH="0" baseline="0" dirty="0">
                <a:ln>
                  <a:noFill/>
                </a:ln>
                <a:solidFill>
                  <a:srgbClr val="000000"/>
                </a:solidFill>
                <a:effectLst/>
                <a:latin typeface="Verdana" pitchFamily="34" charset="0"/>
                <a:cs typeface="Arial" pitchFamily="34" charset="0"/>
              </a:rPr>
              <a:t> statement is often used to output variables.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To combine both text and a variable, Python uses the </a:t>
            </a:r>
            <a:r>
              <a:rPr kumimoji="0" lang="en-US" sz="2400" b="0" i="0" u="none" strike="noStrike" cap="none" normalizeH="0" baseline="0" dirty="0">
                <a:ln>
                  <a:noFill/>
                </a:ln>
                <a:solidFill>
                  <a:srgbClr val="DC143C"/>
                </a:solidFill>
                <a:effectLst/>
                <a:latin typeface="Consolas" pitchFamily="49" charset="0"/>
                <a:cs typeface="Arial" pitchFamily="34" charset="0"/>
              </a:rPr>
              <a:t>+</a:t>
            </a:r>
            <a:r>
              <a:rPr kumimoji="0" lang="en-US" sz="2400" b="0" i="0" u="none" strike="noStrike" cap="none" normalizeH="0" baseline="0" dirty="0">
                <a:ln>
                  <a:noFill/>
                </a:ln>
                <a:solidFill>
                  <a:srgbClr val="000000"/>
                </a:solidFill>
                <a:effectLst/>
                <a:latin typeface="Verdana" pitchFamily="34" charset="0"/>
                <a:cs typeface="Arial" pitchFamily="34" charset="0"/>
              </a:rPr>
              <a:t> character:</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152400" y="2667000"/>
            <a:ext cx="8458200" cy="1495425"/>
          </a:xfrm>
          <a:prstGeom prst="rect">
            <a:avLst/>
          </a:prstGeom>
          <a:noFill/>
          <a:ln w="9525">
            <a:noFill/>
            <a:miter lim="800000"/>
            <a:headEnd/>
            <a:tailEnd/>
          </a:ln>
          <a:effectLst/>
        </p:spPr>
      </p:pic>
      <p:sp>
        <p:nvSpPr>
          <p:cNvPr id="1027" name="Rectangle 3"/>
          <p:cNvSpPr>
            <a:spLocks noChangeArrowheads="1"/>
          </p:cNvSpPr>
          <p:nvPr/>
        </p:nvSpPr>
        <p:spPr bwMode="auto">
          <a:xfrm>
            <a:off x="152400" y="4495800"/>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You can also use the </a:t>
            </a:r>
            <a:r>
              <a:rPr kumimoji="0" lang="en-US" sz="2000" b="0" i="0" u="none" strike="noStrike" cap="none" normalizeH="0" baseline="0" dirty="0">
                <a:ln>
                  <a:noFill/>
                </a:ln>
                <a:solidFill>
                  <a:srgbClr val="DC143C"/>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Verdana" pitchFamily="34" charset="0"/>
                <a:cs typeface="Arial" pitchFamily="34" charset="0"/>
              </a:rPr>
              <a:t> character to add a variable to another variable:</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1028" name="Rectangle 4"/>
          <p:cNvSpPr>
            <a:spLocks noChangeArrowheads="1"/>
          </p:cNvSpPr>
          <p:nvPr/>
        </p:nvSpPr>
        <p:spPr bwMode="auto">
          <a:xfrm>
            <a:off x="0" y="5410200"/>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itchFamily="34" charset="0"/>
                <a:cs typeface="Arial" pitchFamily="34" charset="0"/>
              </a:rPr>
              <a:t>For numbers, the </a:t>
            </a:r>
            <a:r>
              <a:rPr kumimoji="0" lang="en-US" b="0" i="0" u="none" strike="noStrike" cap="none" normalizeH="0" baseline="0" dirty="0">
                <a:ln>
                  <a:noFill/>
                </a:ln>
                <a:solidFill>
                  <a:srgbClr val="DC143C"/>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Verdana" pitchFamily="34" charset="0"/>
                <a:cs typeface="Arial" pitchFamily="34" charset="0"/>
              </a:rPr>
              <a:t> character works as a mathematical operator:</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714348" y="1500174"/>
            <a:ext cx="1095375" cy="857250"/>
          </a:xfrm>
          <a:prstGeom prst="rect">
            <a:avLst/>
          </a:prstGeom>
          <a:noFill/>
          <a:ln w="9525">
            <a:noFill/>
            <a:miter lim="800000"/>
            <a:headEnd/>
            <a:tailEnd/>
          </a:ln>
          <a:effectLst/>
        </p:spPr>
      </p:pic>
      <p:sp>
        <p:nvSpPr>
          <p:cNvPr id="3" name="TextBox 2"/>
          <p:cNvSpPr txBox="1"/>
          <p:nvPr/>
        </p:nvSpPr>
        <p:spPr>
          <a:xfrm>
            <a:off x="214282" y="285728"/>
            <a:ext cx="6643734" cy="1200329"/>
          </a:xfrm>
          <a:prstGeom prst="rect">
            <a:avLst/>
          </a:prstGeom>
          <a:noFill/>
        </p:spPr>
        <p:txBody>
          <a:bodyPr wrap="square" rtlCol="0">
            <a:spAutoFit/>
          </a:bodyPr>
          <a:lstStyle/>
          <a:p>
            <a:r>
              <a:rPr lang="en-US" dirty="0"/>
              <a:t>GET THE ADDRESS OF VARABLE FROM RAM</a:t>
            </a:r>
          </a:p>
          <a:p>
            <a:r>
              <a:rPr lang="en-US" dirty="0"/>
              <a:t>Call id(object) to get the memory address of object . Call hex(address) to convert the memory address to hexadecimal representation. </a:t>
            </a:r>
          </a:p>
        </p:txBody>
      </p:sp>
      <p:sp>
        <p:nvSpPr>
          <p:cNvPr id="4" name="TextBox 3"/>
          <p:cNvSpPr txBox="1"/>
          <p:nvPr/>
        </p:nvSpPr>
        <p:spPr>
          <a:xfrm>
            <a:off x="142844" y="2500306"/>
            <a:ext cx="7858180" cy="2585323"/>
          </a:xfrm>
          <a:prstGeom prst="rect">
            <a:avLst/>
          </a:prstGeom>
          <a:noFill/>
        </p:spPr>
        <p:txBody>
          <a:bodyPr wrap="square" rtlCol="0">
            <a:spAutoFit/>
          </a:bodyPr>
          <a:lstStyle/>
          <a:p>
            <a:r>
              <a:rPr lang="en-US" dirty="0"/>
              <a:t>If there are two variables with the same value then only one box will be created in the memory </a:t>
            </a:r>
            <a:r>
              <a:rPr lang="en-US" dirty="0" err="1"/>
              <a:t>i.e</a:t>
            </a:r>
            <a:r>
              <a:rPr lang="en-US" dirty="0"/>
              <a:t> they will have the same address</a:t>
            </a:r>
          </a:p>
          <a:p>
            <a:r>
              <a:rPr lang="en-US" dirty="0"/>
              <a:t>For example:</a:t>
            </a:r>
          </a:p>
          <a:p>
            <a:r>
              <a:rPr lang="en-US" dirty="0"/>
              <a:t>A = 10</a:t>
            </a:r>
          </a:p>
          <a:p>
            <a:r>
              <a:rPr lang="en-US" dirty="0"/>
              <a:t>B = A </a:t>
            </a:r>
          </a:p>
          <a:p>
            <a:r>
              <a:rPr lang="en-US" dirty="0"/>
              <a:t>Id(A)</a:t>
            </a:r>
          </a:p>
          <a:p>
            <a:r>
              <a:rPr lang="en-US" dirty="0"/>
              <a:t>Id(B)</a:t>
            </a:r>
          </a:p>
          <a:p>
            <a:r>
              <a:rPr lang="en-US" dirty="0"/>
              <a:t>&gt;&gt;&gt;will be same</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0" y="4929198"/>
            <a:ext cx="9144000" cy="1524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7239000" cy="830997"/>
          </a:xfrm>
          <a:prstGeom prst="rect">
            <a:avLst/>
          </a:prstGeom>
        </p:spPr>
        <p:txBody>
          <a:bodyPr wrap="square">
            <a:spAutoFit/>
          </a:bodyPr>
          <a:lstStyle/>
          <a:p>
            <a:r>
              <a:rPr lang="en-US" sz="2400" dirty="0"/>
              <a:t>If you try to combine a string and a number, Python will give you an error</a:t>
            </a:r>
            <a:r>
              <a:rPr lang="en-US" dirty="0"/>
              <a:t>:</a:t>
            </a:r>
          </a:p>
        </p:txBody>
      </p:sp>
      <p:pic>
        <p:nvPicPr>
          <p:cNvPr id="59394" name="Picture 2"/>
          <p:cNvPicPr>
            <a:picLocks noChangeAspect="1" noChangeArrowheads="1"/>
          </p:cNvPicPr>
          <p:nvPr/>
        </p:nvPicPr>
        <p:blipFill>
          <a:blip r:embed="rId2"/>
          <a:srcRect/>
          <a:stretch>
            <a:fillRect/>
          </a:stretch>
        </p:blipFill>
        <p:spPr bwMode="auto">
          <a:xfrm>
            <a:off x="179387" y="2286000"/>
            <a:ext cx="8431213" cy="16668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381000"/>
            <a:ext cx="4392533" cy="646331"/>
          </a:xfrm>
          <a:prstGeom prst="rect">
            <a:avLst/>
          </a:prstGeom>
        </p:spPr>
        <p:txBody>
          <a:bodyPr wrap="square">
            <a:spAutoFit/>
          </a:bodyPr>
          <a:lstStyle/>
          <a:p>
            <a:pPr algn="ctr"/>
            <a:r>
              <a:rPr lang="en-US" sz="3600" b="1" u="sng" dirty="0"/>
              <a:t>Python Data Types</a:t>
            </a:r>
          </a:p>
        </p:txBody>
      </p:sp>
      <p:sp>
        <p:nvSpPr>
          <p:cNvPr id="6" name="Rectangle 5"/>
          <p:cNvSpPr/>
          <p:nvPr/>
        </p:nvSpPr>
        <p:spPr>
          <a:xfrm>
            <a:off x="457200" y="1295400"/>
            <a:ext cx="6858000" cy="2123658"/>
          </a:xfrm>
          <a:prstGeom prst="rect">
            <a:avLst/>
          </a:prstGeom>
        </p:spPr>
        <p:txBody>
          <a:bodyPr wrap="square">
            <a:spAutoFit/>
          </a:bodyPr>
          <a:lstStyle/>
          <a:p>
            <a:r>
              <a:rPr lang="en-US" sz="2200" dirty="0"/>
              <a:t>Built-in Data Types</a:t>
            </a:r>
          </a:p>
          <a:p>
            <a:r>
              <a:rPr lang="en-US" sz="2200" dirty="0"/>
              <a:t>In programming, data type is an important concept.</a:t>
            </a:r>
          </a:p>
          <a:p>
            <a:r>
              <a:rPr lang="en-US" sz="2200" dirty="0"/>
              <a:t>Variables can store data of different types, and different types can do different things.</a:t>
            </a:r>
          </a:p>
          <a:p>
            <a:r>
              <a:rPr lang="en-US" sz="2200" dirty="0"/>
              <a:t>Python has the following data types built-in by default, in these categories:</a:t>
            </a:r>
          </a:p>
        </p:txBody>
      </p:sp>
      <p:pic>
        <p:nvPicPr>
          <p:cNvPr id="62468" name="Picture 4"/>
          <p:cNvPicPr>
            <a:picLocks noChangeAspect="1" noChangeArrowheads="1"/>
          </p:cNvPicPr>
          <p:nvPr/>
        </p:nvPicPr>
        <p:blipFill>
          <a:blip r:embed="rId2"/>
          <a:srcRect/>
          <a:stretch>
            <a:fillRect/>
          </a:stretch>
        </p:blipFill>
        <p:spPr bwMode="auto">
          <a:xfrm>
            <a:off x="533400" y="3429000"/>
            <a:ext cx="4881563" cy="286802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295400" y="0"/>
            <a:ext cx="7848600" cy="53340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228600" y="381000"/>
            <a:ext cx="7620000" cy="861774"/>
          </a:xfrm>
          <a:prstGeom prst="rect">
            <a:avLst/>
          </a:prstGeom>
        </p:spPr>
        <p:txBody>
          <a:bodyPr wrap="square">
            <a:spAutoFit/>
          </a:bodyPr>
          <a:lstStyle/>
          <a:p>
            <a:pPr>
              <a:buFont typeface="Wingdings" pitchFamily="2" charset="2"/>
              <a:buChar char="Ø"/>
            </a:pPr>
            <a:r>
              <a:rPr lang="en-US" sz="3200" b="1" u="sng" dirty="0"/>
              <a:t> Setting the Data Type</a:t>
            </a:r>
          </a:p>
          <a:p>
            <a:r>
              <a:rPr lang="en-US" dirty="0"/>
              <a:t> In Python, the data type is set when you assign a value to a variable:</a:t>
            </a:r>
          </a:p>
        </p:txBody>
      </p:sp>
      <p:pic>
        <p:nvPicPr>
          <p:cNvPr id="1026" name="Picture 2"/>
          <p:cNvPicPr>
            <a:picLocks noChangeAspect="1" noChangeArrowheads="1"/>
          </p:cNvPicPr>
          <p:nvPr/>
        </p:nvPicPr>
        <p:blipFill>
          <a:blip r:embed="rId2"/>
          <a:srcRect/>
          <a:stretch>
            <a:fillRect/>
          </a:stretch>
        </p:blipFill>
        <p:spPr bwMode="auto">
          <a:xfrm>
            <a:off x="381000" y="1387476"/>
            <a:ext cx="7007364" cy="547052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295400" y="0"/>
            <a:ext cx="7848600" cy="53340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228600" y="457200"/>
            <a:ext cx="8305800" cy="861774"/>
          </a:xfrm>
          <a:prstGeom prst="rect">
            <a:avLst/>
          </a:prstGeom>
        </p:spPr>
        <p:txBody>
          <a:bodyPr wrap="square">
            <a:spAutoFit/>
          </a:bodyPr>
          <a:lstStyle/>
          <a:p>
            <a:pPr>
              <a:buFont typeface="Wingdings" pitchFamily="2" charset="2"/>
              <a:buChar char="Ø"/>
            </a:pPr>
            <a:r>
              <a:rPr lang="en-US" sz="3200" b="1" u="sng" dirty="0"/>
              <a:t>Setting the Specific Data Type</a:t>
            </a:r>
          </a:p>
          <a:p>
            <a:r>
              <a:rPr lang="en-US" dirty="0"/>
              <a:t>If you want to specify the data type, you can use the following constructor functions:</a:t>
            </a:r>
          </a:p>
        </p:txBody>
      </p:sp>
      <p:pic>
        <p:nvPicPr>
          <p:cNvPr id="2050" name="Picture 2"/>
          <p:cNvPicPr>
            <a:picLocks noChangeAspect="1" noChangeArrowheads="1"/>
          </p:cNvPicPr>
          <p:nvPr/>
        </p:nvPicPr>
        <p:blipFill>
          <a:blip r:embed="rId2"/>
          <a:srcRect/>
          <a:stretch>
            <a:fillRect/>
          </a:stretch>
        </p:blipFill>
        <p:spPr bwMode="auto">
          <a:xfrm>
            <a:off x="304800" y="1371600"/>
            <a:ext cx="7115175" cy="49066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28600"/>
            <a:ext cx="4941354" cy="584775"/>
          </a:xfrm>
          <a:prstGeom prst="rect">
            <a:avLst/>
          </a:prstGeom>
          <a:noFill/>
        </p:spPr>
        <p:txBody>
          <a:bodyPr wrap="none" rtlCol="0">
            <a:spAutoFit/>
          </a:bodyPr>
          <a:lstStyle/>
          <a:p>
            <a:pPr algn="ctr"/>
            <a:r>
              <a:rPr lang="en-US" sz="3200" b="1" dirty="0">
                <a:solidFill>
                  <a:srgbClr val="FF0000"/>
                </a:solidFill>
                <a:latin typeface="Arial" pitchFamily="34" charset="0"/>
                <a:cs typeface="Arial" pitchFamily="34" charset="0"/>
              </a:rPr>
              <a:t>WELCOME TO PYTHON </a:t>
            </a:r>
          </a:p>
        </p:txBody>
      </p:sp>
      <p:sp>
        <p:nvSpPr>
          <p:cNvPr id="3" name="TextBox 2"/>
          <p:cNvSpPr txBox="1"/>
          <p:nvPr/>
        </p:nvSpPr>
        <p:spPr>
          <a:xfrm>
            <a:off x="762000" y="1447800"/>
            <a:ext cx="8115427" cy="4801314"/>
          </a:xfrm>
          <a:prstGeom prst="rect">
            <a:avLst/>
          </a:prstGeom>
          <a:noFill/>
        </p:spPr>
        <p:txBody>
          <a:bodyPr wrap="none" rtlCol="0">
            <a:spAutoFit/>
          </a:bodyPr>
          <a:lstStyle/>
          <a:p>
            <a:r>
              <a:rPr lang="en-US" dirty="0"/>
              <a:t>PYTHON is a high level and an object oriented programming language.</a:t>
            </a:r>
          </a:p>
          <a:p>
            <a:r>
              <a:rPr lang="en-US" dirty="0"/>
              <a:t>PYTHON language is used in a wide range of work .</a:t>
            </a:r>
          </a:p>
          <a:p>
            <a:r>
              <a:rPr lang="en-US" dirty="0"/>
              <a:t>For example :</a:t>
            </a:r>
          </a:p>
          <a:p>
            <a:pPr marL="342900" indent="-342900">
              <a:buAutoNum type="arabicPeriod"/>
            </a:pPr>
            <a:r>
              <a:rPr lang="en-US" dirty="0"/>
              <a:t>Web Development </a:t>
            </a:r>
          </a:p>
          <a:p>
            <a:pPr marL="342900" indent="-342900">
              <a:buAutoNum type="arabicPeriod"/>
            </a:pPr>
            <a:r>
              <a:rPr lang="en-US" dirty="0"/>
              <a:t>Software development </a:t>
            </a:r>
          </a:p>
          <a:p>
            <a:pPr marL="342900" indent="-342900">
              <a:buAutoNum type="arabicPeriod"/>
            </a:pPr>
            <a:r>
              <a:rPr lang="en-US" dirty="0"/>
              <a:t>Scripting </a:t>
            </a:r>
          </a:p>
          <a:p>
            <a:pPr marL="342900" indent="-342900">
              <a:buAutoNum type="arabicPeriod"/>
            </a:pPr>
            <a:r>
              <a:rPr lang="en-US" dirty="0"/>
              <a:t>AI/ML </a:t>
            </a:r>
          </a:p>
          <a:p>
            <a:pPr marL="342900" indent="-342900">
              <a:buAutoNum type="arabicPeriod"/>
            </a:pPr>
            <a:r>
              <a:rPr lang="en-US" dirty="0"/>
              <a:t>Mathematics etc. </a:t>
            </a:r>
          </a:p>
          <a:p>
            <a:pPr marL="342900" indent="-342900"/>
            <a:endParaRPr lang="en-US" dirty="0"/>
          </a:p>
          <a:p>
            <a:pPr marL="342900" indent="-342900"/>
            <a:r>
              <a:rPr lang="en-US" dirty="0"/>
              <a:t>BENEFITS OF PYTHON OVER OTHER LANGUAGES </a:t>
            </a:r>
          </a:p>
          <a:p>
            <a:pPr marL="342900" indent="-342900">
              <a:buAutoNum type="arabicPeriod"/>
            </a:pPr>
            <a:r>
              <a:rPr lang="en-US" dirty="0"/>
              <a:t>Can work across a range of different platforms (for </a:t>
            </a:r>
            <a:r>
              <a:rPr lang="en-US" dirty="0" err="1"/>
              <a:t>eg</a:t>
            </a:r>
            <a:r>
              <a:rPr lang="en-US" dirty="0"/>
              <a:t>. Linux , windows and MAC)</a:t>
            </a:r>
          </a:p>
          <a:p>
            <a:pPr marL="342900" indent="-342900">
              <a:buAutoNum type="arabicPeriod"/>
            </a:pPr>
            <a:r>
              <a:rPr lang="en-US" dirty="0"/>
              <a:t>Easy syntax which is similar to the English language.</a:t>
            </a:r>
          </a:p>
          <a:p>
            <a:pPr marL="342900" indent="-342900">
              <a:buAutoNum type="arabicPeriod"/>
            </a:pPr>
            <a:r>
              <a:rPr lang="en-US" dirty="0"/>
              <a:t>Automatic memory management. </a:t>
            </a:r>
          </a:p>
          <a:p>
            <a:pPr marL="342900" indent="-342900">
              <a:buAutoNum type="arabicPeriod"/>
            </a:pPr>
            <a:r>
              <a:rPr lang="en-US" dirty="0"/>
              <a:t>No requirement of a compiler. PYTHON is a self interpreted language. </a:t>
            </a:r>
          </a:p>
          <a:p>
            <a:pPr marL="342900" indent="-342900">
              <a:buAutoNum type="arabicPeriod"/>
            </a:pPr>
            <a:r>
              <a:rPr lang="en-US" dirty="0"/>
              <a:t>Shorter, more flexible codes</a:t>
            </a:r>
          </a:p>
          <a:p>
            <a:pPr marL="342900" indent="-342900">
              <a:buAutoNum type="arabicPeriod"/>
            </a:pPr>
            <a:r>
              <a:rPr lang="en-US" dirty="0"/>
              <a:t>One doesn’t not need to specify the data types.</a:t>
            </a:r>
          </a:p>
          <a:p>
            <a:pPr marL="342900" indent="-342900">
              <a:buAutoNum type="arabicPeriod"/>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1127873" cy="646331"/>
          </a:xfrm>
          <a:prstGeom prst="rect">
            <a:avLst/>
          </a:prstGeom>
          <a:noFill/>
        </p:spPr>
        <p:txBody>
          <a:bodyPr wrap="none" rtlCol="0">
            <a:spAutoFit/>
          </a:bodyPr>
          <a:lstStyle/>
          <a:p>
            <a:r>
              <a:rPr lang="en-US" dirty="0"/>
              <a:t>Questions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85720" y="642918"/>
            <a:ext cx="8116887" cy="2286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2" y="3214686"/>
            <a:ext cx="8183563" cy="3352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285728"/>
            <a:ext cx="8297863" cy="27146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3429000"/>
            <a:ext cx="8269287" cy="29718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42852"/>
            <a:ext cx="8297863" cy="24098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14282" y="3214686"/>
            <a:ext cx="8164513" cy="21050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642918"/>
            <a:ext cx="8212137" cy="31527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85720" y="4357694"/>
            <a:ext cx="8212137" cy="20193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42844" y="857232"/>
            <a:ext cx="8250237" cy="20288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57200" y="152400"/>
            <a:ext cx="4572000" cy="923233"/>
          </a:xfrm>
          <a:prstGeom prst="rect">
            <a:avLst/>
          </a:prstGeom>
          <a:solidFill>
            <a:srgbClr val="FFFFFF"/>
          </a:solidFill>
          <a:ln>
            <a:noFill/>
          </a:ln>
        </p:spPr>
        <p:txBody>
          <a:bodyPr spcFirstLastPara="1" wrap="square" lIns="0" tIns="152350" rIns="0" bIns="152350" anchor="ctr" anchorCtr="0">
            <a:spAutoFit/>
          </a:bodyPr>
          <a:lstStyle/>
          <a:p>
            <a:pPr marL="0" marR="0" lvl="0" indent="0" algn="ctr" rtl="0">
              <a:lnSpc>
                <a:spcPct val="100000"/>
              </a:lnSpc>
              <a:spcBef>
                <a:spcPts val="0"/>
              </a:spcBef>
              <a:spcAft>
                <a:spcPts val="0"/>
              </a:spcAft>
              <a:buClr>
                <a:srgbClr val="FF0000"/>
              </a:buClr>
              <a:buSzPts val="4000"/>
              <a:buFont typeface="Quattrocento Sans"/>
              <a:buNone/>
            </a:pPr>
            <a:r>
              <a:rPr lang="en-US" sz="4000" b="1" i="0" u="sng" strike="noStrike" cap="none">
                <a:solidFill>
                  <a:srgbClr val="FF0000"/>
                </a:solidFill>
                <a:latin typeface="Quattrocento Sans"/>
                <a:ea typeface="Quattrocento Sans"/>
                <a:cs typeface="Quattrocento Sans"/>
                <a:sym typeface="Quattrocento Sans"/>
              </a:rPr>
              <a:t>Python If ... Else</a:t>
            </a:r>
            <a:endParaRPr/>
          </a:p>
        </p:txBody>
      </p:sp>
      <p:sp>
        <p:nvSpPr>
          <p:cNvPr id="85" name="Google Shape;85;p1"/>
          <p:cNvSpPr/>
          <p:nvPr/>
        </p:nvSpPr>
        <p:spPr>
          <a:xfrm>
            <a:off x="0" y="990600"/>
            <a:ext cx="8228856" cy="1046392"/>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4000"/>
              <a:buFont typeface="Quattrocento Sans"/>
              <a:buNone/>
            </a:pPr>
            <a:r>
              <a:rPr lang="en-US" sz="4000" b="0" i="0" u="none" strike="noStrike" cap="none">
                <a:solidFill>
                  <a:srgbClr val="000000"/>
                </a:solidFill>
                <a:latin typeface="Quattrocento Sans"/>
                <a:ea typeface="Quattrocento Sans"/>
                <a:cs typeface="Quattrocento Sans"/>
                <a:sym typeface="Quattrocento Sans"/>
              </a:rPr>
              <a:t>Python Conditions and If statements</a:t>
            </a:r>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Python supports the usual logical conditions from mathematics:</a:t>
            </a:r>
            <a:endParaRPr sz="3200" b="0" i="0" u="none" strike="noStrike" cap="none">
              <a:solidFill>
                <a:schemeClr val="dk1"/>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533400" y="2209800"/>
            <a:ext cx="4876800" cy="2400300"/>
          </a:xfrm>
          <a:prstGeom prst="rect">
            <a:avLst/>
          </a:prstGeom>
          <a:noFill/>
          <a:ln>
            <a:noFill/>
          </a:ln>
        </p:spPr>
      </p:pic>
      <p:sp>
        <p:nvSpPr>
          <p:cNvPr id="87" name="Google Shape;87;p1"/>
          <p:cNvSpPr/>
          <p:nvPr/>
        </p:nvSpPr>
        <p:spPr>
          <a:xfrm>
            <a:off x="0" y="5029200"/>
            <a:ext cx="7696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These conditions can be used in several ways, most commonly in "if statements" and loops.</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An "if statement" is written by using the if keyword.</a:t>
            </a:r>
            <a:endParaRPr sz="2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533400" y="838200"/>
            <a:ext cx="5181600" cy="2362200"/>
          </a:xfrm>
          <a:prstGeom prst="rect">
            <a:avLst/>
          </a:prstGeom>
          <a:noFill/>
          <a:ln>
            <a:noFill/>
          </a:ln>
        </p:spPr>
      </p:pic>
      <p:sp>
        <p:nvSpPr>
          <p:cNvPr id="93" name="Google Shape;93;p2"/>
          <p:cNvSpPr/>
          <p:nvPr/>
        </p:nvSpPr>
        <p:spPr>
          <a:xfrm>
            <a:off x="685800" y="3581400"/>
            <a:ext cx="74676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we use two variables, a and b, which are used as part of the if statement to test whether b is greater than a. As a is 33, and b is 200, we know that 200 is greater than 33, and so we print to screen that "b is greater than a".</a:t>
            </a:r>
            <a:endParaRPr sz="2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304800" y="381000"/>
            <a:ext cx="7620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Elif</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elif keyword is pythons way of saying "if the previous conditions were not true, then try this condition".</a:t>
            </a:r>
            <a:endParaRPr sz="24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a:stretch/>
        </p:blipFill>
        <p:spPr>
          <a:xfrm>
            <a:off x="1676400" y="1676400"/>
            <a:ext cx="4400550" cy="2705100"/>
          </a:xfrm>
          <a:prstGeom prst="rect">
            <a:avLst/>
          </a:prstGeom>
          <a:noFill/>
          <a:ln>
            <a:noFill/>
          </a:ln>
        </p:spPr>
      </p:pic>
      <p:sp>
        <p:nvSpPr>
          <p:cNvPr id="100" name="Google Shape;100;p3"/>
          <p:cNvSpPr/>
          <p:nvPr/>
        </p:nvSpPr>
        <p:spPr>
          <a:xfrm>
            <a:off x="990600" y="4724400"/>
            <a:ext cx="69342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equal to b, so the first condition is not true, but the elif condition is true, so we print to screen that "a and b are equal".</a:t>
            </a:r>
            <a:endParaRPr sz="2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p:nvPr/>
        </p:nvSpPr>
        <p:spPr>
          <a:xfrm>
            <a:off x="228600" y="0"/>
            <a:ext cx="7010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FF0000"/>
                </a:solidFill>
                <a:latin typeface="Calibri"/>
                <a:ea typeface="Calibri"/>
                <a:cs typeface="Calibri"/>
                <a:sym typeface="Calibri"/>
              </a:rPr>
              <a:t>Else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else keyword catches anything which isn't caught by the preceding conditions.</a:t>
            </a:r>
            <a:endParaRPr sz="2400">
              <a:solidFill>
                <a:schemeClr val="dk1"/>
              </a:solidFill>
              <a:latin typeface="Calibri"/>
              <a:ea typeface="Calibri"/>
              <a:cs typeface="Calibri"/>
              <a:sym typeface="Calibri"/>
            </a:endParaRPr>
          </a:p>
        </p:txBody>
      </p:sp>
      <p:pic>
        <p:nvPicPr>
          <p:cNvPr id="106" name="Google Shape;106;p4"/>
          <p:cNvPicPr preferRelativeResize="0"/>
          <p:nvPr/>
        </p:nvPicPr>
        <p:blipFill rotWithShape="1">
          <a:blip r:embed="rId3">
            <a:alphaModFix/>
          </a:blip>
          <a:srcRect/>
          <a:stretch/>
        </p:blipFill>
        <p:spPr>
          <a:xfrm>
            <a:off x="0" y="1524000"/>
            <a:ext cx="8169275" cy="2763038"/>
          </a:xfrm>
          <a:prstGeom prst="rect">
            <a:avLst/>
          </a:prstGeom>
          <a:noFill/>
          <a:ln>
            <a:noFill/>
          </a:ln>
        </p:spPr>
      </p:pic>
      <p:sp>
        <p:nvSpPr>
          <p:cNvPr id="107" name="Google Shape;107;p4"/>
          <p:cNvSpPr/>
          <p:nvPr/>
        </p:nvSpPr>
        <p:spPr>
          <a:xfrm>
            <a:off x="0" y="4648200"/>
            <a:ext cx="74676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greater than b, so the first condition is not true, also the elif condition is not true, so we go to the else condition and print to screen that "a is greater than b".</a:t>
            </a:r>
            <a:endParaRPr sz="2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p:nvPr/>
        </p:nvSpPr>
        <p:spPr>
          <a:xfrm>
            <a:off x="0" y="457200"/>
            <a:ext cx="9144000"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strike="noStrike" cap="none">
                <a:solidFill>
                  <a:srgbClr val="000000"/>
                </a:solidFill>
                <a:latin typeface="Verdana"/>
                <a:ea typeface="Verdana"/>
                <a:cs typeface="Verdana"/>
                <a:sym typeface="Verdana"/>
              </a:rPr>
              <a:t>You can also have an </a:t>
            </a:r>
            <a:r>
              <a:rPr lang="en-US" sz="2400" b="0" i="0" u="none" strike="noStrike" cap="none">
                <a:solidFill>
                  <a:srgbClr val="DC143C"/>
                </a:solidFill>
                <a:latin typeface="Consolas"/>
                <a:ea typeface="Consolas"/>
                <a:cs typeface="Consolas"/>
                <a:sym typeface="Consolas"/>
              </a:rPr>
              <a:t>else</a:t>
            </a:r>
            <a:r>
              <a:rPr lang="en-US" sz="2400" b="0" i="0" u="none" strike="noStrike" cap="none">
                <a:solidFill>
                  <a:srgbClr val="000000"/>
                </a:solidFill>
                <a:latin typeface="Verdana"/>
                <a:ea typeface="Verdana"/>
                <a:cs typeface="Verdana"/>
                <a:sym typeface="Verdana"/>
              </a:rPr>
              <a:t> without the </a:t>
            </a:r>
            <a:r>
              <a:rPr lang="en-US" sz="2400" b="0" i="0" u="none" strike="noStrike" cap="none">
                <a:solidFill>
                  <a:srgbClr val="DC143C"/>
                </a:solidFill>
                <a:latin typeface="Consolas"/>
                <a:ea typeface="Consolas"/>
                <a:cs typeface="Consolas"/>
                <a:sym typeface="Consolas"/>
              </a:rPr>
              <a:t>elif</a:t>
            </a:r>
            <a:r>
              <a:rPr lang="en-US" sz="1100" b="0" i="0" u="none" strike="noStrike" cap="none">
                <a:solidFill>
                  <a:srgbClr val="000000"/>
                </a:solidFill>
                <a:latin typeface="Verdana"/>
                <a:ea typeface="Verdana"/>
                <a:cs typeface="Verdana"/>
                <a:sym typeface="Verdana"/>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13" name="Google Shape;113;p5"/>
          <p:cNvPicPr preferRelativeResize="0"/>
          <p:nvPr/>
        </p:nvPicPr>
        <p:blipFill rotWithShape="1">
          <a:blip r:embed="rId3">
            <a:alphaModFix/>
          </a:blip>
          <a:srcRect/>
          <a:stretch/>
        </p:blipFill>
        <p:spPr>
          <a:xfrm>
            <a:off x="152400" y="1447800"/>
            <a:ext cx="8991600" cy="269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a:t>Compilers and Interpreters</a:t>
            </a:r>
            <a:endParaRPr lang="he-IL" altLang="en-US"/>
          </a:p>
        </p:txBody>
      </p:sp>
      <p:sp>
        <p:nvSpPr>
          <p:cNvPr id="7171" name="Content Placeholder 2"/>
          <p:cNvSpPr>
            <a:spLocks noGrp="1"/>
          </p:cNvSpPr>
          <p:nvPr>
            <p:ph idx="1"/>
          </p:nvPr>
        </p:nvSpPr>
        <p:spPr/>
        <p:txBody>
          <a:bodyPr/>
          <a:lstStyle/>
          <a:p>
            <a:pPr eaLnBrk="1" hangingPunct="1"/>
            <a:r>
              <a:rPr lang="en-US" altLang="en-US"/>
              <a:t>Programs written in high-level languages must be translated into machine language to be executed</a:t>
            </a:r>
          </a:p>
          <a:p>
            <a:pPr eaLnBrk="1" hangingPunct="1"/>
            <a:r>
              <a:rPr lang="en-US" altLang="en-US" u="sng">
                <a:solidFill>
                  <a:srgbClr val="FF0000"/>
                </a:solidFill>
              </a:rPr>
              <a:t>Compiler</a:t>
            </a:r>
            <a:r>
              <a:rPr lang="en-US" altLang="en-US"/>
              <a:t>: translates high-level language program into separate machine language program</a:t>
            </a:r>
          </a:p>
          <a:p>
            <a:pPr lvl="1" eaLnBrk="1" hangingPunct="1"/>
            <a:r>
              <a:rPr lang="en-US" altLang="en-US"/>
              <a:t>Machine language program can be executed at any time</a:t>
            </a:r>
          </a:p>
          <a:p>
            <a:pPr lvl="1" eaLnBrk="1" hangingPunct="1"/>
            <a:endParaRPr lang="he-IL"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0" y="0"/>
            <a:ext cx="7696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And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and keyword is a logical operator, and is used to combine conditional statements:</a:t>
            </a:r>
            <a:endParaRPr sz="180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a:stretch/>
        </p:blipFill>
        <p:spPr>
          <a:xfrm>
            <a:off x="0" y="1295400"/>
            <a:ext cx="8631238" cy="2674020"/>
          </a:xfrm>
          <a:prstGeom prst="rect">
            <a:avLst/>
          </a:prstGeom>
          <a:noFill/>
          <a:ln>
            <a:noFill/>
          </a:ln>
        </p:spPr>
      </p:pic>
      <p:sp>
        <p:nvSpPr>
          <p:cNvPr id="120" name="Google Shape;120;p6"/>
          <p:cNvSpPr/>
          <p:nvPr/>
        </p:nvSpPr>
        <p:spPr>
          <a:xfrm>
            <a:off x="0" y="4114800"/>
            <a:ext cx="8915400" cy="769393"/>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a:solidFill>
                  <a:srgbClr val="FF0000"/>
                </a:solidFill>
                <a:latin typeface="Quattrocento Sans"/>
                <a:ea typeface="Quattrocento Sans"/>
                <a:cs typeface="Quattrocento Sans"/>
                <a:sym typeface="Quattrocento Sans"/>
              </a:rPr>
              <a:t>Or</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The </a:t>
            </a:r>
            <a:r>
              <a:rPr lang="en-US" sz="1600" b="0" i="0" u="none" strike="noStrike" cap="none">
                <a:solidFill>
                  <a:srgbClr val="DC143C"/>
                </a:solidFill>
                <a:latin typeface="Consolas"/>
                <a:ea typeface="Consolas"/>
                <a:cs typeface="Consolas"/>
                <a:sym typeface="Consolas"/>
              </a:rPr>
              <a:t>or</a:t>
            </a:r>
            <a:r>
              <a:rPr lang="en-US" sz="1600" b="0" i="0" u="none" strike="noStrike" cap="none">
                <a:solidFill>
                  <a:srgbClr val="000000"/>
                </a:solidFill>
                <a:latin typeface="Verdana"/>
                <a:ea typeface="Verdana"/>
                <a:cs typeface="Verdana"/>
                <a:sym typeface="Verdana"/>
              </a:rPr>
              <a:t> keyword is a logical operator, and is used to combine conditional statements:</a:t>
            </a:r>
            <a:endParaRPr sz="2800" b="0" i="0" u="none" strike="noStrike" cap="none">
              <a:solidFill>
                <a:schemeClr val="dk1"/>
              </a:solidFill>
              <a:latin typeface="Arial"/>
              <a:ea typeface="Arial"/>
              <a:cs typeface="Arial"/>
              <a:sym typeface="Arial"/>
            </a:endParaRPr>
          </a:p>
        </p:txBody>
      </p:sp>
      <p:pic>
        <p:nvPicPr>
          <p:cNvPr id="121" name="Google Shape;121;p6"/>
          <p:cNvPicPr preferRelativeResize="0"/>
          <p:nvPr/>
        </p:nvPicPr>
        <p:blipFill rotWithShape="1">
          <a:blip r:embed="rId4">
            <a:alphaModFix/>
          </a:blip>
          <a:srcRect/>
          <a:stretch/>
        </p:blipFill>
        <p:spPr>
          <a:xfrm>
            <a:off x="228600" y="4953000"/>
            <a:ext cx="6968783" cy="1905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0" y="0"/>
            <a:ext cx="8861015" cy="954059"/>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1" i="0" u="none" strike="noStrike" cap="none">
                <a:solidFill>
                  <a:srgbClr val="FF0000"/>
                </a:solidFill>
                <a:latin typeface="Quattrocento Sans"/>
                <a:ea typeface="Quattrocento Sans"/>
                <a:cs typeface="Quattrocento Sans"/>
                <a:sym typeface="Quattrocento Sans"/>
              </a:rPr>
              <a:t>Nested If</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You can have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inside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this is called </a:t>
            </a:r>
            <a:r>
              <a:rPr lang="en-US" sz="1600" b="0" i="1" u="none" strike="noStrike" cap="none">
                <a:solidFill>
                  <a:srgbClr val="000000"/>
                </a:solidFill>
                <a:latin typeface="Verdana"/>
                <a:ea typeface="Verdana"/>
                <a:cs typeface="Verdana"/>
                <a:sym typeface="Verdana"/>
              </a:rPr>
              <a:t>nested</a:t>
            </a:r>
            <a:r>
              <a:rPr lang="en-US" sz="1600" b="0" i="0" u="none" strike="noStrike" cap="none">
                <a:solidFill>
                  <a:srgbClr val="000000"/>
                </a:solidFill>
                <a:latin typeface="Verdana"/>
                <a:ea typeface="Verdana"/>
                <a:cs typeface="Verdana"/>
                <a:sym typeface="Verdana"/>
              </a:rPr>
              <a:t>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a:t>
            </a:r>
            <a:endParaRPr sz="2800" b="0" i="0" u="none" strike="noStrike" cap="none">
              <a:solidFill>
                <a:schemeClr val="dk1"/>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a:stretch/>
        </p:blipFill>
        <p:spPr>
          <a:xfrm>
            <a:off x="0" y="990600"/>
            <a:ext cx="8153400" cy="2813314"/>
          </a:xfrm>
          <a:prstGeom prst="rect">
            <a:avLst/>
          </a:prstGeom>
          <a:noFill/>
          <a:ln>
            <a:noFill/>
          </a:ln>
        </p:spPr>
      </p:pic>
      <p:sp>
        <p:nvSpPr>
          <p:cNvPr id="128" name="Google Shape;128;p7"/>
          <p:cNvSpPr/>
          <p:nvPr/>
        </p:nvSpPr>
        <p:spPr>
          <a:xfrm>
            <a:off x="0" y="3962400"/>
            <a:ext cx="8610600" cy="1077170"/>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The pass Statement</a:t>
            </a:r>
            <a:endParaRPr/>
          </a:p>
          <a:p>
            <a:pPr marL="0" marR="0" lvl="0" indent="0" algn="l" rtl="0">
              <a:lnSpc>
                <a:spcPct val="100000"/>
              </a:lnSpc>
              <a:spcBef>
                <a:spcPts val="0"/>
              </a:spcBef>
              <a:spcAft>
                <a:spcPts val="0"/>
              </a:spcAft>
              <a:buClr>
                <a:srgbClr val="DC143C"/>
              </a:buClr>
              <a:buSzPts val="1400"/>
              <a:buFont typeface="Consolas"/>
              <a:buNone/>
            </a:pP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statements cannot be empty, but if you for some reason have an </a:t>
            </a: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 with no content, put in the </a:t>
            </a:r>
            <a:r>
              <a:rPr lang="en-US" sz="1400" b="0" i="0" u="none" strike="noStrike" cap="none">
                <a:solidFill>
                  <a:srgbClr val="DC143C"/>
                </a:solidFill>
                <a:latin typeface="Consolas"/>
                <a:ea typeface="Consolas"/>
                <a:cs typeface="Consolas"/>
                <a:sym typeface="Consolas"/>
              </a:rPr>
              <a:t>pass</a:t>
            </a:r>
            <a:r>
              <a:rPr lang="en-US" sz="1400" b="0" i="0" u="none" strike="noStrike" cap="none">
                <a:solidFill>
                  <a:srgbClr val="000000"/>
                </a:solidFill>
                <a:latin typeface="Verdana"/>
                <a:ea typeface="Verdana"/>
                <a:cs typeface="Verdana"/>
                <a:sym typeface="Verdana"/>
              </a:rPr>
              <a:t> statement to avoid getting an error</a:t>
            </a:r>
            <a:r>
              <a:rPr lang="en-US" sz="1100" b="0" i="0" u="none" strike="noStrike" cap="none">
                <a:solidFill>
                  <a:srgbClr val="000000"/>
                </a:solidFill>
                <a:latin typeface="Verdana"/>
                <a:ea typeface="Verdana"/>
                <a:cs typeface="Verdana"/>
                <a:sym typeface="Verdana"/>
              </a:rPr>
              <a:t>.</a:t>
            </a:r>
            <a:endParaRPr sz="1800" b="0" i="0" u="none" strike="noStrike" cap="none">
              <a:solidFill>
                <a:schemeClr val="dk1"/>
              </a:solidFill>
              <a:latin typeface="Arial"/>
              <a:ea typeface="Arial"/>
              <a:cs typeface="Arial"/>
              <a:sym typeface="Arial"/>
            </a:endParaRPr>
          </a:p>
        </p:txBody>
      </p:sp>
      <p:pic>
        <p:nvPicPr>
          <p:cNvPr id="129" name="Google Shape;129;p7"/>
          <p:cNvPicPr preferRelativeResize="0"/>
          <p:nvPr/>
        </p:nvPicPr>
        <p:blipFill rotWithShape="1">
          <a:blip r:embed="rId4">
            <a:alphaModFix/>
          </a:blip>
          <a:srcRect/>
          <a:stretch/>
        </p:blipFill>
        <p:spPr>
          <a:xfrm>
            <a:off x="152400" y="5029200"/>
            <a:ext cx="1466850" cy="148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eaLnBrk="1" hangingPunct="1"/>
            <a:r>
              <a:rPr lang="en-US" altLang="en-US"/>
              <a:t>Compilers and Interpreters (cont’d.)</a:t>
            </a:r>
            <a:endParaRPr lang="he-IL" altLang="en-US"/>
          </a:p>
        </p:txBody>
      </p:sp>
      <p:sp>
        <p:nvSpPr>
          <p:cNvPr id="8195" name="Content Placeholder 2"/>
          <p:cNvSpPr>
            <a:spLocks noGrp="1"/>
          </p:cNvSpPr>
          <p:nvPr>
            <p:ph idx="1"/>
          </p:nvPr>
        </p:nvSpPr>
        <p:spPr/>
        <p:txBody>
          <a:bodyPr/>
          <a:lstStyle/>
          <a:p>
            <a:pPr eaLnBrk="1" hangingPunct="1"/>
            <a:r>
              <a:rPr lang="en-US" altLang="en-US" u="sng">
                <a:solidFill>
                  <a:srgbClr val="FF0000"/>
                </a:solidFill>
              </a:rPr>
              <a:t>Interpreter</a:t>
            </a:r>
            <a:r>
              <a:rPr lang="en-US" altLang="en-US"/>
              <a:t>: translates and executes instructions in high-level language program</a:t>
            </a:r>
          </a:p>
          <a:p>
            <a:pPr lvl="1" eaLnBrk="1" hangingPunct="1"/>
            <a:r>
              <a:rPr lang="en-US" altLang="en-US"/>
              <a:t>Used by Python language</a:t>
            </a:r>
          </a:p>
          <a:p>
            <a:pPr lvl="1" eaLnBrk="1" hangingPunct="1"/>
            <a:r>
              <a:rPr lang="en-US" altLang="en-US"/>
              <a:t>Interprets one instruction at a time</a:t>
            </a:r>
          </a:p>
          <a:p>
            <a:pPr lvl="1" eaLnBrk="1" hangingPunct="1"/>
            <a:r>
              <a:rPr lang="en-US" altLang="en-US"/>
              <a:t>No separate machine language program</a:t>
            </a:r>
          </a:p>
          <a:p>
            <a:pPr eaLnBrk="1" hangingPunct="1"/>
            <a:r>
              <a:rPr lang="en-US" altLang="en-US" u="sng">
                <a:solidFill>
                  <a:srgbClr val="FF0000"/>
                </a:solidFill>
              </a:rPr>
              <a:t>Source code</a:t>
            </a:r>
            <a:r>
              <a:rPr lang="en-US" altLang="en-US"/>
              <a:t>: statements written by programmer</a:t>
            </a:r>
          </a:p>
          <a:p>
            <a:pPr lvl="1" eaLnBrk="1" hangingPunct="1"/>
            <a:r>
              <a:rPr lang="en-US" altLang="en-US" u="sng"/>
              <a:t>Syntax error</a:t>
            </a:r>
            <a:r>
              <a:rPr lang="en-US" altLang="en-US"/>
              <a:t>: prevents code from being translated</a:t>
            </a:r>
            <a:endParaRPr lang="he-IL"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eaLnBrk="1" hangingPunct="1"/>
            <a:r>
              <a:rPr lang="en-US" altLang="en-US"/>
              <a:t>Compilers and Interpreters (cont’d.)</a:t>
            </a:r>
            <a:endParaRPr lang="he-IL" altLang="en-US"/>
          </a:p>
        </p:txBody>
      </p:sp>
      <p:sp>
        <p:nvSpPr>
          <p:cNvPr id="9219" name="Content Placeholder 2"/>
          <p:cNvSpPr>
            <a:spLocks noGrp="1"/>
          </p:cNvSpPr>
          <p:nvPr>
            <p:ph idx="1"/>
          </p:nvPr>
        </p:nvSpPr>
        <p:spPr>
          <a:xfrm>
            <a:off x="457200" y="5562600"/>
            <a:ext cx="8229600" cy="563563"/>
          </a:xfrm>
        </p:spPr>
        <p:txBody>
          <a:bodyPr/>
          <a:lstStyle/>
          <a:p>
            <a:pPr algn="ctr" eaLnBrk="1" hangingPunct="1">
              <a:buFontTx/>
              <a:buNone/>
            </a:pPr>
            <a:r>
              <a:rPr lang="en-US" altLang="en-US" sz="1600"/>
              <a:t>Executing a high-level program with an interpreter</a:t>
            </a:r>
            <a:endParaRPr lang="he-IL" altLang="en-US" sz="1600"/>
          </a:p>
        </p:txBody>
      </p:sp>
      <p:pic>
        <p:nvPicPr>
          <p:cNvPr id="9220" name="Picture 2"/>
          <p:cNvPicPr>
            <a:picLocks noChangeAspect="1" noChangeArrowheads="1"/>
          </p:cNvPicPr>
          <p:nvPr/>
        </p:nvPicPr>
        <p:blipFill>
          <a:blip r:embed="rId2"/>
          <a:srcRect/>
          <a:stretch>
            <a:fillRect/>
          </a:stretch>
        </p:blipFill>
        <p:spPr bwMode="auto">
          <a:xfrm>
            <a:off x="0" y="1828800"/>
            <a:ext cx="9144000" cy="34782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685800"/>
            <a:ext cx="8382000" cy="1692771"/>
          </a:xfrm>
          <a:prstGeom prst="rect">
            <a:avLst/>
          </a:prstGeom>
          <a:noFill/>
        </p:spPr>
        <p:txBody>
          <a:bodyPr wrap="square" rtlCol="0">
            <a:spAutoFit/>
          </a:bodyPr>
          <a:lstStyle/>
          <a:p>
            <a:r>
              <a:rPr lang="en-US" sz="3200" dirty="0"/>
              <a:t>Execute Python Syntax</a:t>
            </a:r>
          </a:p>
          <a:p>
            <a:r>
              <a:rPr lang="en-US" dirty="0"/>
              <a:t>As we learned in the previous page, Python syntax can be executed by writing directly in the Command Line:</a:t>
            </a:r>
          </a:p>
          <a:p>
            <a:endParaRPr lang="en-US" dirty="0"/>
          </a:p>
          <a:p>
            <a:endParaRPr lang="en-US" dirty="0"/>
          </a:p>
        </p:txBody>
      </p:sp>
      <p:pic>
        <p:nvPicPr>
          <p:cNvPr id="47106" name="Picture 2"/>
          <p:cNvPicPr>
            <a:picLocks noChangeAspect="1" noChangeArrowheads="1"/>
          </p:cNvPicPr>
          <p:nvPr/>
        </p:nvPicPr>
        <p:blipFill>
          <a:blip r:embed="rId2"/>
          <a:srcRect/>
          <a:stretch>
            <a:fillRect/>
          </a:stretch>
        </p:blipFill>
        <p:spPr bwMode="auto">
          <a:xfrm>
            <a:off x="381000" y="1752600"/>
            <a:ext cx="6335713" cy="1028700"/>
          </a:xfrm>
          <a:prstGeom prst="rect">
            <a:avLst/>
          </a:prstGeom>
          <a:noFill/>
          <a:ln w="9525">
            <a:noFill/>
            <a:miter lim="800000"/>
            <a:headEnd/>
            <a:tailEnd/>
          </a:ln>
          <a:effectLst/>
        </p:spPr>
      </p:pic>
      <p:sp>
        <p:nvSpPr>
          <p:cNvPr id="4" name="Rectangle 3"/>
          <p:cNvSpPr/>
          <p:nvPr/>
        </p:nvSpPr>
        <p:spPr>
          <a:xfrm>
            <a:off x="457200" y="2967335"/>
            <a:ext cx="6400800" cy="646331"/>
          </a:xfrm>
          <a:prstGeom prst="rect">
            <a:avLst/>
          </a:prstGeom>
        </p:spPr>
        <p:txBody>
          <a:bodyPr wrap="square">
            <a:spAutoFit/>
          </a:bodyPr>
          <a:lstStyle/>
          <a:p>
            <a:r>
              <a:rPr lang="en-US" dirty="0"/>
              <a:t>Or by creating a python file on the server, using the .</a:t>
            </a:r>
            <a:r>
              <a:rPr lang="en-US" dirty="0" err="1"/>
              <a:t>py</a:t>
            </a:r>
            <a:r>
              <a:rPr lang="en-US" dirty="0"/>
              <a:t> file extension, and running it in the Command Line:</a:t>
            </a:r>
          </a:p>
        </p:txBody>
      </p:sp>
      <p:pic>
        <p:nvPicPr>
          <p:cNvPr id="47107" name="Picture 3"/>
          <p:cNvPicPr>
            <a:picLocks noChangeAspect="1" noChangeArrowheads="1"/>
          </p:cNvPicPr>
          <p:nvPr/>
        </p:nvPicPr>
        <p:blipFill>
          <a:blip r:embed="rId3"/>
          <a:srcRect/>
          <a:stretch>
            <a:fillRect/>
          </a:stretch>
        </p:blipFill>
        <p:spPr bwMode="auto">
          <a:xfrm>
            <a:off x="381000" y="3810000"/>
            <a:ext cx="8458200" cy="7239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6858000" cy="1692771"/>
          </a:xfrm>
          <a:prstGeom prst="rect">
            <a:avLst/>
          </a:prstGeom>
        </p:spPr>
        <p:txBody>
          <a:bodyPr wrap="square">
            <a:spAutoFit/>
          </a:bodyPr>
          <a:lstStyle/>
          <a:p>
            <a:r>
              <a:rPr lang="en-US" sz="3200" b="1" dirty="0"/>
              <a:t>Python Indentation</a:t>
            </a:r>
          </a:p>
          <a:p>
            <a:r>
              <a:rPr lang="en-US" dirty="0"/>
              <a:t>Indentation refers to the spaces at the beginning of a code line.</a:t>
            </a:r>
          </a:p>
          <a:p>
            <a:r>
              <a:rPr lang="en-US" dirty="0"/>
              <a:t>Where in other programming languages the indentation in code is for readability only, the indentation in Python is very important.</a:t>
            </a:r>
          </a:p>
          <a:p>
            <a:r>
              <a:rPr lang="en-US" dirty="0"/>
              <a:t>Python uses indentation to indicate a block of code</a:t>
            </a:r>
          </a:p>
        </p:txBody>
      </p:sp>
      <p:pic>
        <p:nvPicPr>
          <p:cNvPr id="48130" name="Picture 2"/>
          <p:cNvPicPr>
            <a:picLocks noChangeAspect="1" noChangeArrowheads="1"/>
          </p:cNvPicPr>
          <p:nvPr/>
        </p:nvPicPr>
        <p:blipFill>
          <a:blip r:embed="rId2"/>
          <a:srcRect/>
          <a:stretch>
            <a:fillRect/>
          </a:stretch>
        </p:blipFill>
        <p:spPr bwMode="auto">
          <a:xfrm>
            <a:off x="304800" y="2438400"/>
            <a:ext cx="7543800" cy="1438275"/>
          </a:xfrm>
          <a:prstGeom prst="rect">
            <a:avLst/>
          </a:prstGeom>
          <a:noFill/>
          <a:ln w="9525">
            <a:noFill/>
            <a:miter lim="800000"/>
            <a:headEnd/>
            <a:tailEnd/>
          </a:ln>
          <a:effectLst/>
        </p:spPr>
      </p:pic>
      <p:sp>
        <p:nvSpPr>
          <p:cNvPr id="4" name="Rectangle 3"/>
          <p:cNvSpPr/>
          <p:nvPr/>
        </p:nvSpPr>
        <p:spPr>
          <a:xfrm>
            <a:off x="304800" y="4114800"/>
            <a:ext cx="6019800" cy="369332"/>
          </a:xfrm>
          <a:prstGeom prst="rect">
            <a:avLst/>
          </a:prstGeom>
        </p:spPr>
        <p:txBody>
          <a:bodyPr wrap="square">
            <a:spAutoFit/>
          </a:bodyPr>
          <a:lstStyle/>
          <a:p>
            <a:r>
              <a:rPr lang="en-US" dirty="0"/>
              <a:t>Python will give you an error if you skip the indentation:</a:t>
            </a:r>
          </a:p>
        </p:txBody>
      </p:sp>
      <p:pic>
        <p:nvPicPr>
          <p:cNvPr id="48131" name="Picture 3"/>
          <p:cNvPicPr>
            <a:picLocks noChangeAspect="1" noChangeArrowheads="1"/>
          </p:cNvPicPr>
          <p:nvPr/>
        </p:nvPicPr>
        <p:blipFill>
          <a:blip r:embed="rId3"/>
          <a:srcRect/>
          <a:stretch>
            <a:fillRect/>
          </a:stretch>
        </p:blipFill>
        <p:spPr bwMode="auto">
          <a:xfrm>
            <a:off x="304800" y="4648200"/>
            <a:ext cx="8416925" cy="1905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369332"/>
          </a:xfrm>
          <a:prstGeom prst="rect">
            <a:avLst/>
          </a:prstGeom>
        </p:spPr>
        <p:txBody>
          <a:bodyPr wrap="square">
            <a:spAutoFit/>
          </a:bodyPr>
          <a:lstStyle/>
          <a:p>
            <a:r>
              <a:rPr lang="en-US" dirty="0"/>
              <a:t>The number of spaces is up to you as a programmer, but it has to be at least one.</a:t>
            </a:r>
          </a:p>
        </p:txBody>
      </p:sp>
      <p:sp>
        <p:nvSpPr>
          <p:cNvPr id="3" name="Rectangle 2"/>
          <p:cNvSpPr/>
          <p:nvPr/>
        </p:nvSpPr>
        <p:spPr>
          <a:xfrm>
            <a:off x="381000" y="914400"/>
            <a:ext cx="7696200" cy="646331"/>
          </a:xfrm>
          <a:prstGeom prst="rect">
            <a:avLst/>
          </a:prstGeom>
        </p:spPr>
        <p:txBody>
          <a:bodyPr wrap="square">
            <a:spAutoFit/>
          </a:bodyPr>
          <a:lstStyle/>
          <a:p>
            <a:r>
              <a:rPr lang="en-US" dirty="0"/>
              <a:t>You have to use the same number of spaces in the same block of code, otherwise Python will give you an error:</a:t>
            </a:r>
          </a:p>
        </p:txBody>
      </p:sp>
      <p:pic>
        <p:nvPicPr>
          <p:cNvPr id="49154" name="Picture 2"/>
          <p:cNvPicPr>
            <a:picLocks noChangeAspect="1" noChangeArrowheads="1"/>
          </p:cNvPicPr>
          <p:nvPr/>
        </p:nvPicPr>
        <p:blipFill>
          <a:blip r:embed="rId2"/>
          <a:srcRect/>
          <a:stretch>
            <a:fillRect/>
          </a:stretch>
        </p:blipFill>
        <p:spPr bwMode="auto">
          <a:xfrm>
            <a:off x="228600" y="1981200"/>
            <a:ext cx="8559800" cy="20955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2225</TotalTime>
  <Words>1653</Words>
  <Application>Microsoft Office PowerPoint</Application>
  <PresentationFormat>On-screen Show (4:3)</PresentationFormat>
  <Paragraphs>171</Paragraphs>
  <Slides>41</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Calibri</vt:lpstr>
      <vt:lpstr>Consolas</vt:lpstr>
      <vt:lpstr>Courier New</vt:lpstr>
      <vt:lpstr>Lucida Sans Typewriter</vt:lpstr>
      <vt:lpstr>Quattrocento Sans</vt:lpstr>
      <vt:lpstr>Segoe UI</vt:lpstr>
      <vt:lpstr>Symbol</vt:lpstr>
      <vt:lpstr>Times New Roman</vt:lpstr>
      <vt:lpstr>Verdana</vt:lpstr>
      <vt:lpstr>Wingdings</vt:lpstr>
      <vt:lpstr>Office Theme</vt:lpstr>
      <vt:lpstr>PowerPoint Presentation</vt:lpstr>
      <vt:lpstr>PowerPoint Presentation</vt:lpstr>
      <vt:lpstr>PowerPoint Presentation</vt:lpstr>
      <vt:lpstr>Compilers and Interpreters</vt:lpstr>
      <vt:lpstr>Compilers and Interpreters (cont’d.)</vt:lpstr>
      <vt:lpstr>Compilers and Interpreters (cont’d.)</vt:lpstr>
      <vt:lpstr>PowerPoint Presentation</vt:lpstr>
      <vt:lpstr>PowerPoint Presentation</vt:lpstr>
      <vt:lpstr>PowerPoint Presentation</vt:lpstr>
      <vt:lpstr>Whitespace</vt:lpstr>
      <vt:lpstr>Enough to Understand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ISTWAN SHARMA</cp:lastModifiedBy>
  <cp:revision>10</cp:revision>
  <dcterms:created xsi:type="dcterms:W3CDTF">2022-02-26T05:01:47Z</dcterms:created>
  <dcterms:modified xsi:type="dcterms:W3CDTF">2022-08-29T17:40:36Z</dcterms:modified>
</cp:coreProperties>
</file>