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256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257" r:id="rId35"/>
    <p:sldId id="258" r:id="rId36"/>
    <p:sldId id="259" r:id="rId37"/>
    <p:sldId id="260" r:id="rId38"/>
    <p:sldId id="261" r:id="rId39"/>
    <p:sldId id="262" r:id="rId40"/>
    <p:sldId id="297" r:id="rId41"/>
    <p:sldId id="263" r:id="rId42"/>
    <p:sldId id="264" r:id="rId43"/>
    <p:sldId id="298" r:id="rId44"/>
    <p:sldId id="265" r:id="rId45"/>
    <p:sldId id="266" r:id="rId46"/>
    <p:sldId id="267" r:id="rId47"/>
    <p:sldId id="268" r:id="rId48"/>
    <p:sldId id="269" r:id="rId49"/>
    <p:sldId id="270" r:id="rId50"/>
    <p:sldId id="299" r:id="rId51"/>
    <p:sldId id="271" r:id="rId52"/>
    <p:sldId id="272" r:id="rId53"/>
    <p:sldId id="273" r:id="rId54"/>
    <p:sldId id="300" r:id="rId55"/>
    <p:sldId id="274" r:id="rId56"/>
    <p:sldId id="275" r:id="rId57"/>
    <p:sldId id="276" r:id="rId58"/>
    <p:sldId id="277" r:id="rId59"/>
    <p:sldId id="278" r:id="rId60"/>
    <p:sldId id="301" r:id="rId61"/>
    <p:sldId id="279" r:id="rId62"/>
    <p:sldId id="280" r:id="rId63"/>
    <p:sldId id="281" r:id="rId64"/>
    <p:sldId id="282" r:id="rId65"/>
    <p:sldId id="283" r:id="rId66"/>
    <p:sldId id="284" r:id="rId67"/>
    <p:sldId id="285" r:id="rId68"/>
    <p:sldId id="286" r:id="rId69"/>
    <p:sldId id="287" r:id="rId70"/>
    <p:sldId id="288" r:id="rId71"/>
    <p:sldId id="289" r:id="rId72"/>
    <p:sldId id="290" r:id="rId73"/>
    <p:sldId id="302" r:id="rId74"/>
    <p:sldId id="291" r:id="rId75"/>
    <p:sldId id="292" r:id="rId76"/>
    <p:sldId id="293" r:id="rId77"/>
    <p:sldId id="294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CBCD8-0E99-40B5-903C-4AA9278CFFB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6848B-C503-4278-BBC8-F0D2A6516F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41F0-F0B9-4B89-B9B6-9BEC49C648C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ython/python_dictionaries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s://www.w3schools.com/python/python_dictionaries.as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_methods.asp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hyperlink" Target="https://www.w3schools.com/python/python_dictionaries.asp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trypython.asp?filename=demo_tuple_negative_index" TargetMode="External"/><Relationship Id="rId2" Type="http://schemas.openxmlformats.org/officeDocument/2006/relationships/hyperlink" Target="https://www.w3schools.com/python/trypython.asp?filename=demo_tuple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hyperlink" Target="https://www.w3schools.com/python/python_dictionaries.asp" TargetMode="External"/><Relationship Id="rId4" Type="http://schemas.openxmlformats.org/officeDocument/2006/relationships/hyperlink" Target="https://www.w3schools.com/python/python_tuples.asp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905000"/>
            <a:ext cx="82159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 4 : BASICS OF PYTHON FOR DATA SCIENCE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>
            <a:off x="0" y="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304800" y="0"/>
            <a:ext cx="79248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 while loop we can execute a set of statements as long as a condition is true.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57400"/>
            <a:ext cx="25050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676400"/>
            <a:ext cx="37338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/>
          <p:nvPr/>
        </p:nvSpPr>
        <p:spPr>
          <a:xfrm>
            <a:off x="0" y="4495800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remember to increment i, or else the loop will continue forever.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152400" y="5657671"/>
            <a:ext cx="8763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while loop requires relevant variables to be ready, in this example we need to define an indexing variable, i, which we set to 1.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3276600" y="2590800"/>
            <a:ext cx="1219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/>
          <p:nvPr/>
        </p:nvSpPr>
        <p:spPr>
          <a:xfrm>
            <a:off x="381000" y="0"/>
            <a:ext cx="7772400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break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 break statement we can stop the loop even if the while condition is true: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28800"/>
            <a:ext cx="8402638" cy="225213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/>
          <p:nvPr/>
        </p:nvSpPr>
        <p:spPr>
          <a:xfrm>
            <a:off x="152400" y="4118789"/>
            <a:ext cx="4572000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continue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 continue statement we can stop the current iteration, and continue with the next: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to the next iteration if i is 3: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5400" y="4495800"/>
            <a:ext cx="26384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304800" y="0"/>
            <a:ext cx="85344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 else statement we can run a block of code once when the condition no longer is true: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a message once the condition is false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43200"/>
            <a:ext cx="43243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1150" y="2971800"/>
            <a:ext cx="37528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/>
          <p:nvPr/>
        </p:nvSpPr>
        <p:spPr>
          <a:xfrm>
            <a:off x="4572000" y="3657600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63" y="330506"/>
            <a:ext cx="46009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Certain questions for implementing the concept of loops</a:t>
            </a:r>
          </a:p>
          <a:p>
            <a:endParaRPr lang="en-US" dirty="0" smtClean="0"/>
          </a:p>
          <a:p>
            <a:r>
              <a:rPr lang="en-US" dirty="0" smtClean="0"/>
              <a:t>Q1. Iterate over a list in Python.</a:t>
            </a:r>
          </a:p>
          <a:p>
            <a:pPr fontAlgn="base"/>
            <a:r>
              <a:rPr lang="en-US" dirty="0" smtClean="0"/>
              <a:t>Solution : </a:t>
            </a:r>
          </a:p>
          <a:p>
            <a:pPr fontAlgn="base"/>
            <a:r>
              <a:rPr lang="en-US" dirty="0" smtClean="0"/>
              <a:t># iterate over a list  or print all elements present in a list</a:t>
            </a:r>
          </a:p>
          <a:p>
            <a:pPr fontAlgn="base"/>
            <a:r>
              <a:rPr lang="en-US" dirty="0" smtClean="0"/>
              <a:t>list = [1,2,3,4,5]</a:t>
            </a:r>
          </a:p>
          <a:p>
            <a:pPr fontAlgn="base"/>
            <a:r>
              <a:rPr lang="en-US" dirty="0" smtClean="0"/>
              <a:t>  </a:t>
            </a:r>
          </a:p>
          <a:p>
            <a:pPr fontAlgn="base"/>
            <a:r>
              <a:rPr lang="en-US" dirty="0" smtClean="0"/>
              <a:t># Using for loop</a:t>
            </a:r>
          </a:p>
          <a:p>
            <a:pPr fontAlgn="base"/>
            <a:r>
              <a:rPr lang="en-US" dirty="0" smtClean="0"/>
              <a:t>For x in list:</a:t>
            </a:r>
          </a:p>
          <a:p>
            <a:pPr fontAlgn="base"/>
            <a:r>
              <a:rPr lang="en-US" dirty="0" smtClean="0"/>
              <a:t>    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Q2.  print the following pattern using loops in python.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147" y="3584491"/>
            <a:ext cx="2142724" cy="215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60983" y="3646583"/>
            <a:ext cx="38731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5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range(0, n):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    # inner loop to handle number of columns</a:t>
            </a:r>
          </a:p>
          <a:p>
            <a:r>
              <a:rPr lang="en-US" dirty="0" smtClean="0"/>
              <a:t>        # values changing acc. to outer loop</a:t>
            </a:r>
          </a:p>
          <a:p>
            <a:r>
              <a:rPr lang="en-US" dirty="0" smtClean="0"/>
              <a:t>        for j in range(0, i+1):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    # printing stars</a:t>
            </a:r>
          </a:p>
          <a:p>
            <a:r>
              <a:rPr lang="en-US" dirty="0" smtClean="0"/>
              <a:t>            print("* ",end="")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     # ending line after each row</a:t>
            </a:r>
          </a:p>
          <a:p>
            <a:r>
              <a:rPr lang="en-US" dirty="0" smtClean="0"/>
              <a:t>        print("\r")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692" y="385590"/>
            <a:ext cx="387317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 . Print the following code using loops.</a:t>
            </a:r>
          </a:p>
          <a:p>
            <a:endParaRPr lang="en-US" dirty="0" smtClean="0"/>
          </a:p>
          <a:p>
            <a:pPr fontAlgn="base"/>
            <a:r>
              <a:rPr lang="en-US" dirty="0" smtClean="0"/>
              <a:t>Solution :</a:t>
            </a:r>
          </a:p>
          <a:p>
            <a:pPr fontAlgn="base"/>
            <a:r>
              <a:rPr lang="en-US" dirty="0" smtClean="0"/>
              <a:t>num = 1</a:t>
            </a:r>
          </a:p>
          <a:p>
            <a:pPr fontAlgn="base"/>
            <a:r>
              <a:rPr lang="en-US" dirty="0" smtClean="0"/>
              <a:t>n = 5 </a:t>
            </a:r>
          </a:p>
          <a:p>
            <a:pPr fontAlgn="base"/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    # outer loop to handle number of rows</a:t>
            </a:r>
          </a:p>
          <a:p>
            <a:pPr fontAlgn="base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range(0, n):</a:t>
            </a:r>
          </a:p>
          <a:p>
            <a:pPr fontAlgn="base"/>
            <a:r>
              <a:rPr lang="en-US" dirty="0" smtClean="0"/>
              <a:t>     </a:t>
            </a:r>
          </a:p>
          <a:p>
            <a:pPr fontAlgn="base"/>
            <a:r>
              <a:rPr lang="en-US" dirty="0" smtClean="0"/>
              <a:t>        # re assigning num</a:t>
            </a:r>
          </a:p>
          <a:p>
            <a:pPr fontAlgn="base"/>
            <a:r>
              <a:rPr lang="en-US" dirty="0" smtClean="0"/>
              <a:t>        num = 1</a:t>
            </a:r>
          </a:p>
          <a:p>
            <a:pPr fontAlgn="base"/>
            <a:r>
              <a:rPr lang="en-US" dirty="0" smtClean="0"/>
              <a:t>     </a:t>
            </a:r>
          </a:p>
          <a:p>
            <a:pPr fontAlgn="base"/>
            <a:r>
              <a:rPr lang="en-US" dirty="0" smtClean="0"/>
              <a:t>        # inner loop to handle number of columns</a:t>
            </a:r>
          </a:p>
          <a:p>
            <a:pPr fontAlgn="base"/>
            <a:r>
              <a:rPr lang="en-US" dirty="0" smtClean="0"/>
              <a:t>            # values changing acc. to outer loop</a:t>
            </a:r>
          </a:p>
          <a:p>
            <a:pPr fontAlgn="base"/>
            <a:r>
              <a:rPr lang="en-US" dirty="0" smtClean="0"/>
              <a:t>        for j in range(0, i+1):</a:t>
            </a:r>
          </a:p>
          <a:p>
            <a:pPr fontAlgn="base"/>
            <a:r>
              <a:rPr lang="en-US" dirty="0" smtClean="0"/>
              <a:t>         </a:t>
            </a:r>
          </a:p>
          <a:p>
            <a:pPr fontAlgn="base"/>
            <a:r>
              <a:rPr lang="en-US" dirty="0" smtClean="0"/>
              <a:t>                # printing number</a:t>
            </a:r>
          </a:p>
          <a:p>
            <a:pPr fontAlgn="base"/>
            <a:r>
              <a:rPr lang="en-US" dirty="0" smtClean="0"/>
              <a:t>            print(num, end=" ")</a:t>
            </a:r>
          </a:p>
          <a:p>
            <a:pPr fontAlgn="base"/>
            <a:r>
              <a:rPr lang="en-US" dirty="0" smtClean="0"/>
              <a:t>         </a:t>
            </a:r>
          </a:p>
          <a:p>
            <a:pPr fontAlgn="base"/>
            <a:r>
              <a:rPr lang="en-US" dirty="0" smtClean="0"/>
              <a:t>            # incrementing number at each column</a:t>
            </a:r>
          </a:p>
          <a:p>
            <a:pPr fontAlgn="base"/>
            <a:r>
              <a:rPr lang="en-US" dirty="0" smtClean="0"/>
              <a:t>            num = num + 1</a:t>
            </a:r>
          </a:p>
          <a:p>
            <a:pPr fontAlgn="base"/>
            <a:r>
              <a:rPr lang="en-US" dirty="0" smtClean="0"/>
              <a:t>     </a:t>
            </a:r>
          </a:p>
          <a:p>
            <a:pPr fontAlgn="base"/>
            <a:r>
              <a:rPr lang="en-US" dirty="0" smtClean="0"/>
              <a:t>        # ending line after each row</a:t>
            </a:r>
          </a:p>
          <a:p>
            <a:pPr fontAlgn="base"/>
            <a:r>
              <a:rPr lang="en-US" dirty="0" smtClean="0"/>
              <a:t>        print("\r")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2362" y="958467"/>
            <a:ext cx="3549801" cy="322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73152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Python Collections (Arrays)</a:t>
            </a:r>
          </a:p>
          <a:p>
            <a:r>
              <a:rPr lang="en-US" sz="3200" dirty="0"/>
              <a:t>There are four collection data types in the Python programming language:</a:t>
            </a:r>
          </a:p>
          <a:p>
            <a:r>
              <a:rPr lang="en-US" sz="3200" b="1" dirty="0">
                <a:hlinkClick r:id="rId2"/>
              </a:rPr>
              <a:t>List</a:t>
            </a:r>
            <a:r>
              <a:rPr lang="en-US" sz="3200" dirty="0"/>
              <a:t> is a collection which is ordered and changeable. Allows duplicate members.</a:t>
            </a:r>
          </a:p>
          <a:p>
            <a:r>
              <a:rPr lang="en-US" sz="3200" b="1" dirty="0" err="1"/>
              <a:t>Tuple</a:t>
            </a:r>
            <a:r>
              <a:rPr lang="en-US" sz="3200" dirty="0"/>
              <a:t> is a collection which is ordered and unchangeable. Allows duplicate members.</a:t>
            </a:r>
          </a:p>
          <a:p>
            <a:r>
              <a:rPr lang="en-US" sz="3200" b="1" dirty="0">
                <a:hlinkClick r:id="rId3"/>
              </a:rPr>
              <a:t>Set</a:t>
            </a:r>
            <a:r>
              <a:rPr lang="en-US" sz="3200" dirty="0"/>
              <a:t> is a collection which is unordered, unchangeable*, and </a:t>
            </a:r>
            <a:r>
              <a:rPr lang="en-US" sz="3200" dirty="0" err="1"/>
              <a:t>unindexed</a:t>
            </a:r>
            <a:r>
              <a:rPr lang="en-US" sz="3200" dirty="0"/>
              <a:t>. No duplicate members.</a:t>
            </a:r>
          </a:p>
          <a:p>
            <a:r>
              <a:rPr lang="en-US" sz="3200" b="1" dirty="0">
                <a:hlinkClick r:id="rId4"/>
              </a:rPr>
              <a:t>Dictionary</a:t>
            </a:r>
            <a:r>
              <a:rPr lang="en-US" sz="3200" dirty="0"/>
              <a:t> is a collection which is ordered** and changeable. No duplicate members.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8458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Python List</a:t>
            </a:r>
          </a:p>
          <a:p>
            <a:r>
              <a:rPr lang="en-US" sz="2400" dirty="0" smtClean="0"/>
              <a:t>Lists are used to store multiple items in a single variable.</a:t>
            </a:r>
          </a:p>
          <a:p>
            <a:r>
              <a:rPr lang="en-US" sz="2400" dirty="0" smtClean="0"/>
              <a:t>Lists are one of 4 built-in data types in Python used to store collections of data, the other 3 are </a:t>
            </a:r>
            <a:r>
              <a:rPr lang="en-US" sz="2400" dirty="0" err="1" smtClean="0">
                <a:hlinkClick r:id="rId2"/>
              </a:rPr>
              <a:t>Tuple</a:t>
            </a:r>
            <a:r>
              <a:rPr lang="en-US" sz="2400" dirty="0" smtClean="0"/>
              <a:t>, </a:t>
            </a:r>
            <a:r>
              <a:rPr lang="en-US" sz="2400" dirty="0" smtClean="0">
                <a:hlinkClick r:id="rId3"/>
              </a:rPr>
              <a:t>Set</a:t>
            </a:r>
            <a:r>
              <a:rPr lang="en-US" sz="2400" dirty="0" smtClean="0"/>
              <a:t>, and </a:t>
            </a:r>
            <a:r>
              <a:rPr lang="en-US" sz="2400" dirty="0" smtClean="0">
                <a:hlinkClick r:id="rId4"/>
              </a:rPr>
              <a:t>Dictionary</a:t>
            </a:r>
            <a:r>
              <a:rPr lang="en-US" sz="2400" dirty="0" smtClean="0"/>
              <a:t>, all with different qualities and usage.</a:t>
            </a:r>
          </a:p>
          <a:p>
            <a:r>
              <a:rPr lang="en-US" sz="2400" dirty="0" smtClean="0"/>
              <a:t>Lists are created using square brackets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7" y="2819400"/>
            <a:ext cx="8964613" cy="19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4953000"/>
            <a:ext cx="8839200" cy="16003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List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List items are ordered, changeable, and allow duplicate values.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List items are indexed, the first item has index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[0]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the second item has index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[1]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etc.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Ordered</a:t>
            </a:r>
          </a:p>
          <a:p>
            <a:r>
              <a:rPr lang="en-US" sz="2800" dirty="0" smtClean="0"/>
              <a:t>When we say that lists are ordered, it means that the items have a defined order, and that order will not change.</a:t>
            </a:r>
          </a:p>
          <a:p>
            <a:r>
              <a:rPr lang="en-US" sz="2800" dirty="0" smtClean="0"/>
              <a:t>If you add new items to a list, the new items will be placed at the end of the list.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57200" y="33528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Note:</a:t>
            </a:r>
            <a:r>
              <a:rPr lang="en-US" sz="2400" dirty="0" smtClean="0"/>
              <a:t> There are some </a:t>
            </a:r>
            <a:r>
              <a:rPr lang="en-US" sz="2400" dirty="0" smtClean="0">
                <a:hlinkClick r:id="rId2"/>
              </a:rPr>
              <a:t>list methods</a:t>
            </a:r>
            <a:r>
              <a:rPr lang="en-US" sz="2400" dirty="0" smtClean="0"/>
              <a:t> that will change the order, but in general: the order of the items will not change.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8600" y="4876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Changeable</a:t>
            </a:r>
          </a:p>
          <a:p>
            <a:r>
              <a:rPr lang="en-US" sz="2400" dirty="0" smtClean="0"/>
              <a:t>The list is changeable, meaning that we can change, add, and remove items in a list after it has been created.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71600"/>
            <a:ext cx="9144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3400" y="0"/>
            <a:ext cx="7772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Allow Duplicates</a:t>
            </a:r>
          </a:p>
          <a:p>
            <a:r>
              <a:rPr lang="en-US" sz="2400" dirty="0" smtClean="0"/>
              <a:t>Since lists are indexed, lists can have items with the same value: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3429000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Access Items</a:t>
            </a:r>
          </a:p>
          <a:p>
            <a:r>
              <a:rPr lang="en-US" sz="2000" dirty="0" smtClean="0"/>
              <a:t>List items are indexed and you can access them by referring to the index number: </a:t>
            </a:r>
          </a:p>
          <a:p>
            <a:r>
              <a:rPr lang="en-US" sz="2000" b="1" dirty="0" smtClean="0"/>
              <a:t>Note: </a:t>
            </a:r>
            <a:r>
              <a:rPr lang="en-US" sz="2000" dirty="0" smtClean="0"/>
              <a:t>The first item has index 0.</a:t>
            </a:r>
            <a:endParaRPr lang="en-US" sz="2000" dirty="0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53001"/>
            <a:ext cx="9144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0" y="0"/>
            <a:ext cx="8077200" cy="10156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Negative Indexing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Negative indexing means start from the end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-1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refers to the last item,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-2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refers to the second last item etc.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3048000"/>
            <a:ext cx="8305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Range of Indexes</a:t>
            </a:r>
          </a:p>
          <a:p>
            <a:r>
              <a:rPr lang="en-US" sz="2000" dirty="0" smtClean="0"/>
              <a:t>You can specify a range of indexes by specifying where to start and where to end the range.</a:t>
            </a:r>
          </a:p>
          <a:p>
            <a:r>
              <a:rPr lang="en-US" sz="2000" dirty="0" smtClean="0"/>
              <a:t>When specifying a range, the return value will be a new list with the specified items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00600"/>
            <a:ext cx="8839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1219200" y="228600"/>
            <a:ext cx="61952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 TO LOOPS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228600" y="1219200"/>
            <a:ext cx="76962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loops?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computer programming, a loop is 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sequence of instruction s that is continually repeated until a certain condition is reached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Typically, a certain process is done, such as getting an item of data and changing it, and then some condition is checked such as whether a counter has reached a prescribed number.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152400" y="3505200"/>
            <a:ext cx="29718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2 main types of loops in Python?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types of loops in Python, 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3352800"/>
            <a:ext cx="4600966" cy="310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By leaving out the start value, the range will start at the first item:</a:t>
            </a:r>
            <a:endParaRPr lang="en-US" sz="2400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5800"/>
            <a:ext cx="91440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28194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By leaving out the end value, the range will go on to the end of the list:</a:t>
            </a:r>
            <a:endParaRPr lang="en-US" sz="2400" dirty="0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8763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Change Item Value</a:t>
            </a:r>
          </a:p>
          <a:p>
            <a:r>
              <a:rPr lang="en-US" sz="2400" dirty="0" smtClean="0"/>
              <a:t>To change the value of a specific item, refer to the index number:</a:t>
            </a:r>
            <a:endParaRPr lang="en-US" sz="2400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32766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Change a Range of Item Values</a:t>
            </a:r>
          </a:p>
          <a:p>
            <a:r>
              <a:rPr lang="en-US" sz="2000" dirty="0" smtClean="0"/>
              <a:t>To change the value of items within a specific range, define a list with the new values, and refer to the range of index numbers where you want to insert the new values:</a:t>
            </a:r>
            <a:endParaRPr lang="en-US" sz="2000" dirty="0"/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27575"/>
            <a:ext cx="9144000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Note:</a:t>
            </a:r>
            <a:r>
              <a:rPr lang="en-US" sz="2400" dirty="0" smtClean="0"/>
              <a:t> The length of the list will change when the number of items inserted does not match the number of items replaced.</a:t>
            </a:r>
            <a:endParaRPr lang="en-US" sz="2400" dirty="0"/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152400" y="1066800"/>
            <a:ext cx="8991600" cy="13233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Insert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insert a new list item, without replacing any of the existing values, we can use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insert()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insert()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inserts an item at the specified index: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95600"/>
            <a:ext cx="91440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55626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Append Items</a:t>
            </a:r>
          </a:p>
          <a:p>
            <a:r>
              <a:rPr lang="en-US" dirty="0" smtClean="0"/>
              <a:t>To add an item to the end of the list, use the append() method: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Append Items</a:t>
            </a:r>
          </a:p>
          <a:p>
            <a:r>
              <a:rPr lang="en-US" sz="2000" dirty="0" smtClean="0"/>
              <a:t>To add an item to the end of the list, use the append() method: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133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Python - Add List Items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0" y="3657600"/>
            <a:ext cx="8763000" cy="10156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Insert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insert a list item at a specified index, use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insert()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insert()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inserts an item at the specified index: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24213"/>
            <a:ext cx="9144000" cy="20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0"/>
            <a:ext cx="8557214" cy="8925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Extend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append elements from 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another 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 the current list, use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extend()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450263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41264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elements will be added to the </a:t>
            </a:r>
            <a:r>
              <a:rPr lang="en-US" i="1" dirty="0" smtClean="0"/>
              <a:t>end</a:t>
            </a:r>
            <a:r>
              <a:rPr lang="en-US" dirty="0" smtClean="0"/>
              <a:t> of the list.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0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Python - Remove List Items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0" y="609600"/>
            <a:ext cx="5794343" cy="8001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Remove Specified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remove()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removes the specified item.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51149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0" y="4114800"/>
            <a:ext cx="6098529" cy="8309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Remove Specified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pop()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removes the specified 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62550"/>
            <a:ext cx="5410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keyword also removes the specified index: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5219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0" y="3124200"/>
            <a:ext cx="8153400" cy="1477279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Clear the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clear()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empties the list.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list still remains, but it has no content.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86275"/>
            <a:ext cx="53149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0" y="0"/>
            <a:ext cx="5257800" cy="8001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 Loop Lists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1066800"/>
            <a:ext cx="5754076" cy="9540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Loop Through a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the list items by using a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90800"/>
            <a:ext cx="57816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4495800"/>
            <a:ext cx="65" cy="430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7450137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2286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u="sng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Using a While Loop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You can loop through the list items by using a </a:t>
            </a:r>
            <a:r>
              <a:rPr lang="en-US" sz="2000" dirty="0" smtClean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loop.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Use the </a:t>
            </a:r>
            <a:r>
              <a:rPr lang="en-US" sz="2000" dirty="0" err="1" smtClean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len</a:t>
            </a:r>
            <a:r>
              <a:rPr lang="en-US" sz="2000" dirty="0" smtClean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function to determine the length of the list, then start at 0 and loop your way through the list items by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refering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to their indexes.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Remember to increase the index by 1 after each iteration.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0" y="0"/>
            <a:ext cx="4191000" cy="8616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Sort Lists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0" y="1066800"/>
            <a:ext cx="8693790" cy="8617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Sort List Alphanumerically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List objects have a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sort()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that will sort the list alphanumerically, ascending, by default: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6705600" cy="222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3400"/>
            <a:ext cx="4124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>
            <a:off x="0" y="0"/>
            <a:ext cx="7848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For Loops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for loop is used for iterating over a sequence (that is either a list, a tuple, a dictionary, a set, or a string).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less like the for keyword in other programming languages, and works more like an iterator method as found in other object-orientated programming languages.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 for loop we can execute a set of statements, once for each item in a list, tuple, set etc.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3276600"/>
            <a:ext cx="91440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/>
          <p:nvPr/>
        </p:nvSpPr>
        <p:spPr>
          <a:xfrm>
            <a:off x="0" y="5657671"/>
            <a:ext cx="8458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 for loop does not require an indexing variable to set beforehand.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0" y="0"/>
            <a:ext cx="8246232" cy="10156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Sort Descending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sort descending, use the keyword argument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reverse = True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705961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76800"/>
            <a:ext cx="5591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43434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1" y="0"/>
            <a:ext cx="9144000" cy="10771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Case Insensitive Sort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By default 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sort()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is case sensitive, resulting in all capital letters being sorted before lower case letters: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6126163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3429000"/>
            <a:ext cx="8991600" cy="10156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Reverse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What if you want to reverse the order of a list, regardless of the alphabet?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reverse()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reverses the current sorting order of the elements.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8200"/>
            <a:ext cx="62785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0" y="0"/>
            <a:ext cx="9144000" cy="1292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Copy a List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cannot copy a list simply by typing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list2 = list1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because: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only be a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reference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and changes made in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automatically also be made in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ways to make a copy, one way is to use the built-in List method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copy()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50006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228600" y="3657600"/>
            <a:ext cx="7813677" cy="12002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Join Two 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several ways to join, or concatenate, two or more lists in Python.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One of the easiest ways are by using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operator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00600"/>
            <a:ext cx="6858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534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List Methods</a:t>
            </a:r>
          </a:p>
          <a:p>
            <a:r>
              <a:rPr lang="en-US" sz="2400" dirty="0" smtClean="0"/>
              <a:t>Python has a set of built-in methods that you can use on lists.</a:t>
            </a:r>
            <a:endParaRPr lang="en-US" sz="24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7553325" cy="517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5240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</a:rPr>
              <a:t>Python </a:t>
            </a:r>
            <a:r>
              <a:rPr lang="en-US" sz="3200" b="1" u="sng" dirty="0" err="1">
                <a:solidFill>
                  <a:srgbClr val="FF0000"/>
                </a:solidFill>
              </a:rPr>
              <a:t>Tuples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7924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Tuple</a:t>
            </a:r>
            <a:endParaRPr lang="en-US" sz="2800" dirty="0" smtClean="0"/>
          </a:p>
          <a:p>
            <a:r>
              <a:rPr lang="en-US" sz="2400" dirty="0" err="1" smtClean="0"/>
              <a:t>Tuples</a:t>
            </a:r>
            <a:r>
              <a:rPr lang="en-US" sz="2400" dirty="0" smtClean="0"/>
              <a:t> are used to store multiple items in a single variable.</a:t>
            </a:r>
          </a:p>
          <a:p>
            <a:r>
              <a:rPr lang="en-US" sz="2400" dirty="0" err="1" smtClean="0"/>
              <a:t>Tuple</a:t>
            </a:r>
            <a:r>
              <a:rPr lang="en-US" sz="2400" dirty="0" smtClean="0"/>
              <a:t> is one of 4 built-in data types in Python used to store collections of data, the other 3 are </a:t>
            </a:r>
            <a:r>
              <a:rPr lang="en-US" sz="2400" dirty="0" smtClean="0">
                <a:hlinkClick r:id="rId2"/>
              </a:rPr>
              <a:t>List</a:t>
            </a:r>
            <a:r>
              <a:rPr lang="en-US" sz="2400" dirty="0" smtClean="0"/>
              <a:t>, </a:t>
            </a:r>
            <a:r>
              <a:rPr lang="en-US" sz="2400" dirty="0" smtClean="0">
                <a:hlinkClick r:id="rId3"/>
              </a:rPr>
              <a:t>Set</a:t>
            </a:r>
            <a:r>
              <a:rPr lang="en-US" sz="2400" dirty="0" smtClean="0"/>
              <a:t>, and </a:t>
            </a:r>
            <a:r>
              <a:rPr lang="en-US" sz="2400" dirty="0" smtClean="0">
                <a:hlinkClick r:id="rId4"/>
              </a:rPr>
              <a:t>Dictionary</a:t>
            </a:r>
            <a:r>
              <a:rPr lang="en-US" sz="2400" dirty="0" smtClean="0"/>
              <a:t>, all with different qualities and usage.</a:t>
            </a:r>
          </a:p>
          <a:p>
            <a:r>
              <a:rPr lang="en-US" sz="2400" dirty="0" smtClean="0"/>
              <a:t>A </a:t>
            </a:r>
            <a:r>
              <a:rPr lang="en-US" sz="2400" dirty="0" err="1"/>
              <a:t>tuple</a:t>
            </a:r>
            <a:r>
              <a:rPr lang="en-US" sz="2400" dirty="0"/>
              <a:t> is a collection which is ordered and </a:t>
            </a:r>
            <a:r>
              <a:rPr lang="en-US" sz="2400" b="1" dirty="0"/>
              <a:t>unchangeable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Tuples</a:t>
            </a:r>
            <a:r>
              <a:rPr lang="en-US" sz="2400" dirty="0"/>
              <a:t> are written with round brackets.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267200"/>
            <a:ext cx="6400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" y="0"/>
            <a:ext cx="8991600" cy="13541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items are ordered, unchangeable, and allow duplicate values.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items are indexed, the first item has index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[0]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the second item has index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[1]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etc.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52400" y="1371600"/>
            <a:ext cx="8991600" cy="13541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Ordered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When we say that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ordered, it means that the items have a defined order, and that order will not change.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2590800"/>
            <a:ext cx="8763000" cy="10771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Unchangeable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unchangeable, meaning that we cannot change, add or remove items after the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has been created.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8862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Allow Duplicates</a:t>
            </a:r>
          </a:p>
          <a:p>
            <a:r>
              <a:rPr lang="en-US" sz="2400" dirty="0"/>
              <a:t>Since </a:t>
            </a:r>
            <a:r>
              <a:rPr lang="en-US" sz="2400" dirty="0" err="1"/>
              <a:t>tuples</a:t>
            </a:r>
            <a:r>
              <a:rPr lang="en-US" sz="2400" dirty="0"/>
              <a:t> are indexed, they can have items with the same value: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914900"/>
            <a:ext cx="690721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8478668" cy="12002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how many items 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has, use the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function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7843838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6324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Tuple</a:t>
            </a:r>
            <a:r>
              <a:rPr lang="en-US" sz="2800" dirty="0"/>
              <a:t> Items - Data Types</a:t>
            </a:r>
          </a:p>
          <a:p>
            <a:r>
              <a:rPr lang="en-US" sz="2800" dirty="0" err="1"/>
              <a:t>Tuple</a:t>
            </a:r>
            <a:r>
              <a:rPr lang="en-US" sz="2800" dirty="0"/>
              <a:t> items can be of any data type:</a:t>
            </a:r>
          </a:p>
          <a:p>
            <a:r>
              <a:rPr lang="en-US" sz="2800" dirty="0"/>
              <a:t>Example</a:t>
            </a:r>
          </a:p>
          <a:p>
            <a:r>
              <a:rPr lang="en-US" sz="2800" dirty="0"/>
              <a:t>String, </a:t>
            </a:r>
            <a:r>
              <a:rPr lang="en-US" sz="2800" dirty="0" err="1"/>
              <a:t>int</a:t>
            </a:r>
            <a:r>
              <a:rPr lang="en-US" sz="2800" dirty="0"/>
              <a:t> and </a:t>
            </a:r>
            <a:r>
              <a:rPr lang="en-US" sz="2800" dirty="0" err="1"/>
              <a:t>boolean</a:t>
            </a:r>
            <a:r>
              <a:rPr lang="en-US" sz="2800" dirty="0"/>
              <a:t> data types: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4672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3886200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tuple</a:t>
            </a:r>
            <a:r>
              <a:rPr lang="en-US" sz="2400" dirty="0"/>
              <a:t> can contain different data types:</a:t>
            </a:r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tuple</a:t>
            </a:r>
            <a:r>
              <a:rPr lang="en-US" sz="2400" dirty="0"/>
              <a:t> with strings, integers and </a:t>
            </a:r>
            <a:r>
              <a:rPr lang="en-US" sz="2400" dirty="0" err="1"/>
              <a:t>boolean</a:t>
            </a:r>
            <a:r>
              <a:rPr lang="en-US" sz="2400" dirty="0"/>
              <a:t> values:</a:t>
            </a:r>
          </a:p>
          <a:p>
            <a:r>
              <a:rPr lang="en-US" sz="2400" dirty="0"/>
              <a:t>tuple1 = ("</a:t>
            </a:r>
            <a:r>
              <a:rPr lang="en-US" sz="2400" dirty="0" err="1"/>
              <a:t>abc</a:t>
            </a:r>
            <a:r>
              <a:rPr lang="en-US" sz="2400" dirty="0"/>
              <a:t>", 34, True, 40, "male")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tuple</a:t>
            </a:r>
            <a:r>
              <a:rPr lang="en-US" sz="3600" dirty="0"/>
              <a:t>() Constructor</a:t>
            </a:r>
          </a:p>
          <a:p>
            <a:r>
              <a:rPr lang="en-US" sz="3600" dirty="0"/>
              <a:t>It is also possible to use the </a:t>
            </a:r>
            <a:r>
              <a:rPr lang="en-US" sz="3600" dirty="0" err="1"/>
              <a:t>tuple</a:t>
            </a:r>
            <a:r>
              <a:rPr lang="en-US" sz="3600" dirty="0"/>
              <a:t>() constructor to make a </a:t>
            </a:r>
            <a:r>
              <a:rPr lang="en-US" sz="3600" dirty="0" err="1"/>
              <a:t>tuple</a:t>
            </a:r>
            <a:r>
              <a:rPr lang="en-US" sz="3600" dirty="0"/>
              <a:t>.</a:t>
            </a:r>
          </a:p>
          <a:p>
            <a:r>
              <a:rPr lang="en-US" sz="3600" dirty="0"/>
              <a:t>Example</a:t>
            </a:r>
          </a:p>
          <a:p>
            <a:r>
              <a:rPr lang="en-US" sz="3600" dirty="0"/>
              <a:t>Using the </a:t>
            </a:r>
            <a:r>
              <a:rPr lang="en-US" sz="3600" dirty="0" err="1"/>
              <a:t>tuple</a:t>
            </a:r>
            <a:r>
              <a:rPr lang="en-US" sz="3600" dirty="0"/>
              <a:t>() method to make a </a:t>
            </a:r>
            <a:r>
              <a:rPr lang="en-US" sz="3600" dirty="0" err="1"/>
              <a:t>tuple</a:t>
            </a:r>
            <a:r>
              <a:rPr lang="en-US" sz="3600" dirty="0"/>
              <a:t>:</a:t>
            </a:r>
          </a:p>
          <a:p>
            <a:r>
              <a:rPr lang="en-US" sz="3600" dirty="0" err="1"/>
              <a:t>thistuple</a:t>
            </a:r>
            <a:r>
              <a:rPr lang="en-US" sz="3600" dirty="0"/>
              <a:t> = </a:t>
            </a:r>
            <a:r>
              <a:rPr lang="en-US" sz="3600" dirty="0" err="1"/>
              <a:t>tuple</a:t>
            </a:r>
            <a:r>
              <a:rPr lang="en-US" sz="3600" dirty="0"/>
              <a:t>(("apple", "banana", "cherry")) # note the double round-brackets</a:t>
            </a:r>
            <a:br>
              <a:rPr lang="en-US" sz="3600" dirty="0"/>
            </a:br>
            <a:r>
              <a:rPr lang="en-US" sz="3600" dirty="0"/>
              <a:t>print(</a:t>
            </a:r>
            <a:r>
              <a:rPr lang="en-US" sz="3600" dirty="0" err="1"/>
              <a:t>thistuple</a:t>
            </a:r>
            <a:r>
              <a:rPr lang="en-US" sz="3600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85800" y="228600"/>
            <a:ext cx="5496051" cy="8616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Access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 Items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1" y="990600"/>
            <a:ext cx="8610600" cy="30776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Access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access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items by referring to the index number, inside square brackets: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Print the second item in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"apple"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"banana"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"cherry"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Source Sans Pro"/>
              <a:cs typeface="Arial" pitchFamily="34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The first item has index 0.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4191000"/>
            <a:ext cx="8610600" cy="25236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Negative Indexing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Negative indexing means start from the end.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-1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refers to the last item,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-2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refers to the second last item etc.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Print the last item of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"apple"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"banana"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"cherry"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Source Sans Pro"/>
              <a:cs typeface="Arial" pitchFamily="34" charset="0"/>
              <a:hlinkClick r:id="rId3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5410200"/>
            <a:ext cx="65" cy="430839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/>
          <p:nvPr/>
        </p:nvSpPr>
        <p:spPr>
          <a:xfrm>
            <a:off x="457200" y="381000"/>
            <a:ext cx="7620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Through a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strings are iterable objects, they contain a sequence of characters: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62200"/>
            <a:ext cx="91440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7620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Range of Indexes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You can specify a range of indexes by specifying where to start and where to end the range.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When specifying a range, the return value will be a new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tuple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with the specified items.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Return the third, fourth, and fifth item: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thistuple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(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"apple"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"cherry"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"orange"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"kiwi"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"melon"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"mango"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en-US" dirty="0" smtClean="0">
                <a:solidFill>
                  <a:srgbClr val="0000CD"/>
                </a:solidFill>
                <a:latin typeface="Consolas" pitchFamily="49" charset="0"/>
                <a:cs typeface="Arial" pitchFamily="34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thistuple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])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6019800" cy="10617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Update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❮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906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unchangeable, meaning that you cannot change, add, or remove items once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is created.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But there are some workarounds.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574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Change </a:t>
            </a:r>
            <a:r>
              <a:rPr lang="en-US" sz="2400" dirty="0" err="1">
                <a:solidFill>
                  <a:srgbClr val="FF0000"/>
                </a:solidFill>
              </a:rPr>
              <a:t>Tuple</a:t>
            </a:r>
            <a:r>
              <a:rPr lang="en-US" sz="2400" dirty="0">
                <a:solidFill>
                  <a:srgbClr val="FF0000"/>
                </a:solidFill>
              </a:rPr>
              <a:t> Values</a:t>
            </a:r>
          </a:p>
          <a:p>
            <a:r>
              <a:rPr lang="en-US" sz="2400" dirty="0"/>
              <a:t>Once a </a:t>
            </a:r>
            <a:r>
              <a:rPr lang="en-US" sz="2400" dirty="0" err="1"/>
              <a:t>tuple</a:t>
            </a:r>
            <a:r>
              <a:rPr lang="en-US" sz="2400" dirty="0"/>
              <a:t> is created, you cannot change its values. </a:t>
            </a:r>
            <a:r>
              <a:rPr lang="en-US" sz="2400" dirty="0" err="1"/>
              <a:t>Tuples</a:t>
            </a:r>
            <a:r>
              <a:rPr lang="en-US" sz="2400" dirty="0"/>
              <a:t> are </a:t>
            </a:r>
            <a:r>
              <a:rPr lang="en-US" sz="2400" b="1" dirty="0"/>
              <a:t>unchangeable</a:t>
            </a:r>
            <a:r>
              <a:rPr lang="en-US" sz="2400" dirty="0"/>
              <a:t>, or </a:t>
            </a:r>
            <a:r>
              <a:rPr lang="en-US" sz="2400" b="1" dirty="0"/>
              <a:t>immutable</a:t>
            </a:r>
            <a:r>
              <a:rPr lang="en-US" sz="2400" dirty="0"/>
              <a:t> as it also is called.</a:t>
            </a:r>
          </a:p>
          <a:p>
            <a:r>
              <a:rPr lang="en-US" sz="2400" dirty="0"/>
              <a:t>But there is a workaround. You can convert the </a:t>
            </a:r>
            <a:r>
              <a:rPr lang="en-US" sz="2400" dirty="0" err="1"/>
              <a:t>tuple</a:t>
            </a:r>
            <a:r>
              <a:rPr lang="en-US" sz="2400" dirty="0"/>
              <a:t> into a list, change the list, and convert the list back into a </a:t>
            </a:r>
            <a:r>
              <a:rPr lang="en-US" sz="2400" dirty="0" err="1"/>
              <a:t>tuple</a:t>
            </a:r>
            <a:r>
              <a:rPr lang="en-US" dirty="0"/>
              <a:t>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41198"/>
            <a:ext cx="7315199" cy="281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1938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Add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Since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immutable, they do not have a build-in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append()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method, but there are other ways to add items to 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1. 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Convert into a 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 Just like the workaround for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changing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you can convert it into a list, add your item(s), and convert it back into 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7050087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2.</a:t>
            </a:r>
            <a:r>
              <a:rPr lang="en-US" dirty="0" smtClean="0"/>
              <a:t> </a:t>
            </a:r>
            <a:r>
              <a:rPr lang="en-US" sz="3600" b="1" dirty="0" smtClean="0">
                <a:solidFill>
                  <a:srgbClr val="FF0000"/>
                </a:solidFill>
              </a:rPr>
              <a:t>Add </a:t>
            </a:r>
            <a:r>
              <a:rPr lang="en-US" sz="3600" b="1" dirty="0" err="1" smtClean="0">
                <a:solidFill>
                  <a:srgbClr val="FF0000"/>
                </a:solidFill>
              </a:rPr>
              <a:t>tuple</a:t>
            </a:r>
            <a:r>
              <a:rPr lang="en-US" sz="3600" b="1" dirty="0" smtClean="0">
                <a:solidFill>
                  <a:srgbClr val="FF0000"/>
                </a:solidFill>
              </a:rPr>
              <a:t> to a </a:t>
            </a:r>
            <a:r>
              <a:rPr lang="en-US" sz="3600" b="1" dirty="0" err="1" smtClean="0">
                <a:solidFill>
                  <a:srgbClr val="FF0000"/>
                </a:solidFill>
              </a:rPr>
              <a:t>tuple</a:t>
            </a:r>
            <a:r>
              <a:rPr lang="en-US" dirty="0" smtClean="0"/>
              <a:t>.</a:t>
            </a:r>
          </a:p>
          <a:p>
            <a:pPr algn="ctr"/>
            <a:r>
              <a:rPr lang="en-US" sz="2400" dirty="0" smtClean="0"/>
              <a:t> You are allowed to add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to </a:t>
            </a:r>
            <a:r>
              <a:rPr lang="en-US" sz="2400" dirty="0" err="1" smtClean="0"/>
              <a:t>tuples</a:t>
            </a:r>
            <a:r>
              <a:rPr lang="en-US" sz="2400" dirty="0" smtClean="0"/>
              <a:t>, so if you want to add one item, (or many), create a new </a:t>
            </a:r>
            <a:r>
              <a:rPr lang="en-US" sz="2400" dirty="0" err="1" smtClean="0"/>
              <a:t>tuple</a:t>
            </a:r>
            <a:r>
              <a:rPr lang="en-US" sz="2400" dirty="0" smtClean="0"/>
              <a:t> with the item(s), and add it to the existing </a:t>
            </a:r>
            <a:r>
              <a:rPr lang="en-US" sz="2400" dirty="0" err="1" smtClean="0"/>
              <a:t>tuple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6116637" cy="202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1"/>
            <a:ext cx="8458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Remove Items</a:t>
            </a:r>
          </a:p>
          <a:p>
            <a:r>
              <a:rPr lang="en-US" sz="2400" b="1" dirty="0"/>
              <a:t>Note:</a:t>
            </a:r>
            <a:r>
              <a:rPr lang="en-US" sz="2400" dirty="0"/>
              <a:t> You cannot remove items in a </a:t>
            </a:r>
            <a:r>
              <a:rPr lang="en-US" sz="2400" dirty="0" err="1"/>
              <a:t>tuple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Tuples</a:t>
            </a:r>
            <a:r>
              <a:rPr lang="en-US" sz="2400" dirty="0"/>
              <a:t> are </a:t>
            </a:r>
            <a:r>
              <a:rPr lang="en-US" sz="2400" b="1" dirty="0"/>
              <a:t>unchangeable</a:t>
            </a:r>
            <a:r>
              <a:rPr lang="en-US" sz="2400" dirty="0"/>
              <a:t>, so you cannot remove items from it, but you can use the same workaround as we used for changing and adding </a:t>
            </a:r>
            <a:r>
              <a:rPr lang="en-US" sz="2400" dirty="0" err="1"/>
              <a:t>tuple</a:t>
            </a:r>
            <a:r>
              <a:rPr lang="en-US" sz="2400" dirty="0"/>
              <a:t> items: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5146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</a:t>
            </a:r>
          </a:p>
          <a:p>
            <a:r>
              <a:rPr lang="en-US" sz="2400" dirty="0"/>
              <a:t>Convert the </a:t>
            </a:r>
            <a:r>
              <a:rPr lang="en-US" sz="2400" dirty="0" err="1"/>
              <a:t>tuple</a:t>
            </a:r>
            <a:r>
              <a:rPr lang="en-US" sz="2400" dirty="0"/>
              <a:t> into a list, remove "apple", and convert it back into a </a:t>
            </a:r>
            <a:r>
              <a:rPr lang="en-US" sz="2400" dirty="0" err="1"/>
              <a:t>tuple</a:t>
            </a:r>
            <a:endParaRPr lang="en-US" sz="2400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4114800"/>
            <a:ext cx="8686800" cy="1815833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 you can delete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completely: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rial" pitchFamily="34" charset="0"/>
                <a:cs typeface="Arial" pitchFamily="34" charset="0"/>
              </a:rPr>
              <a:t>del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keyword can delete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completely: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=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"apple"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"banana"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"cherry"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del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#this will raise an error because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 no longer exists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7924800" cy="16003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Using Asterisk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Segoe UI" pitchFamily="34" charset="0"/>
              </a:rPr>
              <a:t>*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If the number of variables is less than the number of values, you can add an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 the variable name and the values will be assigned to the variable as a list: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794543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7440613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228600"/>
            <a:ext cx="685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If the asterisk is added to another variable name than the last, Python will assign values to the variable until the number of values left matches the number of variables left.</a:t>
            </a:r>
            <a:endParaRPr 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600200" y="304800"/>
            <a:ext cx="4923843" cy="9232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Loop </a:t>
            </a:r>
            <a:r>
              <a:rPr kumimoji="0" lang="en-US" sz="40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Tuples</a:t>
            </a:r>
            <a:endParaRPr kumimoji="0" lang="en-US" sz="40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524000"/>
            <a:ext cx="5877506" cy="9540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Loop Through a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items by using a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6154737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4419600"/>
            <a:ext cx="65" cy="430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7507287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3810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Using a While Loop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the list items by using a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while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Use the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function to determine the length of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then start at 0 and loop your way through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items by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refering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to their indexes.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Remember to increase the index by 1 after each iteration.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8501238" cy="12618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Join Two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Tuples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join two or more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you can use 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+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operator: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330708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4038600"/>
            <a:ext cx="65" cy="430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/>
        </p:nvSpPr>
        <p:spPr>
          <a:xfrm>
            <a:off x="0" y="0"/>
            <a:ext cx="9144000" cy="1692723"/>
          </a:xfrm>
          <a:prstGeom prst="rect">
            <a:avLst/>
          </a:prstGeom>
          <a:solidFill>
            <a:srgbClr val="E7E9EB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Quattrocento San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break Statement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With the </a:t>
            </a:r>
            <a:r>
              <a:rPr lang="en-US" sz="16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statement we can stop the loop before it has looped through all the items: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Exit the loop when </a:t>
            </a:r>
            <a:r>
              <a:rPr lang="en-US" sz="16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is "banana":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828800"/>
            <a:ext cx="42195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1752600"/>
            <a:ext cx="17335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9"/>
          <p:cNvSpPr/>
          <p:nvPr/>
        </p:nvSpPr>
        <p:spPr>
          <a:xfrm>
            <a:off x="0" y="3505200"/>
            <a:ext cx="8991600" cy="120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Exit the loop when </a:t>
            </a:r>
            <a:r>
              <a:rPr lang="en-US" sz="18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is "banana", but this time the break comes before the print: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724400"/>
            <a:ext cx="50196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2200" y="5638800"/>
            <a:ext cx="60007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/>
          <p:nvPr/>
        </p:nvSpPr>
        <p:spPr>
          <a:xfrm>
            <a:off x="4724400" y="2362200"/>
            <a:ext cx="10668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334000" y="548640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5943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Multiply </a:t>
            </a:r>
            <a:r>
              <a:rPr lang="en-US" sz="40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Tuples</a:t>
            </a:r>
            <a:endParaRPr lang="en-US" sz="40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If you want to multiply the content of a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tuple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a given number of times, you can use the </a:t>
            </a:r>
            <a:r>
              <a:rPr lang="en-US" dirty="0" smtClean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operator: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743200"/>
            <a:ext cx="4514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19600"/>
            <a:ext cx="63928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0"/>
            <a:ext cx="2893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Python Sets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5076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1676400"/>
            <a:ext cx="7239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Set</a:t>
            </a:r>
          </a:p>
          <a:p>
            <a:r>
              <a:rPr lang="en-US" sz="2000" dirty="0"/>
              <a:t>Sets are used to store multiple items in a single variable.</a:t>
            </a:r>
          </a:p>
          <a:p>
            <a:r>
              <a:rPr lang="en-US" sz="2000" dirty="0"/>
              <a:t>Set is one of 4 built-in data types in Python used to store collections of data, the other 3 are </a:t>
            </a:r>
            <a:r>
              <a:rPr lang="en-US" sz="2000" dirty="0">
                <a:hlinkClick r:id="rId3"/>
              </a:rPr>
              <a:t>List</a:t>
            </a:r>
            <a:r>
              <a:rPr lang="en-US" sz="2000" dirty="0"/>
              <a:t>, </a:t>
            </a:r>
            <a:r>
              <a:rPr lang="en-US" sz="2000" dirty="0" err="1">
                <a:hlinkClick r:id="rId4"/>
              </a:rPr>
              <a:t>Tuple</a:t>
            </a:r>
            <a:r>
              <a:rPr lang="en-US" sz="2000" dirty="0"/>
              <a:t>, and </a:t>
            </a:r>
            <a:r>
              <a:rPr lang="en-US" sz="2000" dirty="0">
                <a:hlinkClick r:id="rId5"/>
              </a:rPr>
              <a:t>Dictionary</a:t>
            </a:r>
            <a:r>
              <a:rPr lang="en-US" sz="2000" dirty="0"/>
              <a:t>, all with different qualities and usage.</a:t>
            </a:r>
          </a:p>
          <a:p>
            <a:r>
              <a:rPr lang="en-US" sz="2000" dirty="0"/>
              <a:t>A set is a collection which is </a:t>
            </a:r>
            <a:r>
              <a:rPr lang="en-US" sz="2000" i="1" dirty="0"/>
              <a:t>unordered</a:t>
            </a:r>
            <a:r>
              <a:rPr lang="en-US" sz="2000" dirty="0"/>
              <a:t>, </a:t>
            </a:r>
            <a:r>
              <a:rPr lang="en-US" sz="2000" i="1" dirty="0"/>
              <a:t>unchangeable*</a:t>
            </a:r>
            <a:r>
              <a:rPr lang="en-US" sz="2000" dirty="0"/>
              <a:t>, and </a:t>
            </a:r>
            <a:r>
              <a:rPr lang="en-US" sz="2000" i="1" dirty="0" err="1"/>
              <a:t>unindexed</a:t>
            </a:r>
            <a:r>
              <a:rPr lang="en-US" sz="2000" dirty="0"/>
              <a:t>.</a:t>
            </a:r>
          </a:p>
          <a:p>
            <a:r>
              <a:rPr lang="en-US" sz="2000" b="1" dirty="0"/>
              <a:t>* Note:</a:t>
            </a:r>
            <a:r>
              <a:rPr lang="en-US" sz="2000" dirty="0"/>
              <a:t> Set </a:t>
            </a:r>
            <a:r>
              <a:rPr lang="en-US" sz="2000" i="1" dirty="0"/>
              <a:t>items</a:t>
            </a:r>
            <a:r>
              <a:rPr lang="en-US" sz="2000" dirty="0"/>
              <a:t> are unchangeable, but you can remove items and add new items.</a:t>
            </a:r>
          </a:p>
          <a:p>
            <a:r>
              <a:rPr lang="en-US" sz="2000" dirty="0"/>
              <a:t>Sets are written with curly brackets.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787102"/>
            <a:ext cx="5715000" cy="207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81000"/>
            <a:ext cx="861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Duplicates Not Allowed</a:t>
            </a:r>
          </a:p>
          <a:p>
            <a:r>
              <a:rPr lang="en-US" sz="2800" dirty="0"/>
              <a:t>Sets cannot have two items with the same value.</a:t>
            </a:r>
          </a:p>
          <a:p>
            <a:r>
              <a:rPr lang="en-US" sz="2800" dirty="0"/>
              <a:t>Example</a:t>
            </a:r>
          </a:p>
          <a:p>
            <a:r>
              <a:rPr lang="en-US" sz="2800" dirty="0"/>
              <a:t>Duplicate values will be ignored:</a:t>
            </a:r>
          </a:p>
          <a:p>
            <a:r>
              <a:rPr lang="en-US" sz="2800" dirty="0" err="1"/>
              <a:t>thisset</a:t>
            </a:r>
            <a:r>
              <a:rPr lang="en-US" sz="2800" dirty="0"/>
              <a:t> = {"apple", "banana", "cherry", "apple"}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print(</a:t>
            </a:r>
            <a:r>
              <a:rPr lang="en-US" sz="2800" dirty="0" err="1"/>
              <a:t>thisset</a:t>
            </a:r>
            <a:r>
              <a:rPr lang="en-US" sz="2800" dirty="0"/>
              <a:t>)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657600"/>
            <a:ext cx="7446141" cy="10463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Get the Length of a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how many items a set has, use the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25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Set Items - Data Types</a:t>
            </a:r>
          </a:p>
          <a:p>
            <a:r>
              <a:rPr lang="en-US" dirty="0"/>
              <a:t>Set items can be of any data type: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373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set can contain different data types: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304800"/>
            <a:ext cx="8839200" cy="3323938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Access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cannot access items in a set by referring to an index or a key.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But you can loop through the set items using a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loop, or ask if a specified value is present in a set, by using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keyword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Loop through the set, and print the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"apple"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"banana"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"cherry"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x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(x)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419600"/>
            <a:ext cx="716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Change Items</a:t>
            </a:r>
          </a:p>
          <a:p>
            <a:r>
              <a:rPr lang="en-US" sz="3200" dirty="0"/>
              <a:t>Once a set is created, you cannot change its items, but you can add new items.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3733800"/>
            <a:ext cx="65" cy="430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800"/>
            <a:ext cx="4248150" cy="241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304800"/>
            <a:ext cx="7391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Items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Once a set is created, you cannot change its items, but you can add new items.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add one item to a set use the </a:t>
            </a:r>
            <a:r>
              <a:rPr lang="en-US" dirty="0" smtClean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add()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371600" y="228600"/>
            <a:ext cx="5328312" cy="8616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Remove Set Items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143000"/>
            <a:ext cx="9144000" cy="14465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Remove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remove an item in a set, use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remove()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or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discard()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If the item to remove does not exist,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remove()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raise an error.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581400"/>
            <a:ext cx="91440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If the item to remove does not exist,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discard()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 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raise an error.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4724400"/>
            <a:ext cx="9144000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also use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pop()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to remove an item, but this method will remove the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last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item. Remember that sets are unordered, so you will not know what item that gets removed.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return value of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pop()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is the removed item.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8667950" cy="10771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Loop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the set items by using a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5716587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17542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Join Two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several ways to join two or more sets in Python.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use 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union()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that returns a new set containing all items from both sets, or 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update()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that inserts all the items from one set into another: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785971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5257800"/>
            <a:ext cx="8829468" cy="40011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Both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union()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and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update()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exclude any duplicate items.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" y="0"/>
            <a:ext cx="9143999" cy="12618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Keep ONLY the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intersection_update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will keep only the items that are present in both sets.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5726113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5181600"/>
            <a:ext cx="9144000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intersection()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will return a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set, that only contains the items that are present in both sets.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" y="0"/>
            <a:ext cx="9144000" cy="20004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Keep All, But NOT the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symmetric_difference_update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will keep only the elements that are NOT present in both sets.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632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304800" y="381000"/>
            <a:ext cx="7315200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continue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 continue statement we can stop the current iteration of the loop, and continue with the next: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print banana: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3581400"/>
            <a:ext cx="6858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286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symmetric_difference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will return a new set, that contains only the elements that are NOT present in both sets.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Set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316913" cy="560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53150"/>
            <a:ext cx="756443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0"/>
            <a:ext cx="3531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Python Dictionaries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33246"/>
            <a:ext cx="4572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Dictionary</a:t>
            </a:r>
          </a:p>
          <a:p>
            <a:r>
              <a:rPr lang="en-US" sz="2800" dirty="0"/>
              <a:t>Dictionaries are used to store data values in </a:t>
            </a:r>
            <a:r>
              <a:rPr lang="en-US" sz="2800" dirty="0" err="1"/>
              <a:t>key:value</a:t>
            </a:r>
            <a:r>
              <a:rPr lang="en-US" sz="2800" dirty="0"/>
              <a:t> pairs.</a:t>
            </a:r>
          </a:p>
          <a:p>
            <a:r>
              <a:rPr lang="en-US" sz="2800" dirty="0"/>
              <a:t>A dictionary is a collection which is ordered*, changeable and does not allow duplicates.</a:t>
            </a:r>
          </a:p>
          <a:p>
            <a:r>
              <a:rPr lang="en-US" sz="2800" dirty="0"/>
              <a:t>As of Python version 3.7, dictionaries are </a:t>
            </a:r>
            <a:r>
              <a:rPr lang="en-US" sz="2800" i="1" dirty="0"/>
              <a:t>ordered</a:t>
            </a:r>
            <a:r>
              <a:rPr lang="en-US" sz="2800" dirty="0"/>
              <a:t>. In Python 3.6 and earlier, dictionaries are </a:t>
            </a:r>
            <a:r>
              <a:rPr lang="en-US" sz="2800" i="1" dirty="0"/>
              <a:t>unordered</a:t>
            </a:r>
            <a:r>
              <a:rPr lang="en-US" sz="2800" dirty="0"/>
              <a:t>.</a:t>
            </a:r>
          </a:p>
          <a:p>
            <a:r>
              <a:rPr lang="en-US" sz="2800" dirty="0"/>
              <a:t>Dictionaries are written with curly brackets, and have keys and values: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981200"/>
            <a:ext cx="396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Dictionary Items</a:t>
            </a:r>
          </a:p>
          <a:p>
            <a:r>
              <a:rPr lang="en-US" sz="3600" dirty="0"/>
              <a:t>Dictionary items are ordered, changeable, and does not allow duplicates.</a:t>
            </a:r>
          </a:p>
          <a:p>
            <a:r>
              <a:rPr lang="en-US" sz="3600" dirty="0"/>
              <a:t>Dictionary items are presented in </a:t>
            </a:r>
            <a:r>
              <a:rPr lang="en-US" sz="3600" dirty="0" err="1"/>
              <a:t>key:value</a:t>
            </a:r>
            <a:r>
              <a:rPr lang="en-US" sz="3600" dirty="0"/>
              <a:t> pairs, and can be referred to by using the key name.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1575" y="1905000"/>
            <a:ext cx="41624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0"/>
            <a:ext cx="8991600" cy="16618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Changeable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Dictionaries are changeable, meaning that we can change, add or remove items after the dictionary has been created.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2057400"/>
            <a:ext cx="8550289" cy="12618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Duplicates Not Allowed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Dictionaries cannot have two items with the same key: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29075"/>
            <a:ext cx="42862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" y="0"/>
            <a:ext cx="9144000" cy="18773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Dictionary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how many items a dictionary has, use the 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function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098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Dictionary Items - Data Types</a:t>
            </a:r>
          </a:p>
          <a:p>
            <a:r>
              <a:rPr lang="en-US" sz="3600" dirty="0"/>
              <a:t>The values in dictionary items can be of any data type: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0"/>
            <a:ext cx="5736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</a:rPr>
              <a:t>Python - Access Dictionary Items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62001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Accessing Items</a:t>
            </a:r>
          </a:p>
          <a:p>
            <a:r>
              <a:rPr lang="en-US" sz="2800" dirty="0"/>
              <a:t>You can access the items of a dictionary by referring to its key name, inside square brackets:</a:t>
            </a:r>
          </a:p>
          <a:p>
            <a:r>
              <a:rPr lang="en-US" sz="3200" dirty="0"/>
              <a:t>Example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1788" y="2189163"/>
            <a:ext cx="3400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4572000"/>
            <a:ext cx="7887159" cy="1477279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Get Keys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keys()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will return a list of all the keys in the dictionary.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57875"/>
            <a:ext cx="5429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Change Values</a:t>
            </a:r>
          </a:p>
          <a:p>
            <a:r>
              <a:rPr lang="en-US" sz="2800" dirty="0"/>
              <a:t>You can change the value of a specific item by referring to its key name: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8612188" cy="233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" y="4191000"/>
            <a:ext cx="8534399" cy="18773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Update 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update()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 method will update the dictionary with the items from the given argument.</a:t>
            </a:r>
            <a:endParaRPr kumimoji="0" lang="en-US" sz="105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The argument must be a dictionary, or an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iterable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 object with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key:value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 pairs.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11848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Add Dictionary Items</a:t>
            </a:r>
          </a:p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❮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Previ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1371600"/>
            <a:ext cx="8991600" cy="13233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Adding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Adding an item to the dictionary is done by using a new index key and assigning a value to it: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144000" cy="984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Remove Dictionary Items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914400"/>
            <a:ext cx="8763000" cy="1631167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Removing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several methods to remove items from a dictionary: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pop()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removes the item with the specified key name: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64309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7155"/>
            <a:ext cx="8316913" cy="221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304800" y="0"/>
            <a:ext cx="80772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range() Function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loop through a set of code a specified number of times, we can use the range() function,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range() function returns a sequence of numbers, starting from 0 by default, and increments by 1 (by default), and ends at a specified number.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895600"/>
            <a:ext cx="24860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6400" y="2362200"/>
            <a:ext cx="22479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/>
          <p:nvPr/>
        </p:nvSpPr>
        <p:spPr>
          <a:xfrm>
            <a:off x="0" y="4343400"/>
            <a:ext cx="51816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 range(6) is not the values of 0 to 6, but the values 0 to 5.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 range() function defaults to 0 as a starting value, however it is possible to specify the starting value by adding a parameter: range(2, 6), which means values from 2 to 6 (but not including 6):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3505200" y="2971800"/>
            <a:ext cx="14478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63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76600"/>
            <a:ext cx="82597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153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Loop Through a 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a dictionary by using a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When looping through a dictionary, the return value are the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keys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of the dictionary, but there are methods to return the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values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as well.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44767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57600"/>
            <a:ext cx="42957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238750"/>
            <a:ext cx="632618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" y="0"/>
            <a:ext cx="9144000" cy="22467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Copy a 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ou cannot copy a dictionary simply by typing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dict2 = dict1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because: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only be a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reference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and changes made in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automatically also be made in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ways to make a copy, one way is to use the built-in Dictionary method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copy()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6400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Another way to make a copy is to use the built-in function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7219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533400" y="0"/>
            <a:ext cx="6047484" cy="10617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Nested Dictionaries</a:t>
            </a:r>
          </a:p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❮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PrevioNext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 ❯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1066800"/>
            <a:ext cx="8156079" cy="10463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Nested Dictionaries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 dictionary can contain dictionaries, this is called nested dictionaries.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6477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Dictionary Methods</a:t>
            </a:r>
          </a:p>
          <a:p>
            <a:r>
              <a:rPr lang="en-US" sz="2800" dirty="0"/>
              <a:t>Python has a set of built-in methods that you can use on dictionaries.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8867742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8645549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 DEVELOP ONE’S  PROGRAMMING SKILLS , ONE SHOULD  FOCUS ON THEIR PROBLEM SOLVING ABILITY AND LOGICAL THINKING. RIDDLES ARE A GREAT WAY TO AID BOTH THESE SKILLS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TRY  SOLVING THIS!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050" y="2662238"/>
            <a:ext cx="73263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52600" y="1143000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: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>
            <a:off x="1" y="0"/>
            <a:ext cx="9144000" cy="13233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Quattrocento Sans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Else in For Loop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20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keyword in a </a:t>
            </a:r>
            <a:r>
              <a:rPr lang="en-US" sz="20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loop specifies a block of code to be executed when the loop is finished: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447800"/>
            <a:ext cx="914400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/>
          <p:nvPr/>
        </p:nvSpPr>
        <p:spPr>
          <a:xfrm>
            <a:off x="0" y="4876800"/>
            <a:ext cx="8915400" cy="5847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The </a:t>
            </a:r>
            <a:r>
              <a:rPr lang="en-US" sz="16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block will NOT be executed if the loop is stopped by a </a:t>
            </a:r>
            <a:r>
              <a:rPr lang="en-US" sz="16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statement.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457200" y="152401"/>
            <a:ext cx="7162800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Nested Loops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nested loop is a loop inside a loop.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"inner loop" will be executed one time for each iteration of the "outer loop":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981200"/>
            <a:ext cx="5564187" cy="263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/>
          <p:nvPr/>
        </p:nvSpPr>
        <p:spPr>
          <a:xfrm>
            <a:off x="228600" y="4800600"/>
            <a:ext cx="78486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pass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loops cannot be empty, but if you for some reason have a </a:t>
            </a:r>
            <a:r>
              <a:rPr lang="en-US" sz="18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loop with no content, put in the </a:t>
            </a:r>
            <a:r>
              <a:rPr lang="en-US" sz="18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statement to avoid getting an error.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2038</Words>
  <Application>Microsoft Office PowerPoint</Application>
  <PresentationFormat>On-screen Show (4:3)</PresentationFormat>
  <Paragraphs>376</Paragraphs>
  <Slides>77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9</cp:revision>
  <dcterms:created xsi:type="dcterms:W3CDTF">2021-11-09T08:06:12Z</dcterms:created>
  <dcterms:modified xsi:type="dcterms:W3CDTF">2022-03-19T19:08:02Z</dcterms:modified>
</cp:coreProperties>
</file>