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9144000"/>
  <p:notesSz cx="6858000" cy="9144000"/>
  <p:embeddedFontLst>
    <p:embeddedFont>
      <p:font typeface="Quattrocento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41" roundtripDataSignature="AMtx7mgJnx/zviaLzrKlRgftqtvrLwdg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QuattrocentoSans-boldItalic.fntdata"/><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QuattrocentoSans-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QuattrocentoSans-italic.fntdata"/><Relationship Id="rId16" Type="http://schemas.openxmlformats.org/officeDocument/2006/relationships/slide" Target="slides/slide11.xml"/><Relationship Id="rId38" Type="http://schemas.openxmlformats.org/officeDocument/2006/relationships/font" Target="fonts/Quattrocento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2"/>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3"/>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3"/>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3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3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3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3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4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1"/>
          <p:cNvSpPr/>
          <p:nvPr>
            <p:ph idx="2" type="pic"/>
          </p:nvPr>
        </p:nvSpPr>
        <p:spPr>
          <a:xfrm>
            <a:off x="1792288" y="612775"/>
            <a:ext cx="5486400" cy="4114800"/>
          </a:xfrm>
          <a:prstGeom prst="rect">
            <a:avLst/>
          </a:prstGeom>
          <a:noFill/>
          <a:ln>
            <a:noFill/>
          </a:ln>
        </p:spPr>
      </p:sp>
      <p:sp>
        <p:nvSpPr>
          <p:cNvPr id="64" name="Google Shape;64;p4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15.png"/><Relationship Id="rId6"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4.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hyperlink" Target="https://www.w3schools.com/python/python_regex.asp" TargetMode="External"/><Relationship Id="rId4" Type="http://schemas.openxmlformats.org/officeDocument/2006/relationships/image" Target="../media/image22.png"/><Relationship Id="rId5"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8.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9.png"/><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pypi.org/project/pip/" TargetMode="Externa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152400" y="228600"/>
            <a:ext cx="67818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rgbClr val="FF0000"/>
                </a:solidFill>
                <a:latin typeface="Calibri"/>
                <a:ea typeface="Calibri"/>
                <a:cs typeface="Calibri"/>
                <a:sym typeface="Calibri"/>
              </a:rPr>
              <a:t>What is a Module?</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Consider a module to be the same as a code library.</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A file containing a set of functions you want to include in your application.</a:t>
            </a:r>
            <a:endParaRPr sz="2800">
              <a:solidFill>
                <a:schemeClr val="dk1"/>
              </a:solidFill>
              <a:latin typeface="Calibri"/>
              <a:ea typeface="Calibri"/>
              <a:cs typeface="Calibri"/>
              <a:sym typeface="Calibri"/>
            </a:endParaRPr>
          </a:p>
        </p:txBody>
      </p:sp>
      <p:sp>
        <p:nvSpPr>
          <p:cNvPr id="85" name="Google Shape;85;p1"/>
          <p:cNvSpPr/>
          <p:nvPr/>
        </p:nvSpPr>
        <p:spPr>
          <a:xfrm>
            <a:off x="152400" y="2667000"/>
            <a:ext cx="8643007" cy="954059"/>
          </a:xfrm>
          <a:prstGeom prst="rect">
            <a:avLst/>
          </a:prstGeom>
          <a:solidFill>
            <a:srgbClr val="FFFFFF"/>
          </a:solidFill>
          <a:ln>
            <a:noFill/>
          </a:ln>
        </p:spPr>
        <p:txBody>
          <a:bodyPr anchorCtr="0" anchor="ctr" bIns="76175" lIns="0" spcFirstLastPara="1" rIns="0" wrap="square" tIns="76175">
            <a:spAutoFit/>
          </a:bodyPr>
          <a:lstStyle/>
          <a:p>
            <a:pPr indent="0" lvl="0" marL="0" marR="0" rtl="0" algn="l">
              <a:lnSpc>
                <a:spcPct val="100000"/>
              </a:lnSpc>
              <a:spcBef>
                <a:spcPts val="0"/>
              </a:spcBef>
              <a:spcAft>
                <a:spcPts val="0"/>
              </a:spcAft>
              <a:buClr>
                <a:srgbClr val="FF0000"/>
              </a:buClr>
              <a:buSzPts val="3600"/>
              <a:buFont typeface="Quattrocento Sans"/>
              <a:buNone/>
            </a:pPr>
            <a:r>
              <a:rPr b="0" i="0" lang="en-US" sz="3600" u="none" cap="none" strike="noStrike">
                <a:solidFill>
                  <a:srgbClr val="FF0000"/>
                </a:solidFill>
                <a:latin typeface="Quattrocento Sans"/>
                <a:ea typeface="Quattrocento Sans"/>
                <a:cs typeface="Quattrocento Sans"/>
                <a:sym typeface="Quattrocento Sans"/>
              </a:rPr>
              <a:t>Create a Module</a:t>
            </a:r>
            <a:endParaRPr/>
          </a:p>
          <a:p>
            <a:pPr indent="0" lvl="0" marL="0" marR="0" rtl="0" algn="l">
              <a:lnSpc>
                <a:spcPct val="100000"/>
              </a:lnSpc>
              <a:spcBef>
                <a:spcPts val="0"/>
              </a:spcBef>
              <a:spcAft>
                <a:spcPts val="0"/>
              </a:spcAft>
              <a:buClr>
                <a:srgbClr val="000000"/>
              </a:buClr>
              <a:buSzPts val="1600"/>
              <a:buFont typeface="Verdana"/>
              <a:buNone/>
            </a:pPr>
            <a:r>
              <a:rPr b="0" i="0" lang="en-US" sz="1600" u="none" cap="none" strike="noStrike">
                <a:solidFill>
                  <a:srgbClr val="000000"/>
                </a:solidFill>
                <a:latin typeface="Verdana"/>
                <a:ea typeface="Verdana"/>
                <a:cs typeface="Verdana"/>
                <a:sym typeface="Verdana"/>
              </a:rPr>
              <a:t>To create a module just save the code you want in a file with the file extension </a:t>
            </a:r>
            <a:r>
              <a:rPr b="0" i="0" lang="en-US" sz="1600" u="none" cap="none" strike="noStrike">
                <a:solidFill>
                  <a:srgbClr val="DC143C"/>
                </a:solidFill>
                <a:latin typeface="Consolas"/>
                <a:ea typeface="Consolas"/>
                <a:cs typeface="Consolas"/>
                <a:sym typeface="Consolas"/>
              </a:rPr>
              <a:t>.py</a:t>
            </a:r>
            <a:r>
              <a:rPr b="0" i="0" lang="en-US" sz="1600" u="none" cap="none" strike="noStrike">
                <a:solidFill>
                  <a:srgbClr val="000000"/>
                </a:solidFill>
                <a:latin typeface="Verdana"/>
                <a:ea typeface="Verdana"/>
                <a:cs typeface="Verdana"/>
                <a:sym typeface="Verdana"/>
              </a:rPr>
              <a:t>:</a:t>
            </a:r>
            <a:endParaRPr b="0" i="0" sz="2800" u="none" cap="none" strike="noStrike">
              <a:solidFill>
                <a:schemeClr val="dk1"/>
              </a:solidFill>
              <a:latin typeface="Arial"/>
              <a:ea typeface="Arial"/>
              <a:cs typeface="Arial"/>
              <a:sym typeface="Arial"/>
            </a:endParaRPr>
          </a:p>
        </p:txBody>
      </p:sp>
      <p:pic>
        <p:nvPicPr>
          <p:cNvPr id="86" name="Google Shape;86;p1"/>
          <p:cNvPicPr preferRelativeResize="0"/>
          <p:nvPr/>
        </p:nvPicPr>
        <p:blipFill rotWithShape="1">
          <a:blip r:embed="rId3">
            <a:alphaModFix/>
          </a:blip>
          <a:srcRect b="0" l="0" r="0" t="0"/>
          <a:stretch/>
        </p:blipFill>
        <p:spPr>
          <a:xfrm>
            <a:off x="1" y="4114800"/>
            <a:ext cx="9144000" cy="2114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p:nvPr/>
        </p:nvSpPr>
        <p:spPr>
          <a:xfrm>
            <a:off x="381000" y="533400"/>
            <a:ext cx="4572000"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0000"/>
                </a:solidFill>
                <a:latin typeface="Calibri"/>
                <a:ea typeface="Calibri"/>
                <a:cs typeface="Calibri"/>
                <a:sym typeface="Calibri"/>
              </a:rPr>
              <a:t>Using a Package</a:t>
            </a:r>
            <a:endParaRPr/>
          </a:p>
          <a:p>
            <a:pPr indent="0" lvl="0" marL="0" marR="0" rtl="0" algn="l">
              <a:spcBef>
                <a:spcPts val="0"/>
              </a:spcBef>
              <a:spcAft>
                <a:spcPts val="0"/>
              </a:spcAft>
              <a:buNone/>
            </a:pPr>
            <a:r>
              <a:rPr lang="en-US" sz="2800">
                <a:solidFill>
                  <a:srgbClr val="FF0000"/>
                </a:solidFill>
                <a:latin typeface="Calibri"/>
                <a:ea typeface="Calibri"/>
                <a:cs typeface="Calibri"/>
                <a:sym typeface="Calibri"/>
              </a:rPr>
              <a:t>Once the package is installed, it is ready to use.</a:t>
            </a:r>
            <a:endParaRPr/>
          </a:p>
          <a:p>
            <a:pPr indent="0" lvl="0" marL="0" marR="0" rtl="0" algn="l">
              <a:spcBef>
                <a:spcPts val="0"/>
              </a:spcBef>
              <a:spcAft>
                <a:spcPts val="0"/>
              </a:spcAft>
              <a:buNone/>
            </a:pPr>
            <a:r>
              <a:rPr lang="en-US" sz="2800">
                <a:solidFill>
                  <a:srgbClr val="FF0000"/>
                </a:solidFill>
                <a:latin typeface="Calibri"/>
                <a:ea typeface="Calibri"/>
                <a:cs typeface="Calibri"/>
                <a:sym typeface="Calibri"/>
              </a:rPr>
              <a:t>Import the "camelcase" package into your project.</a:t>
            </a:r>
            <a:endParaRPr sz="2800">
              <a:solidFill>
                <a:srgbClr val="FF0000"/>
              </a:solidFill>
              <a:latin typeface="Calibri"/>
              <a:ea typeface="Calibri"/>
              <a:cs typeface="Calibri"/>
              <a:sym typeface="Calibri"/>
            </a:endParaRPr>
          </a:p>
        </p:txBody>
      </p:sp>
      <p:pic>
        <p:nvPicPr>
          <p:cNvPr id="146" name="Google Shape;146;p10"/>
          <p:cNvPicPr preferRelativeResize="0"/>
          <p:nvPr/>
        </p:nvPicPr>
        <p:blipFill rotWithShape="1">
          <a:blip r:embed="rId3">
            <a:alphaModFix/>
          </a:blip>
          <a:srcRect b="0" l="0" r="0" t="0"/>
          <a:stretch/>
        </p:blipFill>
        <p:spPr>
          <a:xfrm>
            <a:off x="0" y="3276600"/>
            <a:ext cx="5591175" cy="3467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1"/>
          <p:cNvSpPr/>
          <p:nvPr/>
        </p:nvSpPr>
        <p:spPr>
          <a:xfrm>
            <a:off x="0" y="0"/>
            <a:ext cx="7955576" cy="1261835"/>
          </a:xfrm>
          <a:prstGeom prst="rect">
            <a:avLst/>
          </a:prstGeom>
          <a:solidFill>
            <a:srgbClr val="FFFFFF"/>
          </a:solidFill>
          <a:ln>
            <a:noFill/>
          </a:ln>
        </p:spPr>
        <p:txBody>
          <a:bodyPr anchorCtr="0" anchor="ctr" bIns="76175" lIns="0" spcFirstLastPara="1" rIns="0" wrap="square" tIns="76175">
            <a:spAutoFit/>
          </a:bodyPr>
          <a:lstStyle/>
          <a:p>
            <a:pPr indent="0" lvl="0" marL="0" marR="0" rtl="0" algn="l">
              <a:lnSpc>
                <a:spcPct val="100000"/>
              </a:lnSpc>
              <a:spcBef>
                <a:spcPts val="0"/>
              </a:spcBef>
              <a:spcAft>
                <a:spcPts val="0"/>
              </a:spcAft>
              <a:buClr>
                <a:srgbClr val="000000"/>
              </a:buClr>
              <a:buSzPts val="4800"/>
              <a:buFont typeface="Quattrocento Sans"/>
              <a:buNone/>
            </a:pPr>
            <a:r>
              <a:rPr b="0" i="0" lang="en-US" sz="4800" u="none" cap="none" strike="noStrike">
                <a:solidFill>
                  <a:srgbClr val="000000"/>
                </a:solidFill>
                <a:latin typeface="Quattrocento Sans"/>
                <a:ea typeface="Quattrocento Sans"/>
                <a:cs typeface="Quattrocento Sans"/>
                <a:sym typeface="Quattrocento Sans"/>
              </a:rPr>
              <a:t>Remove a Package</a:t>
            </a:r>
            <a:endParaRPr/>
          </a:p>
          <a:p>
            <a:pPr indent="0" lvl="0" marL="0" marR="0" rtl="0" algn="l">
              <a:lnSpc>
                <a:spcPct val="100000"/>
              </a:lnSpc>
              <a:spcBef>
                <a:spcPts val="0"/>
              </a:spcBef>
              <a:spcAft>
                <a:spcPts val="0"/>
              </a:spcAft>
              <a:buClr>
                <a:srgbClr val="000000"/>
              </a:buClr>
              <a:buSzPts val="2400"/>
              <a:buFont typeface="Verdana"/>
              <a:buNone/>
            </a:pPr>
            <a:r>
              <a:rPr b="0" i="0" lang="en-US" sz="2400" u="none" cap="none" strike="noStrike">
                <a:solidFill>
                  <a:srgbClr val="000000"/>
                </a:solidFill>
                <a:latin typeface="Verdana"/>
                <a:ea typeface="Verdana"/>
                <a:cs typeface="Verdana"/>
                <a:sym typeface="Verdana"/>
              </a:rPr>
              <a:t>Use the </a:t>
            </a:r>
            <a:r>
              <a:rPr b="0" i="0" lang="en-US" sz="2400" u="none" cap="none" strike="noStrike">
                <a:solidFill>
                  <a:srgbClr val="DC143C"/>
                </a:solidFill>
                <a:latin typeface="Consolas"/>
                <a:ea typeface="Consolas"/>
                <a:cs typeface="Consolas"/>
                <a:sym typeface="Consolas"/>
              </a:rPr>
              <a:t>uninstall</a:t>
            </a:r>
            <a:r>
              <a:rPr b="0" i="0" lang="en-US" sz="2400" u="none" cap="none" strike="noStrike">
                <a:solidFill>
                  <a:srgbClr val="000000"/>
                </a:solidFill>
                <a:latin typeface="Verdana"/>
                <a:ea typeface="Verdana"/>
                <a:cs typeface="Verdana"/>
                <a:sym typeface="Verdana"/>
              </a:rPr>
              <a:t> command to remove a package:</a:t>
            </a:r>
            <a:endParaRPr b="0" i="0" sz="4000" u="none" cap="none" strike="noStrike">
              <a:solidFill>
                <a:schemeClr val="dk1"/>
              </a:solidFill>
              <a:latin typeface="Arial"/>
              <a:ea typeface="Arial"/>
              <a:cs typeface="Arial"/>
              <a:sym typeface="Arial"/>
            </a:endParaRPr>
          </a:p>
        </p:txBody>
      </p:sp>
      <p:pic>
        <p:nvPicPr>
          <p:cNvPr id="152" name="Google Shape;152;p11"/>
          <p:cNvPicPr preferRelativeResize="0"/>
          <p:nvPr/>
        </p:nvPicPr>
        <p:blipFill rotWithShape="1">
          <a:blip r:embed="rId3">
            <a:alphaModFix/>
          </a:blip>
          <a:srcRect b="0" l="0" r="0" t="0"/>
          <a:stretch/>
        </p:blipFill>
        <p:spPr>
          <a:xfrm>
            <a:off x="0" y="1905000"/>
            <a:ext cx="9507538" cy="2038350"/>
          </a:xfrm>
          <a:prstGeom prst="rect">
            <a:avLst/>
          </a:prstGeom>
          <a:noFill/>
          <a:ln>
            <a:noFill/>
          </a:ln>
        </p:spPr>
      </p:pic>
      <p:sp>
        <p:nvSpPr>
          <p:cNvPr id="153" name="Google Shape;153;p11"/>
          <p:cNvSpPr/>
          <p:nvPr/>
        </p:nvSpPr>
        <p:spPr>
          <a:xfrm>
            <a:off x="0" y="4795897"/>
            <a:ext cx="8001000"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The PIP Package Manager will ask you to confirm that you want to remove the camelcase package</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Press Y and the  package will be removed.</a:t>
            </a:r>
            <a:endParaRPr sz="32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2"/>
          <p:cNvSpPr/>
          <p:nvPr/>
        </p:nvSpPr>
        <p:spPr>
          <a:xfrm>
            <a:off x="0" y="0"/>
            <a:ext cx="8423332" cy="1046392"/>
          </a:xfrm>
          <a:prstGeom prst="rect">
            <a:avLst/>
          </a:prstGeom>
          <a:solidFill>
            <a:srgbClr val="FFFFFF"/>
          </a:solidFill>
          <a:ln>
            <a:noFill/>
          </a:ln>
        </p:spPr>
        <p:txBody>
          <a:bodyPr anchorCtr="0" anchor="ctr" bIns="76175" lIns="0" spcFirstLastPara="1" rIns="0" wrap="square" tIns="76175">
            <a:spAutoFit/>
          </a:bodyPr>
          <a:lstStyle/>
          <a:p>
            <a:pPr indent="0" lvl="0" marL="0" marR="0" rtl="0" algn="ctr">
              <a:lnSpc>
                <a:spcPct val="100000"/>
              </a:lnSpc>
              <a:spcBef>
                <a:spcPts val="0"/>
              </a:spcBef>
              <a:spcAft>
                <a:spcPts val="0"/>
              </a:spcAft>
              <a:buClr>
                <a:srgbClr val="FF0000"/>
              </a:buClr>
              <a:buSzPts val="4000"/>
              <a:buFont typeface="Quattrocento Sans"/>
              <a:buNone/>
            </a:pPr>
            <a:r>
              <a:rPr b="0" i="0" lang="en-US" sz="4000" u="sng" cap="none" strike="noStrike">
                <a:solidFill>
                  <a:srgbClr val="FF0000"/>
                </a:solidFill>
                <a:latin typeface="Quattrocento Sans"/>
                <a:ea typeface="Quattrocento Sans"/>
                <a:cs typeface="Quattrocento Sans"/>
                <a:sym typeface="Quattrocento Sans"/>
              </a:rPr>
              <a:t>List Packages</a:t>
            </a:r>
            <a:endParaRPr/>
          </a:p>
          <a:p>
            <a:pPr indent="0" lvl="0" marL="0" marR="0" rtl="0" algn="l">
              <a:lnSpc>
                <a:spcPct val="100000"/>
              </a:lnSpc>
              <a:spcBef>
                <a:spcPts val="0"/>
              </a:spcBef>
              <a:spcAft>
                <a:spcPts val="0"/>
              </a:spcAft>
              <a:buClr>
                <a:srgbClr val="000000"/>
              </a:buClr>
              <a:buSzPts val="1800"/>
              <a:buFont typeface="Verdana"/>
              <a:buNone/>
            </a:pPr>
            <a:r>
              <a:rPr b="0" i="0" lang="en-US" sz="1800" u="none" cap="none" strike="noStrike">
                <a:solidFill>
                  <a:srgbClr val="000000"/>
                </a:solidFill>
                <a:latin typeface="Verdana"/>
                <a:ea typeface="Verdana"/>
                <a:cs typeface="Verdana"/>
                <a:sym typeface="Verdana"/>
              </a:rPr>
              <a:t>Use the </a:t>
            </a:r>
            <a:r>
              <a:rPr b="0" i="0" lang="en-US" sz="1800" u="none" cap="none" strike="noStrike">
                <a:solidFill>
                  <a:srgbClr val="DC143C"/>
                </a:solidFill>
                <a:latin typeface="Consolas"/>
                <a:ea typeface="Consolas"/>
                <a:cs typeface="Consolas"/>
                <a:sym typeface="Consolas"/>
              </a:rPr>
              <a:t>list</a:t>
            </a:r>
            <a:r>
              <a:rPr b="0" i="0" lang="en-US" sz="1800" u="none" cap="none" strike="noStrike">
                <a:solidFill>
                  <a:srgbClr val="000000"/>
                </a:solidFill>
                <a:latin typeface="Verdana"/>
                <a:ea typeface="Verdana"/>
                <a:cs typeface="Verdana"/>
                <a:sym typeface="Verdana"/>
              </a:rPr>
              <a:t> command to list all the packages installed on your system:</a:t>
            </a:r>
            <a:endParaRPr b="0" i="0" sz="3200" u="none" cap="none" strike="noStrike">
              <a:solidFill>
                <a:schemeClr val="dk1"/>
              </a:solidFill>
              <a:latin typeface="Arial"/>
              <a:ea typeface="Arial"/>
              <a:cs typeface="Arial"/>
              <a:sym typeface="Arial"/>
            </a:endParaRPr>
          </a:p>
        </p:txBody>
      </p:sp>
      <p:sp>
        <p:nvSpPr>
          <p:cNvPr id="159" name="Google Shape;159;p12"/>
          <p:cNvSpPr/>
          <p:nvPr/>
        </p:nvSpPr>
        <p:spPr>
          <a:xfrm>
            <a:off x="0" y="1371600"/>
            <a:ext cx="457200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Example</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List installed packages:</a:t>
            </a:r>
            <a:endParaRPr sz="2800">
              <a:solidFill>
                <a:schemeClr val="dk1"/>
              </a:solidFill>
              <a:latin typeface="Calibri"/>
              <a:ea typeface="Calibri"/>
              <a:cs typeface="Calibri"/>
              <a:sym typeface="Calibri"/>
            </a:endParaRPr>
          </a:p>
        </p:txBody>
      </p:sp>
      <p:pic>
        <p:nvPicPr>
          <p:cNvPr id="160" name="Google Shape;160;p12"/>
          <p:cNvPicPr preferRelativeResize="0"/>
          <p:nvPr/>
        </p:nvPicPr>
        <p:blipFill rotWithShape="1">
          <a:blip r:embed="rId3">
            <a:alphaModFix/>
          </a:blip>
          <a:srcRect b="0" l="0" r="0" t="0"/>
          <a:stretch/>
        </p:blipFill>
        <p:spPr>
          <a:xfrm>
            <a:off x="0" y="2438400"/>
            <a:ext cx="8545513" cy="352425"/>
          </a:xfrm>
          <a:prstGeom prst="rect">
            <a:avLst/>
          </a:prstGeom>
          <a:noFill/>
          <a:ln>
            <a:noFill/>
          </a:ln>
        </p:spPr>
      </p:pic>
      <p:pic>
        <p:nvPicPr>
          <p:cNvPr id="161" name="Google Shape;161;p12"/>
          <p:cNvPicPr preferRelativeResize="0"/>
          <p:nvPr/>
        </p:nvPicPr>
        <p:blipFill rotWithShape="1">
          <a:blip r:embed="rId4">
            <a:alphaModFix/>
          </a:blip>
          <a:srcRect b="0" l="0" r="0" t="0"/>
          <a:stretch/>
        </p:blipFill>
        <p:spPr>
          <a:xfrm>
            <a:off x="0" y="4267200"/>
            <a:ext cx="3486150" cy="2019300"/>
          </a:xfrm>
          <a:prstGeom prst="rect">
            <a:avLst/>
          </a:prstGeom>
          <a:noFill/>
          <a:ln>
            <a:noFill/>
          </a:ln>
        </p:spPr>
      </p:pic>
      <p:sp>
        <p:nvSpPr>
          <p:cNvPr id="162" name="Google Shape;162;p12"/>
          <p:cNvSpPr txBox="1"/>
          <p:nvPr/>
        </p:nvSpPr>
        <p:spPr>
          <a:xfrm>
            <a:off x="533400" y="3581400"/>
            <a:ext cx="33528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Result : </a:t>
            </a:r>
            <a:endParaRPr sz="2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3"/>
          <p:cNvSpPr/>
          <p:nvPr/>
        </p:nvSpPr>
        <p:spPr>
          <a:xfrm>
            <a:off x="304800" y="152400"/>
            <a:ext cx="3268069" cy="984788"/>
          </a:xfrm>
          <a:prstGeom prst="rect">
            <a:avLst/>
          </a:prstGeom>
          <a:solidFill>
            <a:srgbClr val="FFFFFF"/>
          </a:solidFill>
          <a:ln>
            <a:noFill/>
          </a:ln>
        </p:spPr>
        <p:txBody>
          <a:bodyPr anchorCtr="0" anchor="ctr" bIns="152350" lIns="0" spcFirstLastPara="1" rIns="0" wrap="square" tIns="152350">
            <a:spAutoFit/>
          </a:bodyPr>
          <a:lstStyle/>
          <a:p>
            <a:pPr indent="0" lvl="0" marL="0" marR="0" rtl="0" algn="ctr">
              <a:lnSpc>
                <a:spcPct val="100000"/>
              </a:lnSpc>
              <a:spcBef>
                <a:spcPts val="0"/>
              </a:spcBef>
              <a:spcAft>
                <a:spcPts val="0"/>
              </a:spcAft>
              <a:buClr>
                <a:srgbClr val="FF0000"/>
              </a:buClr>
              <a:buSzPts val="4400"/>
              <a:buFont typeface="Quattrocento Sans"/>
              <a:buNone/>
            </a:pPr>
            <a:r>
              <a:rPr b="1" i="0" lang="en-US" sz="4400" u="none" cap="none" strike="noStrike">
                <a:solidFill>
                  <a:srgbClr val="FF0000"/>
                </a:solidFill>
                <a:latin typeface="Quattrocento Sans"/>
                <a:ea typeface="Quattrocento Sans"/>
                <a:cs typeface="Quattrocento Sans"/>
                <a:sym typeface="Quattrocento Sans"/>
              </a:rPr>
              <a:t>Python Math</a:t>
            </a:r>
            <a:endParaRPr/>
          </a:p>
        </p:txBody>
      </p:sp>
      <p:sp>
        <p:nvSpPr>
          <p:cNvPr id="168" name="Google Shape;168;p13"/>
          <p:cNvSpPr/>
          <p:nvPr/>
        </p:nvSpPr>
        <p:spPr>
          <a:xfrm>
            <a:off x="228600" y="990600"/>
            <a:ext cx="8915400" cy="1231009"/>
          </a:xfrm>
          <a:prstGeom prst="rect">
            <a:avLst/>
          </a:prstGeom>
          <a:solidFill>
            <a:srgbClr val="FFFFFF"/>
          </a:solidFill>
          <a:ln>
            <a:noFill/>
          </a:ln>
        </p:spPr>
        <p:txBody>
          <a:bodyPr anchorCtr="0" anchor="ctr" bIns="152350" lIns="0" spcFirstLastPara="1" rIns="0" wrap="square" tIns="152350">
            <a:spAutoFit/>
          </a:bodyPr>
          <a:lstStyle/>
          <a:p>
            <a:pPr indent="0" lvl="0" marL="0" marR="0" rtl="0" algn="l">
              <a:lnSpc>
                <a:spcPct val="100000"/>
              </a:lnSpc>
              <a:spcBef>
                <a:spcPts val="0"/>
              </a:spcBef>
              <a:spcAft>
                <a:spcPts val="0"/>
              </a:spcAft>
              <a:buClr>
                <a:srgbClr val="000000"/>
              </a:buClr>
              <a:buSzPts val="2000"/>
              <a:buFont typeface="Verdana"/>
              <a:buNone/>
            </a:pPr>
            <a:r>
              <a:rPr b="0" i="0" lang="en-US" sz="2000" u="none" cap="none" strike="noStrike">
                <a:solidFill>
                  <a:srgbClr val="000000"/>
                </a:solidFill>
                <a:latin typeface="Verdana"/>
                <a:ea typeface="Verdana"/>
                <a:cs typeface="Verdana"/>
                <a:sym typeface="Verdana"/>
              </a:rPr>
              <a:t>Python has a set of built-in math functions, including an extensive math module, that allows you to perform mathematical tasks on numbers.</a:t>
            </a:r>
            <a:endParaRPr b="0" i="0" sz="3200" u="none" cap="none" strike="noStrike">
              <a:solidFill>
                <a:schemeClr val="dk1"/>
              </a:solidFill>
              <a:latin typeface="Arial"/>
              <a:ea typeface="Arial"/>
              <a:cs typeface="Arial"/>
              <a:sym typeface="Arial"/>
            </a:endParaRPr>
          </a:p>
        </p:txBody>
      </p:sp>
      <p:sp>
        <p:nvSpPr>
          <p:cNvPr id="169" name="Google Shape;169;p13"/>
          <p:cNvSpPr/>
          <p:nvPr/>
        </p:nvSpPr>
        <p:spPr>
          <a:xfrm>
            <a:off x="0" y="2438400"/>
            <a:ext cx="8991600" cy="1200280"/>
          </a:xfrm>
          <a:prstGeom prst="rect">
            <a:avLst/>
          </a:prstGeom>
          <a:solidFill>
            <a:srgbClr val="FFFFFF"/>
          </a:solidFill>
          <a:ln>
            <a:noFill/>
          </a:ln>
        </p:spPr>
        <p:txBody>
          <a:bodyPr anchorCtr="0" anchor="ctr" bIns="76175" lIns="0" spcFirstLastPara="1" rIns="0" wrap="square" tIns="76175">
            <a:spAutoFit/>
          </a:bodyPr>
          <a:lstStyle/>
          <a:p>
            <a:pPr indent="0" lvl="0" marL="0" marR="0" rtl="0" algn="ctr">
              <a:lnSpc>
                <a:spcPct val="100000"/>
              </a:lnSpc>
              <a:spcBef>
                <a:spcPts val="0"/>
              </a:spcBef>
              <a:spcAft>
                <a:spcPts val="0"/>
              </a:spcAft>
              <a:buClr>
                <a:srgbClr val="FF0000"/>
              </a:buClr>
              <a:buSzPts val="3200"/>
              <a:buFont typeface="Quattrocento Sans"/>
              <a:buNone/>
            </a:pPr>
            <a:r>
              <a:rPr b="0" i="0" lang="en-US" sz="3200" u="none" cap="none" strike="noStrike">
                <a:solidFill>
                  <a:srgbClr val="FF0000"/>
                </a:solidFill>
                <a:latin typeface="Quattrocento Sans"/>
                <a:ea typeface="Quattrocento Sans"/>
                <a:cs typeface="Quattrocento Sans"/>
                <a:sym typeface="Quattrocento Sans"/>
              </a:rPr>
              <a:t>Built-in Math Functions</a:t>
            </a:r>
            <a:endParaRPr/>
          </a:p>
          <a:p>
            <a:pPr indent="0" lvl="0" marL="0" marR="0" rtl="0" algn="l">
              <a:lnSpc>
                <a:spcPct val="100000"/>
              </a:lnSpc>
              <a:spcBef>
                <a:spcPts val="0"/>
              </a:spcBef>
              <a:spcAft>
                <a:spcPts val="0"/>
              </a:spcAft>
              <a:buClr>
                <a:srgbClr val="000000"/>
              </a:buClr>
              <a:buSzPts val="1800"/>
              <a:buFont typeface="Verdana"/>
              <a:buNone/>
            </a:pPr>
            <a:r>
              <a:rPr b="0" i="0" lang="en-US" sz="1800" u="none" cap="none" strike="noStrike">
                <a:solidFill>
                  <a:srgbClr val="000000"/>
                </a:solidFill>
                <a:latin typeface="Verdana"/>
                <a:ea typeface="Verdana"/>
                <a:cs typeface="Verdana"/>
                <a:sym typeface="Verdana"/>
              </a:rPr>
              <a:t>The </a:t>
            </a:r>
            <a:r>
              <a:rPr b="0" i="0" lang="en-US" sz="1800" u="none" cap="none" strike="noStrike">
                <a:solidFill>
                  <a:srgbClr val="DC143C"/>
                </a:solidFill>
                <a:latin typeface="Consolas"/>
                <a:ea typeface="Consolas"/>
                <a:cs typeface="Consolas"/>
                <a:sym typeface="Consolas"/>
              </a:rPr>
              <a:t>min()</a:t>
            </a:r>
            <a:r>
              <a:rPr b="0" i="0" lang="en-US" sz="1800" u="none" cap="none" strike="noStrike">
                <a:solidFill>
                  <a:srgbClr val="000000"/>
                </a:solidFill>
                <a:latin typeface="Verdana"/>
                <a:ea typeface="Verdana"/>
                <a:cs typeface="Verdana"/>
                <a:sym typeface="Verdana"/>
              </a:rPr>
              <a:t> and </a:t>
            </a:r>
            <a:r>
              <a:rPr b="0" i="0" lang="en-US" sz="1800" u="none" cap="none" strike="noStrike">
                <a:solidFill>
                  <a:srgbClr val="DC143C"/>
                </a:solidFill>
                <a:latin typeface="Consolas"/>
                <a:ea typeface="Consolas"/>
                <a:cs typeface="Consolas"/>
                <a:sym typeface="Consolas"/>
              </a:rPr>
              <a:t>max()</a:t>
            </a:r>
            <a:r>
              <a:rPr b="0" i="0" lang="en-US" sz="1800" u="none" cap="none" strike="noStrike">
                <a:solidFill>
                  <a:srgbClr val="000000"/>
                </a:solidFill>
                <a:latin typeface="Verdana"/>
                <a:ea typeface="Verdana"/>
                <a:cs typeface="Verdana"/>
                <a:sym typeface="Verdana"/>
              </a:rPr>
              <a:t> functions can be used to find the lowest or highest value in an iterable:</a:t>
            </a:r>
            <a:endParaRPr b="0" i="0" sz="3200" u="none" cap="none" strike="noStrike">
              <a:solidFill>
                <a:schemeClr val="dk1"/>
              </a:solidFill>
              <a:latin typeface="Arial"/>
              <a:ea typeface="Arial"/>
              <a:cs typeface="Arial"/>
              <a:sym typeface="Arial"/>
            </a:endParaRPr>
          </a:p>
        </p:txBody>
      </p:sp>
      <p:pic>
        <p:nvPicPr>
          <p:cNvPr id="170" name="Google Shape;170;p13"/>
          <p:cNvPicPr preferRelativeResize="0"/>
          <p:nvPr/>
        </p:nvPicPr>
        <p:blipFill rotWithShape="1">
          <a:blip r:embed="rId3">
            <a:alphaModFix/>
          </a:blip>
          <a:srcRect b="0" l="0" r="0" t="0"/>
          <a:stretch/>
        </p:blipFill>
        <p:spPr>
          <a:xfrm>
            <a:off x="152400" y="3886200"/>
            <a:ext cx="2943225" cy="2390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4"/>
          <p:cNvSpPr/>
          <p:nvPr/>
        </p:nvSpPr>
        <p:spPr>
          <a:xfrm>
            <a:off x="1" y="0"/>
            <a:ext cx="9144000" cy="646331"/>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Verdana"/>
              <a:buNone/>
            </a:pPr>
            <a:r>
              <a:rPr b="0" i="0" lang="en-US" sz="1800" u="none" cap="none" strike="noStrike">
                <a:solidFill>
                  <a:srgbClr val="000000"/>
                </a:solidFill>
                <a:latin typeface="Verdana"/>
                <a:ea typeface="Verdana"/>
                <a:cs typeface="Verdana"/>
                <a:sym typeface="Verdana"/>
              </a:rPr>
              <a:t>The </a:t>
            </a:r>
            <a:r>
              <a:rPr b="0" i="0" lang="en-US" sz="1800" u="none" cap="none" strike="noStrike">
                <a:solidFill>
                  <a:srgbClr val="DC143C"/>
                </a:solidFill>
                <a:latin typeface="Consolas"/>
                <a:ea typeface="Consolas"/>
                <a:cs typeface="Consolas"/>
                <a:sym typeface="Consolas"/>
              </a:rPr>
              <a:t>abs()</a:t>
            </a:r>
            <a:r>
              <a:rPr b="0" i="0" lang="en-US" sz="1800" u="none" cap="none" strike="noStrike">
                <a:solidFill>
                  <a:srgbClr val="000000"/>
                </a:solidFill>
                <a:latin typeface="Verdana"/>
                <a:ea typeface="Verdana"/>
                <a:cs typeface="Verdana"/>
                <a:sym typeface="Verdana"/>
              </a:rPr>
              <a:t> function returns the absolute (positive) value of the specified number:</a:t>
            </a:r>
            <a:r>
              <a:rPr b="0" i="0" lang="en-US" sz="1050" u="none" cap="none" strike="noStrike">
                <a:solidFill>
                  <a:schemeClr val="dk1"/>
                </a:solidFill>
                <a:latin typeface="Arial"/>
                <a:ea typeface="Arial"/>
                <a:cs typeface="Arial"/>
                <a:sym typeface="Arial"/>
              </a:rPr>
              <a:t> </a:t>
            </a:r>
            <a:endParaRPr b="0" i="0" sz="3200" u="none" cap="none" strike="noStrike">
              <a:solidFill>
                <a:schemeClr val="dk1"/>
              </a:solidFill>
              <a:latin typeface="Arial"/>
              <a:ea typeface="Arial"/>
              <a:cs typeface="Arial"/>
              <a:sym typeface="Arial"/>
            </a:endParaRPr>
          </a:p>
        </p:txBody>
      </p:sp>
      <p:pic>
        <p:nvPicPr>
          <p:cNvPr id="176" name="Google Shape;176;p14"/>
          <p:cNvPicPr preferRelativeResize="0"/>
          <p:nvPr/>
        </p:nvPicPr>
        <p:blipFill rotWithShape="1">
          <a:blip r:embed="rId3">
            <a:alphaModFix/>
          </a:blip>
          <a:srcRect b="0" l="0" r="0" t="0"/>
          <a:stretch/>
        </p:blipFill>
        <p:spPr>
          <a:xfrm>
            <a:off x="0" y="838200"/>
            <a:ext cx="2895600" cy="1914525"/>
          </a:xfrm>
          <a:prstGeom prst="rect">
            <a:avLst/>
          </a:prstGeom>
          <a:noFill/>
          <a:ln>
            <a:noFill/>
          </a:ln>
        </p:spPr>
      </p:pic>
      <p:pic>
        <p:nvPicPr>
          <p:cNvPr id="177" name="Google Shape;177;p14"/>
          <p:cNvPicPr preferRelativeResize="0"/>
          <p:nvPr/>
        </p:nvPicPr>
        <p:blipFill rotWithShape="1">
          <a:blip r:embed="rId4">
            <a:alphaModFix/>
          </a:blip>
          <a:srcRect b="0" l="0" r="0" t="0"/>
          <a:stretch/>
        </p:blipFill>
        <p:spPr>
          <a:xfrm>
            <a:off x="4876800" y="1447800"/>
            <a:ext cx="1114425" cy="514350"/>
          </a:xfrm>
          <a:prstGeom prst="rect">
            <a:avLst/>
          </a:prstGeom>
          <a:noFill/>
          <a:ln>
            <a:noFill/>
          </a:ln>
        </p:spPr>
      </p:pic>
      <p:sp>
        <p:nvSpPr>
          <p:cNvPr id="178" name="Google Shape;178;p14"/>
          <p:cNvSpPr/>
          <p:nvPr/>
        </p:nvSpPr>
        <p:spPr>
          <a:xfrm>
            <a:off x="0" y="3048000"/>
            <a:ext cx="8991600" cy="40011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The </a:t>
            </a:r>
            <a:r>
              <a:rPr b="0" i="0" lang="en-US" sz="2000" u="none" cap="none" strike="noStrike">
                <a:solidFill>
                  <a:srgbClr val="DC143C"/>
                </a:solidFill>
                <a:latin typeface="Arial"/>
                <a:ea typeface="Arial"/>
                <a:cs typeface="Arial"/>
                <a:sym typeface="Arial"/>
              </a:rPr>
              <a:t>pow(</a:t>
            </a:r>
            <a:r>
              <a:rPr b="0" i="1" lang="en-US" sz="2000" u="none" cap="none" strike="noStrike">
                <a:solidFill>
                  <a:srgbClr val="DC143C"/>
                </a:solidFill>
                <a:latin typeface="Arial"/>
                <a:ea typeface="Arial"/>
                <a:cs typeface="Arial"/>
                <a:sym typeface="Arial"/>
              </a:rPr>
              <a:t>x</a:t>
            </a:r>
            <a:r>
              <a:rPr b="0" i="0" lang="en-US" sz="2000" u="none" cap="none" strike="noStrike">
                <a:solidFill>
                  <a:srgbClr val="DC143C"/>
                </a:solidFill>
                <a:latin typeface="Arial"/>
                <a:ea typeface="Arial"/>
                <a:cs typeface="Arial"/>
                <a:sym typeface="Arial"/>
              </a:rPr>
              <a:t>, </a:t>
            </a:r>
            <a:r>
              <a:rPr b="0" i="1" lang="en-US" sz="2000" u="none" cap="none" strike="noStrike">
                <a:solidFill>
                  <a:srgbClr val="DC143C"/>
                </a:solidFill>
                <a:latin typeface="Arial"/>
                <a:ea typeface="Arial"/>
                <a:cs typeface="Arial"/>
                <a:sym typeface="Arial"/>
              </a:rPr>
              <a:t>y</a:t>
            </a:r>
            <a:r>
              <a:rPr b="0" i="0" lang="en-US" sz="2000" u="none" cap="none" strike="noStrike">
                <a:solidFill>
                  <a:srgbClr val="DC143C"/>
                </a:solidFill>
                <a:latin typeface="Arial"/>
                <a:ea typeface="Arial"/>
                <a:cs typeface="Arial"/>
                <a:sym typeface="Arial"/>
              </a:rPr>
              <a:t>)</a:t>
            </a:r>
            <a:r>
              <a:rPr b="0" i="0" lang="en-US" sz="2000" u="none" cap="none" strike="noStrike">
                <a:solidFill>
                  <a:srgbClr val="000000"/>
                </a:solidFill>
                <a:latin typeface="Arial"/>
                <a:ea typeface="Arial"/>
                <a:cs typeface="Arial"/>
                <a:sym typeface="Arial"/>
              </a:rPr>
              <a:t> function returns the value of x to the power of y (x</a:t>
            </a:r>
            <a:r>
              <a:rPr b="0" baseline="30000" i="0" lang="en-US" sz="1200" u="none" cap="none" strike="noStrike">
                <a:solidFill>
                  <a:srgbClr val="000000"/>
                </a:solidFill>
                <a:latin typeface="Arial"/>
                <a:ea typeface="Arial"/>
                <a:cs typeface="Arial"/>
                <a:sym typeface="Arial"/>
              </a:rPr>
              <a:t>y</a:t>
            </a:r>
            <a:r>
              <a:rPr b="0" i="0" lang="en-US" sz="2000" u="none" cap="none" strike="noStrike">
                <a:solidFill>
                  <a:srgbClr val="000000"/>
                </a:solidFill>
                <a:latin typeface="Arial"/>
                <a:ea typeface="Arial"/>
                <a:cs typeface="Arial"/>
                <a:sym typeface="Arial"/>
              </a:rPr>
              <a:t>).</a:t>
            </a:r>
            <a:r>
              <a:rPr b="0" i="0" lang="en-US" sz="1100" u="none" cap="none" strike="noStrike">
                <a:solidFill>
                  <a:schemeClr val="dk1"/>
                </a:solidFill>
                <a:latin typeface="Arial"/>
                <a:ea typeface="Arial"/>
                <a:cs typeface="Arial"/>
                <a:sym typeface="Arial"/>
              </a:rPr>
              <a:t> </a:t>
            </a:r>
            <a:endParaRPr b="0" i="0" sz="3600" u="none" cap="none" strike="noStrike">
              <a:solidFill>
                <a:schemeClr val="dk1"/>
              </a:solidFill>
              <a:latin typeface="Arial"/>
              <a:ea typeface="Arial"/>
              <a:cs typeface="Arial"/>
              <a:sym typeface="Arial"/>
            </a:endParaRPr>
          </a:p>
        </p:txBody>
      </p:sp>
      <p:pic>
        <p:nvPicPr>
          <p:cNvPr id="179" name="Google Shape;179;p14"/>
          <p:cNvPicPr preferRelativeResize="0"/>
          <p:nvPr/>
        </p:nvPicPr>
        <p:blipFill rotWithShape="1">
          <a:blip r:embed="rId5">
            <a:alphaModFix/>
          </a:blip>
          <a:srcRect b="0" l="0" r="0" t="0"/>
          <a:stretch/>
        </p:blipFill>
        <p:spPr>
          <a:xfrm>
            <a:off x="0" y="3810000"/>
            <a:ext cx="6411913" cy="2295525"/>
          </a:xfrm>
          <a:prstGeom prst="rect">
            <a:avLst/>
          </a:prstGeom>
          <a:noFill/>
          <a:ln>
            <a:noFill/>
          </a:ln>
        </p:spPr>
      </p:pic>
      <p:pic>
        <p:nvPicPr>
          <p:cNvPr id="180" name="Google Shape;180;p14"/>
          <p:cNvPicPr preferRelativeResize="0"/>
          <p:nvPr/>
        </p:nvPicPr>
        <p:blipFill rotWithShape="1">
          <a:blip r:embed="rId6">
            <a:alphaModFix/>
          </a:blip>
          <a:srcRect b="0" l="0" r="0" t="0"/>
          <a:stretch/>
        </p:blipFill>
        <p:spPr>
          <a:xfrm>
            <a:off x="7848600" y="4648200"/>
            <a:ext cx="733425" cy="476250"/>
          </a:xfrm>
          <a:prstGeom prst="rect">
            <a:avLst/>
          </a:prstGeom>
          <a:noFill/>
          <a:ln>
            <a:noFill/>
          </a:ln>
        </p:spPr>
      </p:pic>
      <p:sp>
        <p:nvSpPr>
          <p:cNvPr id="181" name="Google Shape;181;p14"/>
          <p:cNvSpPr/>
          <p:nvPr/>
        </p:nvSpPr>
        <p:spPr>
          <a:xfrm>
            <a:off x="3124200" y="1524000"/>
            <a:ext cx="1371600" cy="5334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Google Shape;182;p14"/>
          <p:cNvSpPr/>
          <p:nvPr/>
        </p:nvSpPr>
        <p:spPr>
          <a:xfrm>
            <a:off x="6477000" y="4724400"/>
            <a:ext cx="1143000" cy="3048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5"/>
          <p:cNvSpPr/>
          <p:nvPr/>
        </p:nvSpPr>
        <p:spPr>
          <a:xfrm>
            <a:off x="152400" y="0"/>
            <a:ext cx="8534400" cy="1508057"/>
          </a:xfrm>
          <a:prstGeom prst="rect">
            <a:avLst/>
          </a:prstGeom>
          <a:solidFill>
            <a:srgbClr val="FFFFFF"/>
          </a:solidFill>
          <a:ln>
            <a:noFill/>
          </a:ln>
        </p:spPr>
        <p:txBody>
          <a:bodyPr anchorCtr="0" anchor="ctr" bIns="76175" lIns="0" spcFirstLastPara="1" rIns="0" wrap="square" tIns="76175">
            <a:spAutoFit/>
          </a:bodyPr>
          <a:lstStyle/>
          <a:p>
            <a:pPr indent="0" lvl="0" marL="0" marR="0" rtl="0" algn="ctr">
              <a:lnSpc>
                <a:spcPct val="100000"/>
              </a:lnSpc>
              <a:spcBef>
                <a:spcPts val="0"/>
              </a:spcBef>
              <a:spcAft>
                <a:spcPts val="0"/>
              </a:spcAft>
              <a:buClr>
                <a:srgbClr val="FF0000"/>
              </a:buClr>
              <a:buSzPts val="3200"/>
              <a:buFont typeface="Quattrocento Sans"/>
              <a:buNone/>
            </a:pPr>
            <a:r>
              <a:rPr b="0" i="0" lang="en-US" sz="3200" u="none" cap="none" strike="noStrike">
                <a:solidFill>
                  <a:srgbClr val="FF0000"/>
                </a:solidFill>
                <a:latin typeface="Quattrocento Sans"/>
                <a:ea typeface="Quattrocento Sans"/>
                <a:cs typeface="Quattrocento Sans"/>
                <a:sym typeface="Quattrocento Sans"/>
              </a:rPr>
              <a:t>The Math Module</a:t>
            </a:r>
            <a:endParaRPr/>
          </a:p>
          <a:p>
            <a:pPr indent="0" lvl="0" marL="0" marR="0" rtl="0" algn="l">
              <a:lnSpc>
                <a:spcPct val="100000"/>
              </a:lnSpc>
              <a:spcBef>
                <a:spcPts val="0"/>
              </a:spcBef>
              <a:spcAft>
                <a:spcPts val="0"/>
              </a:spcAft>
              <a:buClr>
                <a:srgbClr val="000000"/>
              </a:buClr>
              <a:buSzPts val="1600"/>
              <a:buFont typeface="Verdana"/>
              <a:buNone/>
            </a:pPr>
            <a:r>
              <a:rPr b="0" i="0" lang="en-US" sz="1600" u="none" cap="none" strike="noStrike">
                <a:solidFill>
                  <a:srgbClr val="000000"/>
                </a:solidFill>
                <a:latin typeface="Verdana"/>
                <a:ea typeface="Verdana"/>
                <a:cs typeface="Verdana"/>
                <a:sym typeface="Verdana"/>
              </a:rPr>
              <a:t>Python has also a built-in module called </a:t>
            </a:r>
            <a:r>
              <a:rPr b="0" i="0" lang="en-US" sz="1600" u="none" cap="none" strike="noStrike">
                <a:solidFill>
                  <a:srgbClr val="DC143C"/>
                </a:solidFill>
                <a:latin typeface="Consolas"/>
                <a:ea typeface="Consolas"/>
                <a:cs typeface="Consolas"/>
                <a:sym typeface="Consolas"/>
              </a:rPr>
              <a:t>math</a:t>
            </a:r>
            <a:r>
              <a:rPr b="0" i="0" lang="en-US" sz="1600" u="none" cap="none" strike="noStrike">
                <a:solidFill>
                  <a:srgbClr val="000000"/>
                </a:solidFill>
                <a:latin typeface="Verdana"/>
                <a:ea typeface="Verdana"/>
                <a:cs typeface="Verdana"/>
                <a:sym typeface="Verdana"/>
              </a:rPr>
              <a:t>, which extends the list of mathematical functions.</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Verdana"/>
              <a:buNone/>
            </a:pPr>
            <a:r>
              <a:rPr b="0" i="0" lang="en-US" sz="2400" u="none" cap="none" strike="noStrike">
                <a:solidFill>
                  <a:srgbClr val="000000"/>
                </a:solidFill>
                <a:latin typeface="Verdana"/>
                <a:ea typeface="Verdana"/>
                <a:cs typeface="Verdana"/>
                <a:sym typeface="Verdana"/>
              </a:rPr>
              <a:t>To use it, you must import the </a:t>
            </a:r>
            <a:r>
              <a:rPr b="0" i="0" lang="en-US" sz="2400" u="none" cap="none" strike="noStrike">
                <a:solidFill>
                  <a:srgbClr val="DC143C"/>
                </a:solidFill>
                <a:latin typeface="Consolas"/>
                <a:ea typeface="Consolas"/>
                <a:cs typeface="Consolas"/>
                <a:sym typeface="Consolas"/>
              </a:rPr>
              <a:t>math</a:t>
            </a:r>
            <a:r>
              <a:rPr b="0" i="0" lang="en-US" sz="2400" u="none" cap="none" strike="noStrike">
                <a:solidFill>
                  <a:srgbClr val="000000"/>
                </a:solidFill>
                <a:latin typeface="Verdana"/>
                <a:ea typeface="Verdana"/>
                <a:cs typeface="Verdana"/>
                <a:sym typeface="Verdana"/>
              </a:rPr>
              <a:t> module:</a:t>
            </a:r>
            <a:endParaRPr b="0" i="0" sz="4000" u="none" cap="none" strike="noStrike">
              <a:solidFill>
                <a:schemeClr val="dk1"/>
              </a:solidFill>
              <a:latin typeface="Arial"/>
              <a:ea typeface="Arial"/>
              <a:cs typeface="Arial"/>
              <a:sym typeface="Arial"/>
            </a:endParaRPr>
          </a:p>
        </p:txBody>
      </p:sp>
      <p:pic>
        <p:nvPicPr>
          <p:cNvPr id="188" name="Google Shape;188;p15"/>
          <p:cNvPicPr preferRelativeResize="0"/>
          <p:nvPr/>
        </p:nvPicPr>
        <p:blipFill rotWithShape="1">
          <a:blip r:embed="rId3">
            <a:alphaModFix/>
          </a:blip>
          <a:srcRect b="0" l="0" r="0" t="0"/>
          <a:stretch/>
        </p:blipFill>
        <p:spPr>
          <a:xfrm>
            <a:off x="381000" y="1600200"/>
            <a:ext cx="2895600" cy="1143000"/>
          </a:xfrm>
          <a:prstGeom prst="rect">
            <a:avLst/>
          </a:prstGeom>
          <a:noFill/>
          <a:ln>
            <a:noFill/>
          </a:ln>
        </p:spPr>
      </p:pic>
      <p:sp>
        <p:nvSpPr>
          <p:cNvPr id="189" name="Google Shape;189;p15"/>
          <p:cNvSpPr/>
          <p:nvPr/>
        </p:nvSpPr>
        <p:spPr>
          <a:xfrm>
            <a:off x="0" y="2971800"/>
            <a:ext cx="9144000" cy="132343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Verdana"/>
              <a:buNone/>
            </a:pPr>
            <a:r>
              <a:rPr b="0" i="0" lang="en-US" sz="2000" u="none" cap="none" strike="noStrike">
                <a:solidFill>
                  <a:srgbClr val="000000"/>
                </a:solidFill>
                <a:latin typeface="Verdana"/>
                <a:ea typeface="Verdana"/>
                <a:cs typeface="Verdana"/>
                <a:sym typeface="Verdana"/>
              </a:rPr>
              <a:t>When you have imported the </a:t>
            </a:r>
            <a:r>
              <a:rPr b="0" i="0" lang="en-US" sz="2000" u="none" cap="none" strike="noStrike">
                <a:solidFill>
                  <a:srgbClr val="DC143C"/>
                </a:solidFill>
                <a:latin typeface="Consolas"/>
                <a:ea typeface="Consolas"/>
                <a:cs typeface="Consolas"/>
                <a:sym typeface="Consolas"/>
              </a:rPr>
              <a:t>math</a:t>
            </a:r>
            <a:r>
              <a:rPr b="0" i="0" lang="en-US" sz="2000" u="none" cap="none" strike="noStrike">
                <a:solidFill>
                  <a:srgbClr val="000000"/>
                </a:solidFill>
                <a:latin typeface="Verdana"/>
                <a:ea typeface="Verdana"/>
                <a:cs typeface="Verdana"/>
                <a:sym typeface="Verdana"/>
              </a:rPr>
              <a:t> module, you can start using methods and constants of the module.</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Verdana"/>
              <a:buNone/>
            </a:pPr>
            <a:r>
              <a:rPr b="0" i="0" lang="en-US" sz="2000" u="none" cap="none" strike="noStrike">
                <a:solidFill>
                  <a:srgbClr val="000000"/>
                </a:solidFill>
                <a:latin typeface="Verdana"/>
                <a:ea typeface="Verdana"/>
                <a:cs typeface="Verdana"/>
                <a:sym typeface="Verdana"/>
              </a:rPr>
              <a:t>The </a:t>
            </a:r>
            <a:r>
              <a:rPr b="0" i="0" lang="en-US" sz="2000" u="none" cap="none" strike="noStrike">
                <a:solidFill>
                  <a:srgbClr val="DC143C"/>
                </a:solidFill>
                <a:latin typeface="Consolas"/>
                <a:ea typeface="Consolas"/>
                <a:cs typeface="Consolas"/>
                <a:sym typeface="Consolas"/>
              </a:rPr>
              <a:t>math.sqrt()</a:t>
            </a:r>
            <a:r>
              <a:rPr b="0" i="0" lang="en-US" sz="2000" u="none" cap="none" strike="noStrike">
                <a:solidFill>
                  <a:srgbClr val="000000"/>
                </a:solidFill>
                <a:latin typeface="Verdana"/>
                <a:ea typeface="Verdana"/>
                <a:cs typeface="Verdana"/>
                <a:sym typeface="Verdana"/>
              </a:rPr>
              <a:t> method for example, returns the square root of a number:</a:t>
            </a:r>
            <a:endParaRPr b="0" i="0" sz="3600" u="none" cap="none" strike="noStrike">
              <a:solidFill>
                <a:schemeClr val="dk1"/>
              </a:solidFill>
              <a:latin typeface="Arial"/>
              <a:ea typeface="Arial"/>
              <a:cs typeface="Arial"/>
              <a:sym typeface="Arial"/>
            </a:endParaRPr>
          </a:p>
        </p:txBody>
      </p:sp>
      <p:pic>
        <p:nvPicPr>
          <p:cNvPr id="190" name="Google Shape;190;p15"/>
          <p:cNvPicPr preferRelativeResize="0"/>
          <p:nvPr/>
        </p:nvPicPr>
        <p:blipFill rotWithShape="1">
          <a:blip r:embed="rId4">
            <a:alphaModFix/>
          </a:blip>
          <a:srcRect b="0" l="0" r="0" t="0"/>
          <a:stretch/>
        </p:blipFill>
        <p:spPr>
          <a:xfrm>
            <a:off x="0" y="4371975"/>
            <a:ext cx="5381625" cy="2486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6"/>
          <p:cNvSpPr/>
          <p:nvPr/>
        </p:nvSpPr>
        <p:spPr>
          <a:xfrm>
            <a:off x="0" y="228600"/>
            <a:ext cx="9144000" cy="92333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Verdana"/>
              <a:buNone/>
            </a:pPr>
            <a:r>
              <a:rPr b="0" i="0" lang="en-US" sz="1800" u="none" cap="none" strike="noStrike">
                <a:solidFill>
                  <a:srgbClr val="000000"/>
                </a:solidFill>
                <a:latin typeface="Verdana"/>
                <a:ea typeface="Verdana"/>
                <a:cs typeface="Verdana"/>
                <a:sym typeface="Verdana"/>
              </a:rPr>
              <a:t>The </a:t>
            </a:r>
            <a:r>
              <a:rPr b="0" i="0" lang="en-US" sz="1800" u="none" cap="none" strike="noStrike">
                <a:solidFill>
                  <a:srgbClr val="DC143C"/>
                </a:solidFill>
                <a:latin typeface="Consolas"/>
                <a:ea typeface="Consolas"/>
                <a:cs typeface="Consolas"/>
                <a:sym typeface="Consolas"/>
              </a:rPr>
              <a:t>math.ceil()</a:t>
            </a:r>
            <a:r>
              <a:rPr b="0" i="0" lang="en-US" sz="1800" u="none" cap="none" strike="noStrike">
                <a:solidFill>
                  <a:srgbClr val="000000"/>
                </a:solidFill>
                <a:latin typeface="Verdana"/>
                <a:ea typeface="Verdana"/>
                <a:cs typeface="Verdana"/>
                <a:sym typeface="Verdana"/>
              </a:rPr>
              <a:t> method rounds a number upwards to its nearest integer, and the </a:t>
            </a:r>
            <a:r>
              <a:rPr b="0" i="0" lang="en-US" sz="1800" u="none" cap="none" strike="noStrike">
                <a:solidFill>
                  <a:srgbClr val="DC143C"/>
                </a:solidFill>
                <a:latin typeface="Consolas"/>
                <a:ea typeface="Consolas"/>
                <a:cs typeface="Consolas"/>
                <a:sym typeface="Consolas"/>
              </a:rPr>
              <a:t>math.floor()</a:t>
            </a:r>
            <a:r>
              <a:rPr b="0" i="0" lang="en-US" sz="1800" u="none" cap="none" strike="noStrike">
                <a:solidFill>
                  <a:srgbClr val="000000"/>
                </a:solidFill>
                <a:latin typeface="Verdana"/>
                <a:ea typeface="Verdana"/>
                <a:cs typeface="Verdana"/>
                <a:sym typeface="Verdana"/>
              </a:rPr>
              <a:t> method rounds a number downwards to its nearest integer, and returns the result:</a:t>
            </a:r>
            <a:r>
              <a:rPr b="0" i="0" lang="en-US" sz="1050" u="none" cap="none" strike="noStrike">
                <a:solidFill>
                  <a:schemeClr val="dk1"/>
                </a:solidFill>
                <a:latin typeface="Arial"/>
                <a:ea typeface="Arial"/>
                <a:cs typeface="Arial"/>
                <a:sym typeface="Arial"/>
              </a:rPr>
              <a:t> </a:t>
            </a:r>
            <a:endParaRPr b="0" i="0" sz="3200" u="none" cap="none" strike="noStrike">
              <a:solidFill>
                <a:schemeClr val="dk1"/>
              </a:solidFill>
              <a:latin typeface="Arial"/>
              <a:ea typeface="Arial"/>
              <a:cs typeface="Arial"/>
              <a:sym typeface="Arial"/>
            </a:endParaRPr>
          </a:p>
        </p:txBody>
      </p:sp>
      <p:pic>
        <p:nvPicPr>
          <p:cNvPr id="196" name="Google Shape;196;p16"/>
          <p:cNvPicPr preferRelativeResize="0"/>
          <p:nvPr/>
        </p:nvPicPr>
        <p:blipFill rotWithShape="1">
          <a:blip r:embed="rId3">
            <a:alphaModFix/>
          </a:blip>
          <a:srcRect b="0" l="0" r="0" t="0"/>
          <a:stretch/>
        </p:blipFill>
        <p:spPr>
          <a:xfrm>
            <a:off x="228600" y="1295400"/>
            <a:ext cx="3171825" cy="2468750"/>
          </a:xfrm>
          <a:prstGeom prst="rect">
            <a:avLst/>
          </a:prstGeom>
          <a:noFill/>
          <a:ln>
            <a:noFill/>
          </a:ln>
        </p:spPr>
      </p:pic>
      <p:sp>
        <p:nvSpPr>
          <p:cNvPr id="197" name="Google Shape;197;p16"/>
          <p:cNvSpPr/>
          <p:nvPr/>
        </p:nvSpPr>
        <p:spPr>
          <a:xfrm>
            <a:off x="152400" y="3810000"/>
            <a:ext cx="6638677"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Verdana"/>
              <a:buNone/>
            </a:pPr>
            <a:r>
              <a:rPr b="0" i="0" lang="en-US" sz="1800" u="none" cap="none" strike="noStrike">
                <a:solidFill>
                  <a:srgbClr val="000000"/>
                </a:solidFill>
                <a:latin typeface="Verdana"/>
                <a:ea typeface="Verdana"/>
                <a:cs typeface="Verdana"/>
                <a:sym typeface="Verdana"/>
              </a:rPr>
              <a:t>The </a:t>
            </a:r>
            <a:r>
              <a:rPr b="0" i="0" lang="en-US" sz="1800" u="none" cap="none" strike="noStrike">
                <a:solidFill>
                  <a:srgbClr val="DC143C"/>
                </a:solidFill>
                <a:latin typeface="Consolas"/>
                <a:ea typeface="Consolas"/>
                <a:cs typeface="Consolas"/>
                <a:sym typeface="Consolas"/>
              </a:rPr>
              <a:t>math.pi</a:t>
            </a:r>
            <a:r>
              <a:rPr b="0" i="0" lang="en-US" sz="1800" u="none" cap="none" strike="noStrike">
                <a:solidFill>
                  <a:srgbClr val="000000"/>
                </a:solidFill>
                <a:latin typeface="Verdana"/>
                <a:ea typeface="Verdana"/>
                <a:cs typeface="Verdana"/>
                <a:sym typeface="Verdana"/>
              </a:rPr>
              <a:t> constant, returns the value of PI (3.14...):</a:t>
            </a:r>
            <a:r>
              <a:rPr b="0" i="0" lang="en-US" sz="1050" u="none" cap="none" strike="noStrike">
                <a:solidFill>
                  <a:schemeClr val="dk1"/>
                </a:solidFill>
                <a:latin typeface="Arial"/>
                <a:ea typeface="Arial"/>
                <a:cs typeface="Arial"/>
                <a:sym typeface="Arial"/>
              </a:rPr>
              <a:t> </a:t>
            </a:r>
            <a:endParaRPr b="0" i="0" sz="3200" u="none" cap="none" strike="noStrike">
              <a:solidFill>
                <a:schemeClr val="dk1"/>
              </a:solidFill>
              <a:latin typeface="Arial"/>
              <a:ea typeface="Arial"/>
              <a:cs typeface="Arial"/>
              <a:sym typeface="Arial"/>
            </a:endParaRPr>
          </a:p>
        </p:txBody>
      </p:sp>
      <p:pic>
        <p:nvPicPr>
          <p:cNvPr id="198" name="Google Shape;198;p16"/>
          <p:cNvPicPr preferRelativeResize="0"/>
          <p:nvPr/>
        </p:nvPicPr>
        <p:blipFill rotWithShape="1">
          <a:blip r:embed="rId4">
            <a:alphaModFix/>
          </a:blip>
          <a:srcRect b="0" l="0" r="0" t="0"/>
          <a:stretch/>
        </p:blipFill>
        <p:spPr>
          <a:xfrm>
            <a:off x="304801" y="4531928"/>
            <a:ext cx="2971800" cy="200222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9"/>
          <p:cNvSpPr/>
          <p:nvPr/>
        </p:nvSpPr>
        <p:spPr>
          <a:xfrm>
            <a:off x="381000" y="381000"/>
            <a:ext cx="7848600" cy="221599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rgbClr val="FF0000"/>
                </a:solidFill>
                <a:latin typeface="Quattrocento Sans"/>
                <a:ea typeface="Quattrocento Sans"/>
                <a:cs typeface="Quattrocento Sans"/>
                <a:sym typeface="Quattrocento Sans"/>
              </a:rPr>
              <a:t>RegEx Functions</a:t>
            </a:r>
            <a:endParaRPr/>
          </a:p>
          <a:p>
            <a:pPr indent="0" lvl="0" marL="0" marR="0" rtl="0" algn="l">
              <a:spcBef>
                <a:spcPts val="0"/>
              </a:spcBef>
              <a:spcAft>
                <a:spcPts val="0"/>
              </a:spcAft>
              <a:buNone/>
            </a:pPr>
            <a:r>
              <a:rPr lang="en-US" sz="2800">
                <a:solidFill>
                  <a:srgbClr val="000000"/>
                </a:solidFill>
                <a:latin typeface="Verdana"/>
                <a:ea typeface="Verdana"/>
                <a:cs typeface="Verdana"/>
                <a:sym typeface="Verdana"/>
              </a:rPr>
              <a:t>The </a:t>
            </a:r>
            <a:r>
              <a:rPr lang="en-US" sz="2800">
                <a:solidFill>
                  <a:srgbClr val="DC143C"/>
                </a:solidFill>
                <a:latin typeface="Consolas"/>
                <a:ea typeface="Consolas"/>
                <a:cs typeface="Consolas"/>
                <a:sym typeface="Consolas"/>
              </a:rPr>
              <a:t>re</a:t>
            </a:r>
            <a:r>
              <a:rPr lang="en-US" sz="2800">
                <a:solidFill>
                  <a:srgbClr val="000000"/>
                </a:solidFill>
                <a:latin typeface="Verdana"/>
                <a:ea typeface="Verdana"/>
                <a:cs typeface="Verdana"/>
                <a:sym typeface="Verdana"/>
              </a:rPr>
              <a:t> module offers a set of functions that allows us to search a string for a match:</a:t>
            </a:r>
            <a:endParaRPr sz="3200">
              <a:solidFill>
                <a:schemeClr val="dk1"/>
              </a:solidFill>
              <a:latin typeface="Arial"/>
              <a:ea typeface="Arial"/>
              <a:cs typeface="Arial"/>
              <a:sym typeface="Arial"/>
            </a:endParaRPr>
          </a:p>
        </p:txBody>
      </p:sp>
      <p:pic>
        <p:nvPicPr>
          <p:cNvPr id="204" name="Google Shape;204;p19"/>
          <p:cNvPicPr preferRelativeResize="0"/>
          <p:nvPr/>
        </p:nvPicPr>
        <p:blipFill rotWithShape="1">
          <a:blip r:embed="rId3">
            <a:alphaModFix/>
          </a:blip>
          <a:srcRect b="0" l="0" r="0" t="0"/>
          <a:stretch/>
        </p:blipFill>
        <p:spPr>
          <a:xfrm>
            <a:off x="457200" y="2895600"/>
            <a:ext cx="7629525" cy="2895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7"/>
          <p:cNvSpPr/>
          <p:nvPr/>
        </p:nvSpPr>
        <p:spPr>
          <a:xfrm>
            <a:off x="0" y="304800"/>
            <a:ext cx="8610600"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A RegEx, or Regular Expression, is a sequence of characters that forms a search pattern.</a:t>
            </a:r>
            <a:endParaRPr/>
          </a:p>
          <a:p>
            <a:pPr indent="0" lvl="0" marL="0" marR="0" rtl="0" algn="l">
              <a:spcBef>
                <a:spcPts val="0"/>
              </a:spcBef>
              <a:spcAft>
                <a:spcPts val="0"/>
              </a:spcAft>
              <a:buNone/>
            </a:pPr>
            <a:r>
              <a:rPr lang="en-US" sz="2800">
                <a:solidFill>
                  <a:schemeClr val="dk1"/>
                </a:solidFill>
                <a:latin typeface="Arial"/>
                <a:ea typeface="Arial"/>
                <a:cs typeface="Arial"/>
                <a:sym typeface="Arial"/>
              </a:rPr>
              <a:t>RegEx can be used to check if a string contains the specified search pattern.</a:t>
            </a:r>
            <a:endParaRPr sz="2800">
              <a:solidFill>
                <a:schemeClr val="dk1"/>
              </a:solidFill>
              <a:latin typeface="Arial"/>
              <a:ea typeface="Arial"/>
              <a:cs typeface="Arial"/>
              <a:sym typeface="Arial"/>
            </a:endParaRPr>
          </a:p>
        </p:txBody>
      </p:sp>
      <p:sp>
        <p:nvSpPr>
          <p:cNvPr id="210" name="Google Shape;210;p17"/>
          <p:cNvSpPr/>
          <p:nvPr/>
        </p:nvSpPr>
        <p:spPr>
          <a:xfrm>
            <a:off x="1" y="2209800"/>
            <a:ext cx="8077200" cy="1600390"/>
          </a:xfrm>
          <a:prstGeom prst="rect">
            <a:avLst/>
          </a:prstGeom>
          <a:solidFill>
            <a:srgbClr val="FFFFFF"/>
          </a:solidFill>
          <a:ln>
            <a:noFill/>
          </a:ln>
        </p:spPr>
        <p:txBody>
          <a:bodyPr anchorCtr="0" anchor="ctr" bIns="76175" lIns="0" spcFirstLastPara="1" rIns="0" wrap="square" tIns="76175">
            <a:spAutoFit/>
          </a:bodyPr>
          <a:lstStyle/>
          <a:p>
            <a:pPr indent="0" lvl="0" marL="0" marR="0" rtl="0" algn="l">
              <a:lnSpc>
                <a:spcPct val="100000"/>
              </a:lnSpc>
              <a:spcBef>
                <a:spcPts val="0"/>
              </a:spcBef>
              <a:spcAft>
                <a:spcPts val="0"/>
              </a:spcAft>
              <a:buClr>
                <a:srgbClr val="FF0000"/>
              </a:buClr>
              <a:buSzPts val="4000"/>
              <a:buFont typeface="Quattrocento Sans"/>
              <a:buNone/>
            </a:pPr>
            <a:r>
              <a:rPr b="0" i="0" lang="en-US" sz="4000" u="sng" cap="none" strike="noStrike">
                <a:solidFill>
                  <a:srgbClr val="FF0000"/>
                </a:solidFill>
                <a:latin typeface="Quattrocento Sans"/>
                <a:ea typeface="Quattrocento Sans"/>
                <a:cs typeface="Quattrocento Sans"/>
                <a:sym typeface="Quattrocento Sans"/>
              </a:rPr>
              <a:t>RegEx Module</a:t>
            </a:r>
            <a:endParaRPr/>
          </a:p>
          <a:p>
            <a:pPr indent="0" lvl="0" marL="0" marR="0" rtl="0" algn="l">
              <a:lnSpc>
                <a:spcPct val="100000"/>
              </a:lnSpc>
              <a:spcBef>
                <a:spcPts val="0"/>
              </a:spcBef>
              <a:spcAft>
                <a:spcPts val="0"/>
              </a:spcAft>
              <a:buClr>
                <a:srgbClr val="000000"/>
              </a:buClr>
              <a:buSzPts val="1800"/>
              <a:buFont typeface="Verdana"/>
              <a:buNone/>
            </a:pPr>
            <a:r>
              <a:rPr b="0" i="0" lang="en-US" sz="1800" u="none" cap="none" strike="noStrike">
                <a:solidFill>
                  <a:srgbClr val="000000"/>
                </a:solidFill>
                <a:latin typeface="Verdana"/>
                <a:ea typeface="Verdana"/>
                <a:cs typeface="Verdana"/>
                <a:sym typeface="Verdana"/>
              </a:rPr>
              <a:t>Python has a built-in package called </a:t>
            </a:r>
            <a:r>
              <a:rPr b="0" i="0" lang="en-US" sz="1800" u="none" cap="none" strike="noStrike">
                <a:solidFill>
                  <a:srgbClr val="DC143C"/>
                </a:solidFill>
                <a:latin typeface="Consolas"/>
                <a:ea typeface="Consolas"/>
                <a:cs typeface="Consolas"/>
                <a:sym typeface="Consolas"/>
              </a:rPr>
              <a:t>re</a:t>
            </a:r>
            <a:r>
              <a:rPr b="0" i="0" lang="en-US" sz="1800" u="none" cap="none" strike="noStrike">
                <a:solidFill>
                  <a:srgbClr val="000000"/>
                </a:solidFill>
                <a:latin typeface="Verdana"/>
                <a:ea typeface="Verdana"/>
                <a:cs typeface="Verdana"/>
                <a:sym typeface="Verdana"/>
              </a:rPr>
              <a:t>, which can be used to work with Regular Expressions.</a:t>
            </a:r>
            <a:endParaRPr b="0" i="0" sz="105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Verdana"/>
              <a:buNone/>
            </a:pPr>
            <a:r>
              <a:rPr b="0" i="0" lang="en-US" sz="1800" u="none" cap="none" strike="noStrike">
                <a:solidFill>
                  <a:srgbClr val="000000"/>
                </a:solidFill>
                <a:latin typeface="Verdana"/>
                <a:ea typeface="Verdana"/>
                <a:cs typeface="Verdana"/>
                <a:sym typeface="Verdana"/>
              </a:rPr>
              <a:t>Import the </a:t>
            </a:r>
            <a:r>
              <a:rPr b="0" i="0" lang="en-US" sz="1800" u="none" cap="none" strike="noStrike">
                <a:solidFill>
                  <a:srgbClr val="DC143C"/>
                </a:solidFill>
                <a:latin typeface="Consolas"/>
                <a:ea typeface="Consolas"/>
                <a:cs typeface="Consolas"/>
                <a:sym typeface="Consolas"/>
              </a:rPr>
              <a:t>re</a:t>
            </a:r>
            <a:r>
              <a:rPr b="0" i="0" lang="en-US" sz="1800" u="none" cap="none" strike="noStrike">
                <a:solidFill>
                  <a:srgbClr val="000000"/>
                </a:solidFill>
                <a:latin typeface="Verdana"/>
                <a:ea typeface="Verdana"/>
                <a:cs typeface="Verdana"/>
                <a:sym typeface="Verdana"/>
              </a:rPr>
              <a:t> module</a:t>
            </a:r>
            <a:endParaRPr b="0" i="0" sz="3200" u="none" cap="none" strike="noStrike">
              <a:solidFill>
                <a:schemeClr val="dk1"/>
              </a:solidFill>
              <a:latin typeface="Arial"/>
              <a:ea typeface="Arial"/>
              <a:cs typeface="Arial"/>
              <a:sym typeface="Arial"/>
            </a:endParaRPr>
          </a:p>
        </p:txBody>
      </p:sp>
      <p:pic>
        <p:nvPicPr>
          <p:cNvPr id="211" name="Google Shape;211;p17"/>
          <p:cNvPicPr preferRelativeResize="0"/>
          <p:nvPr/>
        </p:nvPicPr>
        <p:blipFill rotWithShape="1">
          <a:blip r:embed="rId3">
            <a:alphaModFix/>
          </a:blip>
          <a:srcRect b="0" l="0" r="0" t="0"/>
          <a:stretch/>
        </p:blipFill>
        <p:spPr>
          <a:xfrm>
            <a:off x="2209800" y="5562600"/>
            <a:ext cx="1647825" cy="752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8"/>
          <p:cNvSpPr/>
          <p:nvPr/>
        </p:nvSpPr>
        <p:spPr>
          <a:xfrm>
            <a:off x="0" y="0"/>
            <a:ext cx="8991600" cy="1754278"/>
          </a:xfrm>
          <a:prstGeom prst="rect">
            <a:avLst/>
          </a:prstGeom>
          <a:solidFill>
            <a:srgbClr val="FFFFFF"/>
          </a:solidFill>
          <a:ln>
            <a:noFill/>
          </a:ln>
        </p:spPr>
        <p:txBody>
          <a:bodyPr anchorCtr="0" anchor="ctr" bIns="76175" lIns="0" spcFirstLastPara="1" rIns="0" wrap="square" tIns="76175">
            <a:spAutoFit/>
          </a:bodyPr>
          <a:lstStyle/>
          <a:p>
            <a:pPr indent="0" lvl="0" marL="0" marR="0" rtl="0" algn="l">
              <a:lnSpc>
                <a:spcPct val="100000"/>
              </a:lnSpc>
              <a:spcBef>
                <a:spcPts val="0"/>
              </a:spcBef>
              <a:spcAft>
                <a:spcPts val="0"/>
              </a:spcAft>
              <a:buClr>
                <a:srgbClr val="FF0000"/>
              </a:buClr>
              <a:buSzPts val="4000"/>
              <a:buFont typeface="Quattrocento Sans"/>
              <a:buNone/>
            </a:pPr>
            <a:r>
              <a:rPr b="0" i="0" lang="en-US" sz="4000" u="none" cap="none" strike="noStrike">
                <a:solidFill>
                  <a:srgbClr val="FF0000"/>
                </a:solidFill>
                <a:latin typeface="Quattrocento Sans"/>
                <a:ea typeface="Quattrocento Sans"/>
                <a:cs typeface="Quattrocento Sans"/>
                <a:sym typeface="Quattrocento Sans"/>
              </a:rPr>
              <a:t>RegEx in Python</a:t>
            </a:r>
            <a:endParaRPr/>
          </a:p>
          <a:p>
            <a:pPr indent="0" lvl="0" marL="0" marR="0" rtl="0" algn="l">
              <a:lnSpc>
                <a:spcPct val="100000"/>
              </a:lnSpc>
              <a:spcBef>
                <a:spcPts val="0"/>
              </a:spcBef>
              <a:spcAft>
                <a:spcPts val="0"/>
              </a:spcAft>
              <a:buClr>
                <a:srgbClr val="000000"/>
              </a:buClr>
              <a:buSzPts val="3200"/>
              <a:buFont typeface="Verdana"/>
              <a:buNone/>
            </a:pPr>
            <a:r>
              <a:rPr b="0" i="0" lang="en-US" sz="3200" u="none" cap="none" strike="noStrike">
                <a:solidFill>
                  <a:srgbClr val="000000"/>
                </a:solidFill>
                <a:latin typeface="Verdana"/>
                <a:ea typeface="Verdana"/>
                <a:cs typeface="Verdana"/>
                <a:sym typeface="Verdana"/>
              </a:rPr>
              <a:t>When you have imported the </a:t>
            </a:r>
            <a:r>
              <a:rPr b="0" i="0" lang="en-US" sz="3200" u="none" cap="none" strike="noStrike">
                <a:solidFill>
                  <a:srgbClr val="DC143C"/>
                </a:solidFill>
                <a:latin typeface="Consolas"/>
                <a:ea typeface="Consolas"/>
                <a:cs typeface="Consolas"/>
                <a:sym typeface="Consolas"/>
              </a:rPr>
              <a:t>re</a:t>
            </a:r>
            <a:r>
              <a:rPr b="0" i="0" lang="en-US" sz="3200" u="none" cap="none" strike="noStrike">
                <a:solidFill>
                  <a:srgbClr val="000000"/>
                </a:solidFill>
                <a:latin typeface="Verdana"/>
                <a:ea typeface="Verdana"/>
                <a:cs typeface="Verdana"/>
                <a:sym typeface="Verdana"/>
              </a:rPr>
              <a:t> module, you can start using regular expressions:</a:t>
            </a:r>
            <a:endParaRPr b="0" i="0" sz="4800" u="none" cap="none" strike="noStrike">
              <a:solidFill>
                <a:schemeClr val="dk1"/>
              </a:solidFill>
              <a:latin typeface="Arial"/>
              <a:ea typeface="Arial"/>
              <a:cs typeface="Arial"/>
              <a:sym typeface="Arial"/>
            </a:endParaRPr>
          </a:p>
        </p:txBody>
      </p:sp>
      <p:pic>
        <p:nvPicPr>
          <p:cNvPr id="217" name="Google Shape;217;p18"/>
          <p:cNvPicPr preferRelativeResize="0"/>
          <p:nvPr/>
        </p:nvPicPr>
        <p:blipFill rotWithShape="1">
          <a:blip r:embed="rId3">
            <a:alphaModFix/>
          </a:blip>
          <a:srcRect b="0" l="0" r="0" t="0"/>
          <a:stretch/>
        </p:blipFill>
        <p:spPr>
          <a:xfrm>
            <a:off x="228600" y="2667000"/>
            <a:ext cx="7316787" cy="2647950"/>
          </a:xfrm>
          <a:prstGeom prst="rect">
            <a:avLst/>
          </a:prstGeom>
          <a:noFill/>
          <a:ln>
            <a:noFill/>
          </a:ln>
        </p:spPr>
      </p:pic>
      <p:sp>
        <p:nvSpPr>
          <p:cNvPr id="218" name="Google Shape;218;p18"/>
          <p:cNvSpPr/>
          <p:nvPr/>
        </p:nvSpPr>
        <p:spPr>
          <a:xfrm>
            <a:off x="0" y="4114800"/>
            <a:ext cx="65" cy="430839"/>
          </a:xfrm>
          <a:prstGeom prst="rect">
            <a:avLst/>
          </a:prstGeom>
          <a:solidFill>
            <a:srgbClr val="FFFFFF"/>
          </a:solidFill>
          <a:ln>
            <a:noFill/>
          </a:ln>
        </p:spPr>
        <p:txBody>
          <a:bodyPr anchorCtr="0" anchor="ctr" bIns="76175" lIns="0" spcFirstLastPara="1" rIns="0" wrap="square" tIns="76175">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p:nvPr/>
        </p:nvSpPr>
        <p:spPr>
          <a:xfrm>
            <a:off x="0" y="0"/>
            <a:ext cx="9144000" cy="1384946"/>
          </a:xfrm>
          <a:prstGeom prst="rect">
            <a:avLst/>
          </a:prstGeom>
          <a:solidFill>
            <a:srgbClr val="FFFFFF"/>
          </a:solidFill>
          <a:ln>
            <a:noFill/>
          </a:ln>
        </p:spPr>
        <p:txBody>
          <a:bodyPr anchorCtr="0" anchor="ctr" bIns="76175" lIns="0" spcFirstLastPara="1" rIns="0" wrap="square" tIns="76175">
            <a:spAutoFit/>
          </a:bodyPr>
          <a:lstStyle/>
          <a:p>
            <a:pPr indent="0" lvl="0" marL="0" marR="0" rtl="0" algn="ctr">
              <a:lnSpc>
                <a:spcPct val="100000"/>
              </a:lnSpc>
              <a:spcBef>
                <a:spcPts val="0"/>
              </a:spcBef>
              <a:spcAft>
                <a:spcPts val="0"/>
              </a:spcAft>
              <a:buClr>
                <a:srgbClr val="FF0000"/>
              </a:buClr>
              <a:buSzPts val="3200"/>
              <a:buFont typeface="Quattrocento Sans"/>
              <a:buNone/>
            </a:pPr>
            <a:r>
              <a:rPr b="1" i="0" lang="en-US" sz="3200" u="sng" cap="none" strike="noStrike">
                <a:solidFill>
                  <a:srgbClr val="FF0000"/>
                </a:solidFill>
                <a:latin typeface="Quattrocento Sans"/>
                <a:ea typeface="Quattrocento Sans"/>
                <a:cs typeface="Quattrocento Sans"/>
                <a:sym typeface="Quattrocento Sans"/>
              </a:rPr>
              <a:t>Use a Module</a:t>
            </a:r>
            <a:endParaRPr/>
          </a:p>
          <a:p>
            <a:pPr indent="0" lvl="0" marL="0" marR="0" rtl="0" algn="l">
              <a:lnSpc>
                <a:spcPct val="100000"/>
              </a:lnSpc>
              <a:spcBef>
                <a:spcPts val="0"/>
              </a:spcBef>
              <a:spcAft>
                <a:spcPts val="0"/>
              </a:spcAft>
              <a:buClr>
                <a:srgbClr val="000000"/>
              </a:buClr>
              <a:buSzPts val="2400"/>
              <a:buFont typeface="Verdana"/>
              <a:buNone/>
            </a:pPr>
            <a:r>
              <a:rPr b="0" i="0" lang="en-US" sz="2400" u="none" cap="none" strike="noStrike">
                <a:solidFill>
                  <a:srgbClr val="000000"/>
                </a:solidFill>
                <a:latin typeface="Verdana"/>
                <a:ea typeface="Verdana"/>
                <a:cs typeface="Verdana"/>
                <a:sym typeface="Verdana"/>
              </a:rPr>
              <a:t>Now we can use the module we just created, by using the </a:t>
            </a:r>
            <a:r>
              <a:rPr b="0" i="0" lang="en-US" sz="2400" u="none" cap="none" strike="noStrike">
                <a:solidFill>
                  <a:srgbClr val="DC143C"/>
                </a:solidFill>
                <a:latin typeface="Consolas"/>
                <a:ea typeface="Consolas"/>
                <a:cs typeface="Consolas"/>
                <a:sym typeface="Consolas"/>
              </a:rPr>
              <a:t>import</a:t>
            </a:r>
            <a:r>
              <a:rPr b="0" i="0" lang="en-US" sz="2400" u="none" cap="none" strike="noStrike">
                <a:solidFill>
                  <a:srgbClr val="000000"/>
                </a:solidFill>
                <a:latin typeface="Verdana"/>
                <a:ea typeface="Verdana"/>
                <a:cs typeface="Verdana"/>
                <a:sym typeface="Verdana"/>
              </a:rPr>
              <a:t> statement:</a:t>
            </a:r>
            <a:endParaRPr b="0" i="0" sz="4000" u="none" cap="none" strike="noStrike">
              <a:solidFill>
                <a:schemeClr val="dk1"/>
              </a:solidFill>
              <a:latin typeface="Arial"/>
              <a:ea typeface="Arial"/>
              <a:cs typeface="Arial"/>
              <a:sym typeface="Arial"/>
            </a:endParaRPr>
          </a:p>
        </p:txBody>
      </p:sp>
      <p:pic>
        <p:nvPicPr>
          <p:cNvPr id="92" name="Google Shape;92;p2"/>
          <p:cNvPicPr preferRelativeResize="0"/>
          <p:nvPr/>
        </p:nvPicPr>
        <p:blipFill rotWithShape="1">
          <a:blip r:embed="rId3">
            <a:alphaModFix/>
          </a:blip>
          <a:srcRect b="0" l="0" r="0" t="0"/>
          <a:stretch/>
        </p:blipFill>
        <p:spPr>
          <a:xfrm>
            <a:off x="0" y="2209800"/>
            <a:ext cx="9144000" cy="2333625"/>
          </a:xfrm>
          <a:prstGeom prst="rect">
            <a:avLst/>
          </a:prstGeom>
          <a:noFill/>
          <a:ln>
            <a:noFill/>
          </a:ln>
        </p:spPr>
      </p:pic>
      <p:sp>
        <p:nvSpPr>
          <p:cNvPr id="93" name="Google Shape;93;p2"/>
          <p:cNvSpPr/>
          <p:nvPr/>
        </p:nvSpPr>
        <p:spPr>
          <a:xfrm>
            <a:off x="228600" y="5181600"/>
            <a:ext cx="815340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Note:</a:t>
            </a:r>
            <a:r>
              <a:rPr lang="en-US" sz="2800">
                <a:solidFill>
                  <a:schemeClr val="dk1"/>
                </a:solidFill>
                <a:latin typeface="Arial"/>
                <a:ea typeface="Arial"/>
                <a:cs typeface="Arial"/>
                <a:sym typeface="Arial"/>
              </a:rPr>
              <a:t> When using a function from a module, use the syntax: </a:t>
            </a:r>
            <a:r>
              <a:rPr i="1" lang="en-US" sz="2800">
                <a:solidFill>
                  <a:schemeClr val="dk1"/>
                </a:solidFill>
                <a:latin typeface="Arial"/>
                <a:ea typeface="Arial"/>
                <a:cs typeface="Arial"/>
                <a:sym typeface="Arial"/>
              </a:rPr>
              <a:t>module_name.function_name</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0"/>
          <p:cNvSpPr/>
          <p:nvPr/>
        </p:nvSpPr>
        <p:spPr>
          <a:xfrm>
            <a:off x="6096000" y="533400"/>
            <a:ext cx="2895600" cy="48320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MetaCharacters</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To understand the RE analogy, MetaCharacters are useful, important, and will be used in functions of module re. Below is the list of metacharacters</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id="224" name="Google Shape;224;p20"/>
          <p:cNvPicPr preferRelativeResize="0"/>
          <p:nvPr/>
        </p:nvPicPr>
        <p:blipFill rotWithShape="1">
          <a:blip r:embed="rId3">
            <a:alphaModFix/>
          </a:blip>
          <a:srcRect b="0" l="0" r="0" t="0"/>
          <a:stretch/>
        </p:blipFill>
        <p:spPr>
          <a:xfrm>
            <a:off x="0" y="0"/>
            <a:ext cx="5605463" cy="4633044"/>
          </a:xfrm>
          <a:prstGeom prst="rect">
            <a:avLst/>
          </a:prstGeom>
          <a:noFill/>
          <a:ln>
            <a:noFill/>
          </a:ln>
        </p:spPr>
      </p:pic>
      <p:pic>
        <p:nvPicPr>
          <p:cNvPr id="225" name="Google Shape;225;p20"/>
          <p:cNvPicPr preferRelativeResize="0"/>
          <p:nvPr/>
        </p:nvPicPr>
        <p:blipFill rotWithShape="1">
          <a:blip r:embed="rId4">
            <a:alphaModFix/>
          </a:blip>
          <a:srcRect b="0" l="0" r="0" t="0"/>
          <a:stretch/>
        </p:blipFill>
        <p:spPr>
          <a:xfrm>
            <a:off x="1" y="4425312"/>
            <a:ext cx="5562599" cy="218764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1"/>
          <p:cNvSpPr/>
          <p:nvPr/>
        </p:nvSpPr>
        <p:spPr>
          <a:xfrm>
            <a:off x="0" y="228600"/>
            <a:ext cx="6019800"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 – Backslash</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The backslash (\) makes sure that the character is not treated in a special way. This can be considered a way of escaping metacharacters</a:t>
            </a:r>
            <a:endParaRPr sz="2800">
              <a:solidFill>
                <a:schemeClr val="dk1"/>
              </a:solidFill>
              <a:latin typeface="Calibri"/>
              <a:ea typeface="Calibri"/>
              <a:cs typeface="Calibri"/>
              <a:sym typeface="Calibri"/>
            </a:endParaRPr>
          </a:p>
        </p:txBody>
      </p:sp>
      <p:sp>
        <p:nvSpPr>
          <p:cNvPr id="231" name="Google Shape;231;p21"/>
          <p:cNvSpPr/>
          <p:nvPr/>
        </p:nvSpPr>
        <p:spPr>
          <a:xfrm>
            <a:off x="0" y="2743200"/>
            <a:ext cx="8610600" cy="3877985"/>
          </a:xfrm>
          <a:prstGeom prst="rect">
            <a:avLst/>
          </a:prstGeom>
          <a:solidFill>
            <a:srgbClr val="FFFFFF"/>
          </a:solid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 – Square Brackets</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Square Brackets ([]) represents a character class consisting of a set of characters that we wish to match. For example, the character class [abc] will match any single a, b, or c. </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We cal also specify a range of characters using – inside the square brackets. For example, </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[0, 3] is sample as [0123]</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[a-c] is same as [abc]</a:t>
            </a:r>
            <a:endParaRPr/>
          </a:p>
          <a:p>
            <a:pPr indent="0" lvl="0" marL="0" marR="0" rtl="0" algn="l">
              <a:lnSpc>
                <a:spcPct val="100000"/>
              </a:lnSpc>
              <a:spcBef>
                <a:spcPts val="0"/>
              </a:spcBef>
              <a:spcAft>
                <a:spcPts val="0"/>
              </a:spcAft>
              <a:buClr>
                <a:schemeClr val="dk1"/>
              </a:buClr>
              <a:buSzPts val="2800"/>
              <a:buFont typeface="Calibri"/>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2"/>
          <p:cNvSpPr/>
          <p:nvPr/>
        </p:nvSpPr>
        <p:spPr>
          <a:xfrm>
            <a:off x="0" y="0"/>
            <a:ext cx="7391400" cy="29238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 – Caret</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Caret (^) symbol matches the beginning of the string i.e. checks whether the string starts with the given character(s) or not. For example –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^g will check if the string starts with g such as geeks, globe, girl, g, etc.</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^ge will check if the string starts with ge such as geeks, etc</a:t>
            </a:r>
            <a:endParaRPr sz="2400">
              <a:solidFill>
                <a:schemeClr val="dk1"/>
              </a:solidFill>
              <a:latin typeface="Calibri"/>
              <a:ea typeface="Calibri"/>
              <a:cs typeface="Calibri"/>
              <a:sym typeface="Calibri"/>
            </a:endParaRPr>
          </a:p>
        </p:txBody>
      </p:sp>
      <p:sp>
        <p:nvSpPr>
          <p:cNvPr id="237" name="Google Shape;237;p22"/>
          <p:cNvSpPr/>
          <p:nvPr/>
        </p:nvSpPr>
        <p:spPr>
          <a:xfrm>
            <a:off x="0" y="2971800"/>
            <a:ext cx="78486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 – Dollar</a:t>
            </a:r>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Dollar($) symbol matches the end of the string i.e checks whether the string ends with the given character(s) or not</a:t>
            </a:r>
            <a:endParaRPr sz="3600">
              <a:solidFill>
                <a:schemeClr val="dk1"/>
              </a:solidFill>
              <a:latin typeface="Calibri"/>
              <a:ea typeface="Calibri"/>
              <a:cs typeface="Calibri"/>
              <a:sym typeface="Calibri"/>
            </a:endParaRPr>
          </a:p>
        </p:txBody>
      </p:sp>
      <p:sp>
        <p:nvSpPr>
          <p:cNvPr id="238" name="Google Shape;238;p22"/>
          <p:cNvSpPr/>
          <p:nvPr/>
        </p:nvSpPr>
        <p:spPr>
          <a:xfrm>
            <a:off x="0" y="5410200"/>
            <a:ext cx="8305800"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 – Plus</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Plus (+) symbol matches one or more occurrences of the regex preceding the + symbol</a:t>
            </a:r>
            <a:endParaRPr sz="2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3"/>
          <p:cNvSpPr/>
          <p:nvPr/>
        </p:nvSpPr>
        <p:spPr>
          <a:xfrm>
            <a:off x="0" y="0"/>
            <a:ext cx="6858000"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 – Dot</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Dot(.) symbol matches only a single character except for the newline character (\n)</a:t>
            </a:r>
            <a:endParaRPr sz="2800">
              <a:solidFill>
                <a:schemeClr val="dk1"/>
              </a:solidFill>
              <a:latin typeface="Calibri"/>
              <a:ea typeface="Calibri"/>
              <a:cs typeface="Calibri"/>
              <a:sym typeface="Calibri"/>
            </a:endParaRPr>
          </a:p>
        </p:txBody>
      </p:sp>
      <p:sp>
        <p:nvSpPr>
          <p:cNvPr id="244" name="Google Shape;244;p23"/>
          <p:cNvSpPr/>
          <p:nvPr/>
        </p:nvSpPr>
        <p:spPr>
          <a:xfrm>
            <a:off x="0" y="1524000"/>
            <a:ext cx="6858000"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 Or</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Or symbol works as the or operator meaning it checks whether the pattern before or after the or symbol is present in the string or not.</a:t>
            </a:r>
            <a:endParaRPr sz="2400">
              <a:solidFill>
                <a:schemeClr val="dk1"/>
              </a:solidFill>
              <a:latin typeface="Calibri"/>
              <a:ea typeface="Calibri"/>
              <a:cs typeface="Calibri"/>
              <a:sym typeface="Calibri"/>
            </a:endParaRPr>
          </a:p>
        </p:txBody>
      </p:sp>
      <p:sp>
        <p:nvSpPr>
          <p:cNvPr id="245" name="Google Shape;245;p23"/>
          <p:cNvSpPr/>
          <p:nvPr/>
        </p:nvSpPr>
        <p:spPr>
          <a:xfrm>
            <a:off x="0" y="3200400"/>
            <a:ext cx="8229600"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 – Question Mark</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Question mark(?) checks if the string before the question mark in the regex occurs at least once or not at all</a:t>
            </a:r>
            <a:endParaRPr sz="2800">
              <a:solidFill>
                <a:schemeClr val="dk1"/>
              </a:solidFill>
              <a:latin typeface="Calibri"/>
              <a:ea typeface="Calibri"/>
              <a:cs typeface="Calibri"/>
              <a:sym typeface="Calibri"/>
            </a:endParaRPr>
          </a:p>
        </p:txBody>
      </p:sp>
      <p:sp>
        <p:nvSpPr>
          <p:cNvPr id="246" name="Google Shape;246;p23"/>
          <p:cNvSpPr/>
          <p:nvPr/>
        </p:nvSpPr>
        <p:spPr>
          <a:xfrm>
            <a:off x="0" y="5105400"/>
            <a:ext cx="7543800"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 – Star</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Star (*) symbol matches zero or more occurrences of the regex preceding the * symbol</a:t>
            </a:r>
            <a:endParaRPr sz="2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4"/>
          <p:cNvSpPr/>
          <p:nvPr/>
        </p:nvSpPr>
        <p:spPr>
          <a:xfrm>
            <a:off x="152400" y="0"/>
            <a:ext cx="754380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u="sng">
                <a:solidFill>
                  <a:srgbClr val="FF0000"/>
                </a:solidFill>
                <a:latin typeface="Calibri"/>
                <a:ea typeface="Calibri"/>
                <a:cs typeface="Calibri"/>
                <a:sym typeface="Calibri"/>
              </a:rPr>
              <a:t>Special Sequences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Special sequences do not match for the actual character in the string instead it tells the specific location in the search string where the match must occur. It makes it easier to write commonly used patterns.  </a:t>
            </a:r>
            <a:endParaRPr sz="2000">
              <a:solidFill>
                <a:schemeClr val="dk1"/>
              </a:solidFill>
              <a:latin typeface="Calibri"/>
              <a:ea typeface="Calibri"/>
              <a:cs typeface="Calibri"/>
              <a:sym typeface="Calibri"/>
            </a:endParaRPr>
          </a:p>
        </p:txBody>
      </p:sp>
      <p:pic>
        <p:nvPicPr>
          <p:cNvPr id="252" name="Google Shape;252;p24"/>
          <p:cNvPicPr preferRelativeResize="0"/>
          <p:nvPr/>
        </p:nvPicPr>
        <p:blipFill rotWithShape="1">
          <a:blip r:embed="rId3">
            <a:alphaModFix/>
          </a:blip>
          <a:srcRect b="0" l="0" r="0" t="0"/>
          <a:stretch/>
        </p:blipFill>
        <p:spPr>
          <a:xfrm>
            <a:off x="381000" y="1828800"/>
            <a:ext cx="7172325" cy="475625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25"/>
          <p:cNvPicPr preferRelativeResize="0"/>
          <p:nvPr/>
        </p:nvPicPr>
        <p:blipFill rotWithShape="1">
          <a:blip r:embed="rId3">
            <a:alphaModFix/>
          </a:blip>
          <a:srcRect b="0" l="0" r="0" t="0"/>
          <a:stretch/>
        </p:blipFill>
        <p:spPr>
          <a:xfrm>
            <a:off x="441325" y="1900238"/>
            <a:ext cx="8259763" cy="3057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6"/>
          <p:cNvSpPr/>
          <p:nvPr/>
        </p:nvSpPr>
        <p:spPr>
          <a:xfrm>
            <a:off x="0" y="0"/>
            <a:ext cx="9144000" cy="457200"/>
          </a:xfrm>
          <a:prstGeom prst="rect">
            <a:avLst/>
          </a:prstGeom>
          <a:solidFill>
            <a:srgbClr val="FFFFFF"/>
          </a:solidFill>
          <a:ln>
            <a:noFill/>
          </a:ln>
        </p:spPr>
        <p:txBody>
          <a:bodyPr anchorCtr="0" anchor="ctr" bIns="76175" lIns="0" spcFirstLastPara="1" rIns="0" wrap="square" tIns="76175">
            <a:spAutoFit/>
          </a:bodyPr>
          <a:lstStyle/>
          <a:p>
            <a:pPr indent="0" lvl="0" marL="0" marR="0" rtl="0" algn="l">
              <a:lnSpc>
                <a:spcPct val="100000"/>
              </a:lnSpc>
              <a:spcBef>
                <a:spcPts val="0"/>
              </a:spcBef>
              <a:spcAft>
                <a:spcPts val="0"/>
              </a:spcAft>
              <a:buClr>
                <a:srgbClr val="000000"/>
              </a:buClr>
              <a:buSzPts val="2400"/>
              <a:buFont typeface="Quattrocento Sans"/>
              <a:buNone/>
            </a:pPr>
            <a:r>
              <a:rPr b="0" i="0" lang="en-US" sz="2400" u="none" cap="none" strike="noStrike">
                <a:solidFill>
                  <a:srgbClr val="000000"/>
                </a:solidFill>
                <a:latin typeface="Quattrocento Sans"/>
                <a:ea typeface="Quattrocento Sans"/>
                <a:cs typeface="Quattrocento Sans"/>
                <a:sym typeface="Quattrocento Sans"/>
              </a:rPr>
              <a:t>The findall() Function</a:t>
            </a:r>
            <a:endParaRPr/>
          </a:p>
          <a:p>
            <a:pPr indent="0" lvl="0" marL="0" marR="0" rtl="0" algn="l">
              <a:lnSpc>
                <a:spcPct val="100000"/>
              </a:lnSpc>
              <a:spcBef>
                <a:spcPts val="0"/>
              </a:spcBef>
              <a:spcAft>
                <a:spcPts val="0"/>
              </a:spcAft>
              <a:buClr>
                <a:srgbClr val="000000"/>
              </a:buClr>
              <a:buSzPts val="1100"/>
              <a:buFont typeface="Verdana"/>
              <a:buNone/>
            </a:pPr>
            <a:r>
              <a:rPr b="0" i="0" lang="en-US" sz="1100" u="none" cap="none" strike="noStrike">
                <a:solidFill>
                  <a:srgbClr val="000000"/>
                </a:solidFill>
                <a:latin typeface="Verdana"/>
                <a:ea typeface="Verdana"/>
                <a:cs typeface="Verdana"/>
                <a:sym typeface="Verdana"/>
              </a:rPr>
              <a:t>The </a:t>
            </a:r>
            <a:r>
              <a:rPr b="0" i="0" lang="en-US" sz="1100" u="none" cap="none" strike="noStrike">
                <a:solidFill>
                  <a:srgbClr val="DC143C"/>
                </a:solidFill>
                <a:latin typeface="Consolas"/>
                <a:ea typeface="Consolas"/>
                <a:cs typeface="Consolas"/>
                <a:sym typeface="Consolas"/>
              </a:rPr>
              <a:t>findall()</a:t>
            </a:r>
            <a:r>
              <a:rPr b="0" i="0" lang="en-US" sz="1100" u="none" cap="none" strike="noStrike">
                <a:solidFill>
                  <a:srgbClr val="000000"/>
                </a:solidFill>
                <a:latin typeface="Verdana"/>
                <a:ea typeface="Verdana"/>
                <a:cs typeface="Verdana"/>
                <a:sym typeface="Verdana"/>
              </a:rPr>
              <a:t> function returns a list containing all matches.</a:t>
            </a:r>
            <a:endParaRPr b="0" i="0" sz="1800" u="none" cap="none" strike="noStrike">
              <a:solidFill>
                <a:schemeClr val="dk1"/>
              </a:solidFill>
              <a:latin typeface="Arial"/>
              <a:ea typeface="Arial"/>
              <a:cs typeface="Arial"/>
              <a:sym typeface="Arial"/>
            </a:endParaRPr>
          </a:p>
        </p:txBody>
      </p:sp>
      <p:pic>
        <p:nvPicPr>
          <p:cNvPr id="263" name="Google Shape;263;p26"/>
          <p:cNvPicPr preferRelativeResize="0"/>
          <p:nvPr/>
        </p:nvPicPr>
        <p:blipFill rotWithShape="1">
          <a:blip r:embed="rId3">
            <a:alphaModFix/>
          </a:blip>
          <a:srcRect b="0" l="0" r="0" t="0"/>
          <a:stretch/>
        </p:blipFill>
        <p:spPr>
          <a:xfrm>
            <a:off x="1143000" y="533400"/>
            <a:ext cx="3895725" cy="2638425"/>
          </a:xfrm>
          <a:prstGeom prst="rect">
            <a:avLst/>
          </a:prstGeom>
          <a:noFill/>
          <a:ln>
            <a:noFill/>
          </a:ln>
        </p:spPr>
      </p:pic>
      <p:sp>
        <p:nvSpPr>
          <p:cNvPr id="264" name="Google Shape;264;p26"/>
          <p:cNvSpPr/>
          <p:nvPr/>
        </p:nvSpPr>
        <p:spPr>
          <a:xfrm>
            <a:off x="2286000" y="2828836"/>
            <a:ext cx="4572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list contains the matches in the order they are found.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If no matches are found, an empty list is returned:</a:t>
            </a:r>
            <a:endParaRPr sz="1800">
              <a:solidFill>
                <a:schemeClr val="dk1"/>
              </a:solidFill>
              <a:latin typeface="Calibri"/>
              <a:ea typeface="Calibri"/>
              <a:cs typeface="Calibri"/>
              <a:sym typeface="Calibri"/>
            </a:endParaRPr>
          </a:p>
        </p:txBody>
      </p:sp>
      <p:pic>
        <p:nvPicPr>
          <p:cNvPr id="265" name="Google Shape;265;p26"/>
          <p:cNvPicPr preferRelativeResize="0"/>
          <p:nvPr/>
        </p:nvPicPr>
        <p:blipFill rotWithShape="1">
          <a:blip r:embed="rId4">
            <a:alphaModFix/>
          </a:blip>
          <a:srcRect b="0" l="0" r="0" t="0"/>
          <a:stretch/>
        </p:blipFill>
        <p:spPr>
          <a:xfrm>
            <a:off x="762000" y="3581400"/>
            <a:ext cx="4448175" cy="2724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7"/>
          <p:cNvSpPr/>
          <p:nvPr/>
        </p:nvSpPr>
        <p:spPr>
          <a:xfrm>
            <a:off x="0" y="0"/>
            <a:ext cx="9144000" cy="457200"/>
          </a:xfrm>
          <a:prstGeom prst="rect">
            <a:avLst/>
          </a:prstGeom>
          <a:solidFill>
            <a:srgbClr val="FFFFFF"/>
          </a:solidFill>
          <a:ln>
            <a:noFill/>
          </a:ln>
        </p:spPr>
        <p:txBody>
          <a:bodyPr anchorCtr="0" anchor="ctr" bIns="76175" lIns="0" spcFirstLastPara="1" rIns="0" wrap="square" tIns="76175">
            <a:spAutoFit/>
          </a:bodyPr>
          <a:lstStyle/>
          <a:p>
            <a:pPr indent="0" lvl="0" marL="0" marR="0" rtl="0" algn="l">
              <a:lnSpc>
                <a:spcPct val="100000"/>
              </a:lnSpc>
              <a:spcBef>
                <a:spcPts val="0"/>
              </a:spcBef>
              <a:spcAft>
                <a:spcPts val="0"/>
              </a:spcAft>
              <a:buClr>
                <a:srgbClr val="000000"/>
              </a:buClr>
              <a:buSzPts val="2400"/>
              <a:buFont typeface="Quattrocento Sans"/>
              <a:buNone/>
            </a:pPr>
            <a:r>
              <a:rPr b="0" i="0" lang="en-US" sz="2400" u="none" cap="none" strike="noStrike">
                <a:solidFill>
                  <a:srgbClr val="000000"/>
                </a:solidFill>
                <a:latin typeface="Quattrocento Sans"/>
                <a:ea typeface="Quattrocento Sans"/>
                <a:cs typeface="Quattrocento Sans"/>
                <a:sym typeface="Quattrocento Sans"/>
              </a:rPr>
              <a:t>The search() Function</a:t>
            </a:r>
            <a:endParaRPr/>
          </a:p>
          <a:p>
            <a:pPr indent="0" lvl="0" marL="0" marR="0" rtl="0" algn="l">
              <a:lnSpc>
                <a:spcPct val="100000"/>
              </a:lnSpc>
              <a:spcBef>
                <a:spcPts val="0"/>
              </a:spcBef>
              <a:spcAft>
                <a:spcPts val="0"/>
              </a:spcAft>
              <a:buClr>
                <a:srgbClr val="000000"/>
              </a:buClr>
              <a:buSzPts val="1100"/>
              <a:buFont typeface="Verdana"/>
              <a:buNone/>
            </a:pPr>
            <a:r>
              <a:rPr b="0" i="0" lang="en-US" sz="1100" u="none" cap="none" strike="noStrike">
                <a:solidFill>
                  <a:srgbClr val="000000"/>
                </a:solidFill>
                <a:latin typeface="Verdana"/>
                <a:ea typeface="Verdana"/>
                <a:cs typeface="Verdana"/>
                <a:sym typeface="Verdana"/>
              </a:rPr>
              <a:t>The </a:t>
            </a:r>
            <a:r>
              <a:rPr b="0" i="0" lang="en-US" sz="1100" u="none" cap="none" strike="noStrike">
                <a:solidFill>
                  <a:srgbClr val="DC143C"/>
                </a:solidFill>
                <a:latin typeface="Consolas"/>
                <a:ea typeface="Consolas"/>
                <a:cs typeface="Consolas"/>
                <a:sym typeface="Consolas"/>
              </a:rPr>
              <a:t>search()</a:t>
            </a:r>
            <a:r>
              <a:rPr b="0" i="0" lang="en-US" sz="1100" u="none" cap="none" strike="noStrike">
                <a:solidFill>
                  <a:srgbClr val="000000"/>
                </a:solidFill>
                <a:latin typeface="Verdana"/>
                <a:ea typeface="Verdana"/>
                <a:cs typeface="Verdana"/>
                <a:sym typeface="Verdana"/>
              </a:rPr>
              <a:t> function searches the string for a match, and returns a </a:t>
            </a:r>
            <a:r>
              <a:rPr b="0" i="0" lang="en-US" sz="1100" u="sng" cap="none" strike="noStrike">
                <a:solidFill>
                  <a:srgbClr val="000000"/>
                </a:solidFill>
                <a:latin typeface="Verdana"/>
                <a:ea typeface="Verdana"/>
                <a:cs typeface="Verdana"/>
                <a:sym typeface="Verdana"/>
                <a:hlinkClick r:id="rId3">
                  <a:extLst>
                    <a:ext uri="{A12FA001-AC4F-418D-AE19-62706E023703}">
                      <ahyp:hlinkClr val="tx"/>
                    </a:ext>
                  </a:extLst>
                </a:hlinkClick>
              </a:rPr>
              <a:t>Match object</a:t>
            </a:r>
            <a:r>
              <a:rPr b="0" i="0" lang="en-US" sz="1100" u="none" cap="none" strike="noStrike">
                <a:solidFill>
                  <a:srgbClr val="000000"/>
                </a:solidFill>
                <a:latin typeface="Verdana"/>
                <a:ea typeface="Verdana"/>
                <a:cs typeface="Verdana"/>
                <a:sym typeface="Verdana"/>
              </a:rPr>
              <a:t> if there is a match.</a:t>
            </a:r>
            <a:endParaRPr b="0" i="0" sz="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Verdana"/>
              <a:buNone/>
            </a:pPr>
            <a:r>
              <a:rPr b="0" i="0" lang="en-US" sz="1100" u="none" cap="none" strike="noStrike">
                <a:solidFill>
                  <a:srgbClr val="000000"/>
                </a:solidFill>
                <a:latin typeface="Verdana"/>
                <a:ea typeface="Verdana"/>
                <a:cs typeface="Verdana"/>
                <a:sym typeface="Verdana"/>
              </a:rPr>
              <a:t>If there is more than one match, only the first occurrence of the match will be returned:</a:t>
            </a:r>
            <a:endParaRPr b="0" i="0" sz="1800" u="none" cap="none" strike="noStrike">
              <a:solidFill>
                <a:schemeClr val="dk1"/>
              </a:solidFill>
              <a:latin typeface="Arial"/>
              <a:ea typeface="Arial"/>
              <a:cs typeface="Arial"/>
              <a:sym typeface="Arial"/>
            </a:endParaRPr>
          </a:p>
        </p:txBody>
      </p:sp>
      <p:pic>
        <p:nvPicPr>
          <p:cNvPr id="271" name="Google Shape;271;p27"/>
          <p:cNvPicPr preferRelativeResize="0"/>
          <p:nvPr/>
        </p:nvPicPr>
        <p:blipFill rotWithShape="1">
          <a:blip r:embed="rId4">
            <a:alphaModFix/>
          </a:blip>
          <a:srcRect b="0" l="0" r="0" t="0"/>
          <a:stretch/>
        </p:blipFill>
        <p:spPr>
          <a:xfrm>
            <a:off x="228600" y="914400"/>
            <a:ext cx="8612187" cy="2933700"/>
          </a:xfrm>
          <a:prstGeom prst="rect">
            <a:avLst/>
          </a:prstGeom>
          <a:noFill/>
          <a:ln>
            <a:noFill/>
          </a:ln>
        </p:spPr>
      </p:pic>
      <p:sp>
        <p:nvSpPr>
          <p:cNvPr id="272" name="Google Shape;272;p27"/>
          <p:cNvSpPr/>
          <p:nvPr/>
        </p:nvSpPr>
        <p:spPr>
          <a:xfrm>
            <a:off x="304800" y="4343400"/>
            <a:ext cx="9144000" cy="26161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Verdana"/>
              <a:buNone/>
            </a:pPr>
            <a:r>
              <a:rPr b="0" i="0" lang="en-US" sz="1100" u="none" cap="none" strike="noStrike">
                <a:solidFill>
                  <a:srgbClr val="000000"/>
                </a:solidFill>
                <a:latin typeface="Verdana"/>
                <a:ea typeface="Verdana"/>
                <a:cs typeface="Verdana"/>
                <a:sym typeface="Verdana"/>
              </a:rPr>
              <a:t>If no matches are found, the value </a:t>
            </a:r>
            <a:r>
              <a:rPr b="0" i="0" lang="en-US" sz="1100" u="none" cap="none" strike="noStrike">
                <a:solidFill>
                  <a:srgbClr val="DC143C"/>
                </a:solidFill>
                <a:latin typeface="Consolas"/>
                <a:ea typeface="Consolas"/>
                <a:cs typeface="Consolas"/>
                <a:sym typeface="Consolas"/>
              </a:rPr>
              <a:t>None</a:t>
            </a:r>
            <a:r>
              <a:rPr b="0" i="0" lang="en-US" sz="1100" u="none" cap="none" strike="noStrike">
                <a:solidFill>
                  <a:srgbClr val="000000"/>
                </a:solidFill>
                <a:latin typeface="Verdana"/>
                <a:ea typeface="Verdana"/>
                <a:cs typeface="Verdana"/>
                <a:sym typeface="Verdana"/>
              </a:rPr>
              <a:t> is returned:</a:t>
            </a:r>
            <a:r>
              <a:rPr b="0" i="0" lang="en-US" sz="7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pic>
        <p:nvPicPr>
          <p:cNvPr id="273" name="Google Shape;273;p27"/>
          <p:cNvPicPr preferRelativeResize="0"/>
          <p:nvPr/>
        </p:nvPicPr>
        <p:blipFill rotWithShape="1">
          <a:blip r:embed="rId5">
            <a:alphaModFix/>
          </a:blip>
          <a:srcRect b="0" l="0" r="0" t="0"/>
          <a:stretch/>
        </p:blipFill>
        <p:spPr>
          <a:xfrm>
            <a:off x="3846875" y="3982375"/>
            <a:ext cx="3781425" cy="26479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8"/>
          <p:cNvSpPr/>
          <p:nvPr/>
        </p:nvSpPr>
        <p:spPr>
          <a:xfrm>
            <a:off x="0" y="0"/>
            <a:ext cx="9144000" cy="457200"/>
          </a:xfrm>
          <a:prstGeom prst="rect">
            <a:avLst/>
          </a:prstGeom>
          <a:solidFill>
            <a:srgbClr val="FFFFFF"/>
          </a:solidFill>
          <a:ln>
            <a:noFill/>
          </a:ln>
        </p:spPr>
        <p:txBody>
          <a:bodyPr anchorCtr="0" anchor="ctr" bIns="76175" lIns="0" spcFirstLastPara="1" rIns="0" wrap="square" tIns="76175">
            <a:spAutoFit/>
          </a:bodyPr>
          <a:lstStyle/>
          <a:p>
            <a:pPr indent="0" lvl="0" marL="0" marR="0" rtl="0" algn="l">
              <a:lnSpc>
                <a:spcPct val="100000"/>
              </a:lnSpc>
              <a:spcBef>
                <a:spcPts val="0"/>
              </a:spcBef>
              <a:spcAft>
                <a:spcPts val="0"/>
              </a:spcAft>
              <a:buClr>
                <a:srgbClr val="000000"/>
              </a:buClr>
              <a:buSzPts val="2400"/>
              <a:buFont typeface="Quattrocento Sans"/>
              <a:buNone/>
            </a:pPr>
            <a:r>
              <a:rPr b="0" i="0" lang="en-US" sz="2400" u="none" cap="none" strike="noStrike">
                <a:solidFill>
                  <a:srgbClr val="000000"/>
                </a:solidFill>
                <a:latin typeface="Quattrocento Sans"/>
                <a:ea typeface="Quattrocento Sans"/>
                <a:cs typeface="Quattrocento Sans"/>
                <a:sym typeface="Quattrocento Sans"/>
              </a:rPr>
              <a:t>The split() Function</a:t>
            </a:r>
            <a:endParaRPr/>
          </a:p>
          <a:p>
            <a:pPr indent="0" lvl="0" marL="0" marR="0" rtl="0" algn="l">
              <a:lnSpc>
                <a:spcPct val="100000"/>
              </a:lnSpc>
              <a:spcBef>
                <a:spcPts val="0"/>
              </a:spcBef>
              <a:spcAft>
                <a:spcPts val="0"/>
              </a:spcAft>
              <a:buClr>
                <a:srgbClr val="000000"/>
              </a:buClr>
              <a:buSzPts val="1100"/>
              <a:buFont typeface="Verdana"/>
              <a:buNone/>
            </a:pPr>
            <a:r>
              <a:rPr b="0" i="0" lang="en-US" sz="1100" u="none" cap="none" strike="noStrike">
                <a:solidFill>
                  <a:srgbClr val="000000"/>
                </a:solidFill>
                <a:latin typeface="Verdana"/>
                <a:ea typeface="Verdana"/>
                <a:cs typeface="Verdana"/>
                <a:sym typeface="Verdana"/>
              </a:rPr>
              <a:t>The </a:t>
            </a:r>
            <a:r>
              <a:rPr b="0" i="0" lang="en-US" sz="1100" u="none" cap="none" strike="noStrike">
                <a:solidFill>
                  <a:srgbClr val="DC143C"/>
                </a:solidFill>
                <a:latin typeface="Consolas"/>
                <a:ea typeface="Consolas"/>
                <a:cs typeface="Consolas"/>
                <a:sym typeface="Consolas"/>
              </a:rPr>
              <a:t>split()</a:t>
            </a:r>
            <a:r>
              <a:rPr b="0" i="0" lang="en-US" sz="1100" u="none" cap="none" strike="noStrike">
                <a:solidFill>
                  <a:srgbClr val="000000"/>
                </a:solidFill>
                <a:latin typeface="Verdana"/>
                <a:ea typeface="Verdana"/>
                <a:cs typeface="Verdana"/>
                <a:sym typeface="Verdana"/>
              </a:rPr>
              <a:t> function returns a list where the string has been split at each match:</a:t>
            </a:r>
            <a:endParaRPr b="0" i="0" sz="1800" u="none" cap="none" strike="noStrike">
              <a:solidFill>
                <a:schemeClr val="dk1"/>
              </a:solidFill>
              <a:latin typeface="Arial"/>
              <a:ea typeface="Arial"/>
              <a:cs typeface="Arial"/>
              <a:sym typeface="Arial"/>
            </a:endParaRPr>
          </a:p>
        </p:txBody>
      </p:sp>
      <p:pic>
        <p:nvPicPr>
          <p:cNvPr id="279" name="Google Shape;279;p28"/>
          <p:cNvPicPr preferRelativeResize="0"/>
          <p:nvPr/>
        </p:nvPicPr>
        <p:blipFill rotWithShape="1">
          <a:blip r:embed="rId3">
            <a:alphaModFix/>
          </a:blip>
          <a:srcRect b="0" l="0" r="0" t="0"/>
          <a:stretch/>
        </p:blipFill>
        <p:spPr>
          <a:xfrm>
            <a:off x="533400" y="1371600"/>
            <a:ext cx="3810000" cy="26003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9"/>
          <p:cNvSpPr/>
          <p:nvPr/>
        </p:nvSpPr>
        <p:spPr>
          <a:xfrm>
            <a:off x="0" y="0"/>
            <a:ext cx="9144000" cy="457200"/>
          </a:xfrm>
          <a:prstGeom prst="rect">
            <a:avLst/>
          </a:prstGeom>
          <a:solidFill>
            <a:srgbClr val="FFFFFF"/>
          </a:solidFill>
          <a:ln>
            <a:noFill/>
          </a:ln>
        </p:spPr>
        <p:txBody>
          <a:bodyPr anchorCtr="0" anchor="ctr" bIns="76175" lIns="0" spcFirstLastPara="1" rIns="0" wrap="square" tIns="76175">
            <a:spAutoFit/>
          </a:bodyPr>
          <a:lstStyle/>
          <a:p>
            <a:pPr indent="0" lvl="0" marL="0" marR="0" rtl="0" algn="l">
              <a:lnSpc>
                <a:spcPct val="100000"/>
              </a:lnSpc>
              <a:spcBef>
                <a:spcPts val="0"/>
              </a:spcBef>
              <a:spcAft>
                <a:spcPts val="0"/>
              </a:spcAft>
              <a:buClr>
                <a:srgbClr val="000000"/>
              </a:buClr>
              <a:buSzPts val="2400"/>
              <a:buFont typeface="Quattrocento Sans"/>
              <a:buNone/>
            </a:pPr>
            <a:r>
              <a:rPr b="0" i="0" lang="en-US" sz="2400" u="none" cap="none" strike="noStrike">
                <a:solidFill>
                  <a:srgbClr val="000000"/>
                </a:solidFill>
                <a:latin typeface="Quattrocento Sans"/>
                <a:ea typeface="Quattrocento Sans"/>
                <a:cs typeface="Quattrocento Sans"/>
                <a:sym typeface="Quattrocento Sans"/>
              </a:rPr>
              <a:t>The sub() Function</a:t>
            </a:r>
            <a:endParaRPr/>
          </a:p>
          <a:p>
            <a:pPr indent="0" lvl="0" marL="0" marR="0" rtl="0" algn="l">
              <a:lnSpc>
                <a:spcPct val="100000"/>
              </a:lnSpc>
              <a:spcBef>
                <a:spcPts val="0"/>
              </a:spcBef>
              <a:spcAft>
                <a:spcPts val="0"/>
              </a:spcAft>
              <a:buClr>
                <a:srgbClr val="000000"/>
              </a:buClr>
              <a:buSzPts val="1100"/>
              <a:buFont typeface="Verdana"/>
              <a:buNone/>
            </a:pPr>
            <a:r>
              <a:rPr b="0" i="0" lang="en-US" sz="1100" u="none" cap="none" strike="noStrike">
                <a:solidFill>
                  <a:srgbClr val="000000"/>
                </a:solidFill>
                <a:latin typeface="Verdana"/>
                <a:ea typeface="Verdana"/>
                <a:cs typeface="Verdana"/>
                <a:sym typeface="Verdana"/>
              </a:rPr>
              <a:t>The </a:t>
            </a:r>
            <a:r>
              <a:rPr b="0" i="0" lang="en-US" sz="1100" u="none" cap="none" strike="noStrike">
                <a:solidFill>
                  <a:srgbClr val="DC143C"/>
                </a:solidFill>
                <a:latin typeface="Consolas"/>
                <a:ea typeface="Consolas"/>
                <a:cs typeface="Consolas"/>
                <a:sym typeface="Consolas"/>
              </a:rPr>
              <a:t>sub()</a:t>
            </a:r>
            <a:r>
              <a:rPr b="0" i="0" lang="en-US" sz="1100" u="none" cap="none" strike="noStrike">
                <a:solidFill>
                  <a:srgbClr val="000000"/>
                </a:solidFill>
                <a:latin typeface="Verdana"/>
                <a:ea typeface="Verdana"/>
                <a:cs typeface="Verdana"/>
                <a:sym typeface="Verdana"/>
              </a:rPr>
              <a:t> function replaces the matches with the text of your choice:</a:t>
            </a:r>
            <a:endParaRPr b="0" i="0" sz="1800" u="none" cap="none" strike="noStrike">
              <a:solidFill>
                <a:schemeClr val="dk1"/>
              </a:solidFill>
              <a:latin typeface="Arial"/>
              <a:ea typeface="Arial"/>
              <a:cs typeface="Arial"/>
              <a:sym typeface="Arial"/>
            </a:endParaRPr>
          </a:p>
        </p:txBody>
      </p:sp>
      <p:pic>
        <p:nvPicPr>
          <p:cNvPr id="285" name="Google Shape;285;p29"/>
          <p:cNvPicPr preferRelativeResize="0"/>
          <p:nvPr/>
        </p:nvPicPr>
        <p:blipFill rotWithShape="1">
          <a:blip r:embed="rId3">
            <a:alphaModFix/>
          </a:blip>
          <a:srcRect b="0" l="0" r="0" t="0"/>
          <a:stretch/>
        </p:blipFill>
        <p:spPr>
          <a:xfrm>
            <a:off x="304800" y="990600"/>
            <a:ext cx="5764213" cy="2705100"/>
          </a:xfrm>
          <a:prstGeom prst="rect">
            <a:avLst/>
          </a:prstGeom>
          <a:noFill/>
          <a:ln>
            <a:noFill/>
          </a:ln>
        </p:spPr>
      </p:pic>
      <p:sp>
        <p:nvSpPr>
          <p:cNvPr id="286" name="Google Shape;286;p29"/>
          <p:cNvSpPr/>
          <p:nvPr/>
        </p:nvSpPr>
        <p:spPr>
          <a:xfrm>
            <a:off x="152400" y="40386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Verdana"/>
              <a:buNone/>
            </a:pPr>
            <a:r>
              <a:rPr b="0" i="0" lang="en-US" sz="1100" u="none" cap="none" strike="noStrike">
                <a:solidFill>
                  <a:srgbClr val="000000"/>
                </a:solidFill>
                <a:latin typeface="Verdana"/>
                <a:ea typeface="Verdana"/>
                <a:cs typeface="Verdana"/>
                <a:sym typeface="Verdana"/>
              </a:rPr>
              <a:t>You can control the number of replacements by specifying the </a:t>
            </a:r>
            <a:r>
              <a:rPr b="0" i="0" lang="en-US" sz="1100" u="none" cap="none" strike="noStrike">
                <a:solidFill>
                  <a:srgbClr val="DC143C"/>
                </a:solidFill>
                <a:latin typeface="Consolas"/>
                <a:ea typeface="Consolas"/>
                <a:cs typeface="Consolas"/>
                <a:sym typeface="Consolas"/>
              </a:rPr>
              <a:t>count</a:t>
            </a:r>
            <a:r>
              <a:rPr b="0" i="0" lang="en-US" sz="1100" u="none" cap="none" strike="noStrike">
                <a:solidFill>
                  <a:srgbClr val="000000"/>
                </a:solidFill>
                <a:latin typeface="Verdana"/>
                <a:ea typeface="Verdana"/>
                <a:cs typeface="Verdana"/>
                <a:sym typeface="Verdana"/>
              </a:rPr>
              <a:t> parameter:</a:t>
            </a:r>
            <a:r>
              <a:rPr b="0" i="0" lang="en-US" sz="7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pic>
        <p:nvPicPr>
          <p:cNvPr id="287" name="Google Shape;287;p29"/>
          <p:cNvPicPr preferRelativeResize="0"/>
          <p:nvPr/>
        </p:nvPicPr>
        <p:blipFill rotWithShape="1">
          <a:blip r:embed="rId4">
            <a:alphaModFix/>
          </a:blip>
          <a:srcRect b="0" l="0" r="0" t="0"/>
          <a:stretch/>
        </p:blipFill>
        <p:spPr>
          <a:xfrm>
            <a:off x="533400" y="3886200"/>
            <a:ext cx="3724275" cy="2628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p:nvPr/>
        </p:nvSpPr>
        <p:spPr>
          <a:xfrm>
            <a:off x="609600" y="457200"/>
            <a:ext cx="7467600" cy="218521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u="sng">
                <a:solidFill>
                  <a:srgbClr val="FF0000"/>
                </a:solidFill>
                <a:latin typeface="Calibri"/>
                <a:ea typeface="Calibri"/>
                <a:cs typeface="Calibri"/>
                <a:sym typeface="Calibri"/>
              </a:rPr>
              <a:t>Variables in Module</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The module can contain functions, as already described, but also variables of all types (arrays, dictionaries, objects etc):</a:t>
            </a:r>
            <a:endParaRPr sz="3200">
              <a:solidFill>
                <a:schemeClr val="dk1"/>
              </a:solidFill>
              <a:latin typeface="Calibri"/>
              <a:ea typeface="Calibri"/>
              <a:cs typeface="Calibri"/>
              <a:sym typeface="Calibri"/>
            </a:endParaRPr>
          </a:p>
        </p:txBody>
      </p:sp>
      <p:pic>
        <p:nvPicPr>
          <p:cNvPr id="99" name="Google Shape;99;p3"/>
          <p:cNvPicPr preferRelativeResize="0"/>
          <p:nvPr/>
        </p:nvPicPr>
        <p:blipFill rotWithShape="1">
          <a:blip r:embed="rId3">
            <a:alphaModFix/>
          </a:blip>
          <a:srcRect b="0" l="0" r="0" t="0"/>
          <a:stretch/>
        </p:blipFill>
        <p:spPr>
          <a:xfrm>
            <a:off x="0" y="3124200"/>
            <a:ext cx="9144000" cy="29908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0"/>
          <p:cNvSpPr/>
          <p:nvPr/>
        </p:nvSpPr>
        <p:spPr>
          <a:xfrm>
            <a:off x="0" y="0"/>
            <a:ext cx="9144000" cy="457200"/>
          </a:xfrm>
          <a:prstGeom prst="rect">
            <a:avLst/>
          </a:prstGeom>
          <a:solidFill>
            <a:srgbClr val="FFFFCC"/>
          </a:solidFill>
          <a:ln>
            <a:noFill/>
          </a:ln>
        </p:spPr>
        <p:txBody>
          <a:bodyPr anchorCtr="0" anchor="ctr" bIns="76175" lIns="0" spcFirstLastPara="1" rIns="0" wrap="square" tIns="76175">
            <a:spAutoFit/>
          </a:bodyPr>
          <a:lstStyle/>
          <a:p>
            <a:pPr indent="0" lvl="0" marL="0" marR="0" rtl="0" algn="l">
              <a:lnSpc>
                <a:spcPct val="100000"/>
              </a:lnSpc>
              <a:spcBef>
                <a:spcPts val="0"/>
              </a:spcBef>
              <a:spcAft>
                <a:spcPts val="0"/>
              </a:spcAft>
              <a:buClr>
                <a:srgbClr val="000000"/>
              </a:buClr>
              <a:buSzPts val="2400"/>
              <a:buFont typeface="Quattrocento Sans"/>
              <a:buNone/>
            </a:pPr>
            <a:r>
              <a:rPr b="0" i="0" lang="en-US" sz="2400" u="none" cap="none" strike="noStrike">
                <a:solidFill>
                  <a:srgbClr val="000000"/>
                </a:solidFill>
                <a:latin typeface="Quattrocento Sans"/>
                <a:ea typeface="Quattrocento Sans"/>
                <a:cs typeface="Quattrocento Sans"/>
                <a:sym typeface="Quattrocento Sans"/>
              </a:rPr>
              <a:t>Match Object</a:t>
            </a:r>
            <a:endParaRPr/>
          </a:p>
          <a:p>
            <a:pPr indent="0" lvl="0" marL="0" marR="0" rtl="0" algn="l">
              <a:lnSpc>
                <a:spcPct val="100000"/>
              </a:lnSpc>
              <a:spcBef>
                <a:spcPts val="0"/>
              </a:spcBef>
              <a:spcAft>
                <a:spcPts val="0"/>
              </a:spcAft>
              <a:buClr>
                <a:srgbClr val="000000"/>
              </a:buClr>
              <a:buSzPts val="1100"/>
              <a:buFont typeface="Verdana"/>
              <a:buNone/>
            </a:pPr>
            <a:r>
              <a:rPr b="0" i="0" lang="en-US" sz="1100" u="none" cap="none" strike="noStrike">
                <a:solidFill>
                  <a:srgbClr val="000000"/>
                </a:solidFill>
                <a:latin typeface="Verdana"/>
                <a:ea typeface="Verdana"/>
                <a:cs typeface="Verdana"/>
                <a:sym typeface="Verdana"/>
              </a:rPr>
              <a:t>A Match Object is an object containing information about the search and the result.</a:t>
            </a:r>
            <a:endParaRPr b="0" i="0" sz="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Verdana"/>
              <a:buNone/>
            </a:pPr>
            <a:r>
              <a:rPr b="1" i="0" lang="en-US" sz="1100" u="none" cap="none" strike="noStrike">
                <a:solidFill>
                  <a:srgbClr val="000000"/>
                </a:solidFill>
                <a:latin typeface="Verdana"/>
                <a:ea typeface="Verdana"/>
                <a:cs typeface="Verdana"/>
                <a:sym typeface="Verdana"/>
              </a:rPr>
              <a:t>Note:</a:t>
            </a:r>
            <a:r>
              <a:rPr b="0" i="0" lang="en-US" sz="1100" u="none" cap="none" strike="noStrike">
                <a:solidFill>
                  <a:srgbClr val="000000"/>
                </a:solidFill>
                <a:latin typeface="Verdana"/>
                <a:ea typeface="Verdana"/>
                <a:cs typeface="Verdana"/>
                <a:sym typeface="Verdana"/>
              </a:rPr>
              <a:t> If there is no match, the value </a:t>
            </a:r>
            <a:r>
              <a:rPr b="0" i="0" lang="en-US" sz="1100" u="none" cap="none" strike="noStrike">
                <a:solidFill>
                  <a:srgbClr val="DC143C"/>
                </a:solidFill>
                <a:latin typeface="Consolas"/>
                <a:ea typeface="Consolas"/>
                <a:cs typeface="Consolas"/>
                <a:sym typeface="Consolas"/>
              </a:rPr>
              <a:t>None</a:t>
            </a:r>
            <a:r>
              <a:rPr b="0" i="0" lang="en-US" sz="1100" u="none" cap="none" strike="noStrike">
                <a:solidFill>
                  <a:srgbClr val="000000"/>
                </a:solidFill>
                <a:latin typeface="Verdana"/>
                <a:ea typeface="Verdana"/>
                <a:cs typeface="Verdana"/>
                <a:sym typeface="Verdana"/>
              </a:rPr>
              <a:t> will be returned, instead of the Match Object.</a:t>
            </a:r>
            <a:endParaRPr b="0" i="0" sz="1800" u="none" cap="none" strike="noStrike">
              <a:solidFill>
                <a:schemeClr val="dk1"/>
              </a:solidFill>
              <a:latin typeface="Arial"/>
              <a:ea typeface="Arial"/>
              <a:cs typeface="Arial"/>
              <a:sym typeface="Arial"/>
            </a:endParaRPr>
          </a:p>
        </p:txBody>
      </p:sp>
      <p:pic>
        <p:nvPicPr>
          <p:cNvPr id="293" name="Google Shape;293;p30"/>
          <p:cNvPicPr preferRelativeResize="0"/>
          <p:nvPr/>
        </p:nvPicPr>
        <p:blipFill rotWithShape="1">
          <a:blip r:embed="rId3">
            <a:alphaModFix/>
          </a:blip>
          <a:srcRect b="0" l="0" r="0" t="0"/>
          <a:stretch/>
        </p:blipFill>
        <p:spPr>
          <a:xfrm>
            <a:off x="2290763" y="2109788"/>
            <a:ext cx="4562475" cy="26384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1"/>
          <p:cNvSpPr/>
          <p:nvPr/>
        </p:nvSpPr>
        <p:spPr>
          <a:xfrm>
            <a:off x="0" y="457200"/>
            <a:ext cx="9144000" cy="45720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Verdana"/>
              <a:buNone/>
            </a:pPr>
            <a:r>
              <a:rPr b="0" i="0" lang="en-US" sz="1100" u="none" cap="none" strike="noStrike">
                <a:solidFill>
                  <a:srgbClr val="000000"/>
                </a:solidFill>
                <a:latin typeface="Verdana"/>
                <a:ea typeface="Verdana"/>
                <a:cs typeface="Verdana"/>
                <a:sym typeface="Verdana"/>
              </a:rPr>
              <a:t>The Match object has properties and methods used to retrieve information about the search, and the result:</a:t>
            </a:r>
            <a:endParaRPr b="0" i="0" sz="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DC143C"/>
              </a:buClr>
              <a:buSzPts val="1100"/>
              <a:buFont typeface="Consolas"/>
              <a:buNone/>
            </a:pPr>
            <a:r>
              <a:rPr b="0" i="0" lang="en-US" sz="1100" u="none" cap="none" strike="noStrike">
                <a:solidFill>
                  <a:srgbClr val="DC143C"/>
                </a:solidFill>
                <a:latin typeface="Consolas"/>
                <a:ea typeface="Consolas"/>
                <a:cs typeface="Consolas"/>
                <a:sym typeface="Consolas"/>
              </a:rPr>
              <a:t>.span()</a:t>
            </a:r>
            <a:r>
              <a:rPr b="0" i="0" lang="en-US" sz="1100" u="none" cap="none" strike="noStrike">
                <a:solidFill>
                  <a:srgbClr val="000000"/>
                </a:solidFill>
                <a:latin typeface="Verdana"/>
                <a:ea typeface="Verdana"/>
                <a:cs typeface="Verdana"/>
                <a:sym typeface="Verdana"/>
              </a:rPr>
              <a:t> returns a tuple containing the start-, and end positions of the match.</a:t>
            </a:r>
            <a:br>
              <a:rPr b="0" i="0" lang="en-US" sz="1100" u="none" cap="none" strike="noStrike">
                <a:solidFill>
                  <a:srgbClr val="000000"/>
                </a:solidFill>
                <a:latin typeface="Verdana"/>
                <a:ea typeface="Verdana"/>
                <a:cs typeface="Verdana"/>
                <a:sym typeface="Verdana"/>
              </a:rPr>
            </a:br>
            <a:r>
              <a:rPr b="0" i="0" lang="en-US" sz="1100" u="none" cap="none" strike="noStrike">
                <a:solidFill>
                  <a:srgbClr val="DC143C"/>
                </a:solidFill>
                <a:latin typeface="Consolas"/>
                <a:ea typeface="Consolas"/>
                <a:cs typeface="Consolas"/>
                <a:sym typeface="Consolas"/>
              </a:rPr>
              <a:t>.string</a:t>
            </a:r>
            <a:r>
              <a:rPr b="0" i="0" lang="en-US" sz="1100" u="none" cap="none" strike="noStrike">
                <a:solidFill>
                  <a:srgbClr val="000000"/>
                </a:solidFill>
                <a:latin typeface="Verdana"/>
                <a:ea typeface="Verdana"/>
                <a:cs typeface="Verdana"/>
                <a:sym typeface="Verdana"/>
              </a:rPr>
              <a:t> returns the string passed into the function</a:t>
            </a:r>
            <a:br>
              <a:rPr b="0" i="0" lang="en-US" sz="1100" u="none" cap="none" strike="noStrike">
                <a:solidFill>
                  <a:srgbClr val="000000"/>
                </a:solidFill>
                <a:latin typeface="Verdana"/>
                <a:ea typeface="Verdana"/>
                <a:cs typeface="Verdana"/>
                <a:sym typeface="Verdana"/>
              </a:rPr>
            </a:br>
            <a:r>
              <a:rPr b="0" i="0" lang="en-US" sz="1100" u="none" cap="none" strike="noStrike">
                <a:solidFill>
                  <a:srgbClr val="DC143C"/>
                </a:solidFill>
                <a:latin typeface="Consolas"/>
                <a:ea typeface="Consolas"/>
                <a:cs typeface="Consolas"/>
                <a:sym typeface="Consolas"/>
              </a:rPr>
              <a:t>.group()</a:t>
            </a:r>
            <a:r>
              <a:rPr b="0" i="0" lang="en-US" sz="1100" u="none" cap="none" strike="noStrike">
                <a:solidFill>
                  <a:srgbClr val="000000"/>
                </a:solidFill>
                <a:latin typeface="Verdana"/>
                <a:ea typeface="Verdana"/>
                <a:cs typeface="Verdana"/>
                <a:sym typeface="Verdana"/>
              </a:rPr>
              <a:t> returns the part of the string where there was a match</a:t>
            </a:r>
            <a:endParaRPr b="0" i="0" sz="1800" u="none" cap="none" strike="noStrike">
              <a:solidFill>
                <a:schemeClr val="dk1"/>
              </a:solidFill>
              <a:latin typeface="Arial"/>
              <a:ea typeface="Arial"/>
              <a:cs typeface="Arial"/>
              <a:sym typeface="Arial"/>
            </a:endParaRPr>
          </a:p>
        </p:txBody>
      </p:sp>
      <p:pic>
        <p:nvPicPr>
          <p:cNvPr id="299" name="Google Shape;299;p31"/>
          <p:cNvPicPr preferRelativeResize="0"/>
          <p:nvPr/>
        </p:nvPicPr>
        <p:blipFill rotWithShape="1">
          <a:blip r:embed="rId3">
            <a:alphaModFix/>
          </a:blip>
          <a:srcRect b="0" l="0" r="0" t="0"/>
          <a:stretch/>
        </p:blipFill>
        <p:spPr>
          <a:xfrm>
            <a:off x="381000" y="1066800"/>
            <a:ext cx="7802563" cy="3181350"/>
          </a:xfrm>
          <a:prstGeom prst="rect">
            <a:avLst/>
          </a:prstGeom>
          <a:noFill/>
          <a:ln>
            <a:noFill/>
          </a:ln>
        </p:spPr>
      </p:pic>
      <p:pic>
        <p:nvPicPr>
          <p:cNvPr id="300" name="Google Shape;300;p31"/>
          <p:cNvPicPr preferRelativeResize="0"/>
          <p:nvPr/>
        </p:nvPicPr>
        <p:blipFill rotWithShape="1">
          <a:blip r:embed="rId4">
            <a:alphaModFix/>
          </a:blip>
          <a:srcRect b="0" l="0" r="0" t="0"/>
          <a:stretch/>
        </p:blipFill>
        <p:spPr>
          <a:xfrm>
            <a:off x="152400" y="4067175"/>
            <a:ext cx="4191000" cy="2790825"/>
          </a:xfrm>
          <a:prstGeom prst="rect">
            <a:avLst/>
          </a:prstGeom>
          <a:noFill/>
          <a:ln>
            <a:noFill/>
          </a:ln>
        </p:spPr>
      </p:pic>
      <p:sp>
        <p:nvSpPr>
          <p:cNvPr id="301" name="Google Shape;301;p31"/>
          <p:cNvSpPr/>
          <p:nvPr/>
        </p:nvSpPr>
        <p:spPr>
          <a:xfrm>
            <a:off x="533400" y="5181600"/>
            <a:ext cx="9144000" cy="457200"/>
          </a:xfrm>
          <a:prstGeom prst="rect">
            <a:avLst/>
          </a:prstGeom>
          <a:solidFill>
            <a:srgbClr val="FFFFCC"/>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Verdana"/>
              <a:buNone/>
            </a:pPr>
            <a:r>
              <a:rPr b="1" i="0" lang="en-US" sz="1100" u="none" cap="none" strike="noStrike">
                <a:solidFill>
                  <a:srgbClr val="000000"/>
                </a:solidFill>
                <a:latin typeface="Verdana"/>
                <a:ea typeface="Verdana"/>
                <a:cs typeface="Verdana"/>
                <a:sym typeface="Verdana"/>
              </a:rPr>
              <a:t>Note:</a:t>
            </a:r>
            <a:r>
              <a:rPr b="0" i="0" lang="en-US" sz="1100" u="none" cap="none" strike="noStrike">
                <a:solidFill>
                  <a:srgbClr val="000000"/>
                </a:solidFill>
                <a:latin typeface="Verdana"/>
                <a:ea typeface="Verdana"/>
                <a:cs typeface="Verdana"/>
                <a:sym typeface="Verdana"/>
              </a:rPr>
              <a:t> If there is no match, the value </a:t>
            </a:r>
            <a:r>
              <a:rPr b="0" i="0" lang="en-US" sz="1100" u="none" cap="none" strike="noStrike">
                <a:solidFill>
                  <a:srgbClr val="DC143C"/>
                </a:solidFill>
                <a:latin typeface="Consolas"/>
                <a:ea typeface="Consolas"/>
                <a:cs typeface="Consolas"/>
                <a:sym typeface="Consolas"/>
              </a:rPr>
              <a:t>None</a:t>
            </a:r>
            <a:r>
              <a:rPr b="0" i="0" lang="en-US" sz="1100" u="none" cap="none" strike="noStrike">
                <a:solidFill>
                  <a:srgbClr val="000000"/>
                </a:solidFill>
                <a:latin typeface="Verdana"/>
                <a:ea typeface="Verdana"/>
                <a:cs typeface="Verdana"/>
                <a:sym typeface="Verdana"/>
              </a:rPr>
              <a:t> will be returned, instead of the Match Object.</a:t>
            </a:r>
            <a:r>
              <a:rPr b="0" i="0" lang="en-US" sz="7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p:nvPr/>
        </p:nvSpPr>
        <p:spPr>
          <a:xfrm>
            <a:off x="0" y="381000"/>
            <a:ext cx="9144000" cy="3108495"/>
          </a:xfrm>
          <a:prstGeom prst="rect">
            <a:avLst/>
          </a:prstGeom>
          <a:solidFill>
            <a:srgbClr val="FFFFFF"/>
          </a:solidFill>
          <a:ln>
            <a:noFill/>
          </a:ln>
        </p:spPr>
        <p:txBody>
          <a:bodyPr anchorCtr="0" anchor="ctr" bIns="76175" lIns="0" spcFirstLastPara="1" rIns="0" wrap="square" tIns="76175">
            <a:spAutoFit/>
          </a:bodyPr>
          <a:lstStyle/>
          <a:p>
            <a:pPr indent="0" lvl="0" marL="0" marR="0" rtl="0" algn="l">
              <a:lnSpc>
                <a:spcPct val="100000"/>
              </a:lnSpc>
              <a:spcBef>
                <a:spcPts val="0"/>
              </a:spcBef>
              <a:spcAft>
                <a:spcPts val="0"/>
              </a:spcAft>
              <a:buClr>
                <a:srgbClr val="000000"/>
              </a:buClr>
              <a:buSzPts val="4800"/>
              <a:buFont typeface="Quattrocento Sans"/>
              <a:buNone/>
            </a:pPr>
            <a:r>
              <a:rPr b="0" i="0" lang="en-US" sz="4800" u="none" cap="none" strike="noStrike">
                <a:solidFill>
                  <a:srgbClr val="000000"/>
                </a:solidFill>
                <a:latin typeface="Quattrocento Sans"/>
                <a:ea typeface="Quattrocento Sans"/>
                <a:cs typeface="Quattrocento Sans"/>
                <a:sym typeface="Quattrocento Sans"/>
              </a:rPr>
              <a:t>Naming a Module</a:t>
            </a:r>
            <a:endParaRPr/>
          </a:p>
          <a:p>
            <a:pPr indent="0" lvl="0" marL="0" marR="0" rtl="0" algn="l">
              <a:lnSpc>
                <a:spcPct val="100000"/>
              </a:lnSpc>
              <a:spcBef>
                <a:spcPts val="0"/>
              </a:spcBef>
              <a:spcAft>
                <a:spcPts val="0"/>
              </a:spcAft>
              <a:buClr>
                <a:srgbClr val="000000"/>
              </a:buClr>
              <a:buSzPts val="2400"/>
              <a:buFont typeface="Verdana"/>
              <a:buNone/>
            </a:pPr>
            <a:r>
              <a:rPr b="0" i="0" lang="en-US" sz="2400" u="none" cap="none" strike="noStrike">
                <a:solidFill>
                  <a:srgbClr val="000000"/>
                </a:solidFill>
                <a:latin typeface="Verdana"/>
                <a:ea typeface="Verdana"/>
                <a:cs typeface="Verdana"/>
                <a:sym typeface="Verdana"/>
              </a:rPr>
              <a:t>You can name the module file whatever you like, but it must have the file extension </a:t>
            </a:r>
            <a:r>
              <a:rPr b="0" i="0" lang="en-US" sz="2400" u="none" cap="none" strike="noStrike">
                <a:solidFill>
                  <a:srgbClr val="DC143C"/>
                </a:solidFill>
                <a:latin typeface="Consolas"/>
                <a:ea typeface="Consolas"/>
                <a:cs typeface="Consolas"/>
                <a:sym typeface="Consolas"/>
              </a:rPr>
              <a:t>.py</a:t>
            </a:r>
            <a:endParaRPr b="0" i="0" sz="48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4800"/>
              <a:buFont typeface="Quattrocento Sans"/>
              <a:buNone/>
            </a:pPr>
            <a:r>
              <a:rPr b="0" i="0" lang="en-US" sz="4800" u="none" cap="none" strike="noStrike">
                <a:solidFill>
                  <a:srgbClr val="000000"/>
                </a:solidFill>
                <a:latin typeface="Quattrocento Sans"/>
                <a:ea typeface="Quattrocento Sans"/>
                <a:cs typeface="Quattrocento Sans"/>
                <a:sym typeface="Quattrocento Sans"/>
              </a:rPr>
              <a:t>Re-naming a Module</a:t>
            </a:r>
            <a:endParaRPr/>
          </a:p>
          <a:p>
            <a:pPr indent="0" lvl="0" marL="0" marR="0" rtl="0" algn="l">
              <a:lnSpc>
                <a:spcPct val="100000"/>
              </a:lnSpc>
              <a:spcBef>
                <a:spcPts val="0"/>
              </a:spcBef>
              <a:spcAft>
                <a:spcPts val="0"/>
              </a:spcAft>
              <a:buClr>
                <a:srgbClr val="000000"/>
              </a:buClr>
              <a:buSzPts val="2400"/>
              <a:buFont typeface="Verdana"/>
              <a:buNone/>
            </a:pPr>
            <a:r>
              <a:rPr b="0" i="0" lang="en-US" sz="2400" u="none" cap="none" strike="noStrike">
                <a:solidFill>
                  <a:srgbClr val="000000"/>
                </a:solidFill>
                <a:latin typeface="Verdana"/>
                <a:ea typeface="Verdana"/>
                <a:cs typeface="Verdana"/>
                <a:sym typeface="Verdana"/>
              </a:rPr>
              <a:t>You can create an alias when you import a module, by using the </a:t>
            </a:r>
            <a:r>
              <a:rPr b="0" i="0" lang="en-US" sz="2400" u="none" cap="none" strike="noStrike">
                <a:solidFill>
                  <a:srgbClr val="DC143C"/>
                </a:solidFill>
                <a:latin typeface="Consolas"/>
                <a:ea typeface="Consolas"/>
                <a:cs typeface="Consolas"/>
                <a:sym typeface="Consolas"/>
              </a:rPr>
              <a:t>as</a:t>
            </a:r>
            <a:r>
              <a:rPr b="0" i="0" lang="en-US" sz="2400" u="none" cap="none" strike="noStrike">
                <a:solidFill>
                  <a:srgbClr val="000000"/>
                </a:solidFill>
                <a:latin typeface="Verdana"/>
                <a:ea typeface="Verdana"/>
                <a:cs typeface="Verdana"/>
                <a:sym typeface="Verdana"/>
              </a:rPr>
              <a:t> keyword:</a:t>
            </a:r>
            <a:endParaRPr b="0" i="0" sz="4000" u="none" cap="none" strike="noStrike">
              <a:solidFill>
                <a:schemeClr val="dk1"/>
              </a:solidFill>
              <a:latin typeface="Arial"/>
              <a:ea typeface="Arial"/>
              <a:cs typeface="Arial"/>
              <a:sym typeface="Arial"/>
            </a:endParaRPr>
          </a:p>
        </p:txBody>
      </p:sp>
      <p:pic>
        <p:nvPicPr>
          <p:cNvPr id="105" name="Google Shape;105;p4"/>
          <p:cNvPicPr preferRelativeResize="0"/>
          <p:nvPr/>
        </p:nvPicPr>
        <p:blipFill rotWithShape="1">
          <a:blip r:embed="rId3">
            <a:alphaModFix/>
          </a:blip>
          <a:srcRect b="0" l="0" r="0" t="0"/>
          <a:stretch/>
        </p:blipFill>
        <p:spPr>
          <a:xfrm>
            <a:off x="55562" y="3810000"/>
            <a:ext cx="9088438" cy="2667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p:nvPr/>
        </p:nvSpPr>
        <p:spPr>
          <a:xfrm>
            <a:off x="152400" y="0"/>
            <a:ext cx="8686800" cy="15696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u="sng">
                <a:solidFill>
                  <a:srgbClr val="FF0000"/>
                </a:solidFill>
                <a:latin typeface="Calibri"/>
                <a:ea typeface="Calibri"/>
                <a:cs typeface="Calibri"/>
                <a:sym typeface="Calibri"/>
              </a:rPr>
              <a:t>Built-in Modules</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There are several built-in modules in Python, which you can import whenever you like.</a:t>
            </a:r>
            <a:endParaRPr sz="3200">
              <a:solidFill>
                <a:schemeClr val="dk1"/>
              </a:solidFill>
              <a:latin typeface="Calibri"/>
              <a:ea typeface="Calibri"/>
              <a:cs typeface="Calibri"/>
              <a:sym typeface="Calibri"/>
            </a:endParaRPr>
          </a:p>
        </p:txBody>
      </p:sp>
      <p:pic>
        <p:nvPicPr>
          <p:cNvPr id="111" name="Google Shape;111;p5"/>
          <p:cNvPicPr preferRelativeResize="0"/>
          <p:nvPr/>
        </p:nvPicPr>
        <p:blipFill rotWithShape="1">
          <a:blip r:embed="rId3">
            <a:alphaModFix/>
          </a:blip>
          <a:srcRect b="0" l="0" r="0" t="0"/>
          <a:stretch/>
        </p:blipFill>
        <p:spPr>
          <a:xfrm>
            <a:off x="228600" y="1524000"/>
            <a:ext cx="8612188" cy="2413091"/>
          </a:xfrm>
          <a:prstGeom prst="rect">
            <a:avLst/>
          </a:prstGeom>
          <a:noFill/>
          <a:ln>
            <a:noFill/>
          </a:ln>
        </p:spPr>
      </p:pic>
      <p:sp>
        <p:nvSpPr>
          <p:cNvPr id="112" name="Google Shape;112;p5"/>
          <p:cNvSpPr/>
          <p:nvPr/>
        </p:nvSpPr>
        <p:spPr>
          <a:xfrm>
            <a:off x="0" y="3962400"/>
            <a:ext cx="9144000" cy="1077170"/>
          </a:xfrm>
          <a:prstGeom prst="rect">
            <a:avLst/>
          </a:prstGeom>
          <a:solidFill>
            <a:srgbClr val="FFFFFF"/>
          </a:solidFill>
          <a:ln>
            <a:noFill/>
          </a:ln>
        </p:spPr>
        <p:txBody>
          <a:bodyPr anchorCtr="0" anchor="ctr" bIns="76175" lIns="0" spcFirstLastPara="1" rIns="0" wrap="square" tIns="76175">
            <a:spAutoFit/>
          </a:bodyPr>
          <a:lstStyle/>
          <a:p>
            <a:pPr indent="0" lvl="0" marL="0" marR="0" rtl="0" algn="ctr">
              <a:lnSpc>
                <a:spcPct val="100000"/>
              </a:lnSpc>
              <a:spcBef>
                <a:spcPts val="0"/>
              </a:spcBef>
              <a:spcAft>
                <a:spcPts val="0"/>
              </a:spcAft>
              <a:buClr>
                <a:srgbClr val="FF0000"/>
              </a:buClr>
              <a:buSzPts val="3200"/>
              <a:buFont typeface="Quattrocento Sans"/>
              <a:buNone/>
            </a:pPr>
            <a:r>
              <a:rPr b="0" i="0" lang="en-US" sz="3200" u="none" cap="none" strike="noStrike">
                <a:solidFill>
                  <a:srgbClr val="FF0000"/>
                </a:solidFill>
                <a:latin typeface="Quattrocento Sans"/>
                <a:ea typeface="Quattrocento Sans"/>
                <a:cs typeface="Quattrocento Sans"/>
                <a:sym typeface="Quattrocento Sans"/>
              </a:rPr>
              <a:t>Using the dir() Function</a:t>
            </a:r>
            <a:endParaRPr/>
          </a:p>
          <a:p>
            <a:pPr indent="0" lvl="0" marL="0" marR="0" rtl="0" algn="l">
              <a:lnSpc>
                <a:spcPct val="100000"/>
              </a:lnSpc>
              <a:spcBef>
                <a:spcPts val="0"/>
              </a:spcBef>
              <a:spcAft>
                <a:spcPts val="0"/>
              </a:spcAft>
              <a:buClr>
                <a:srgbClr val="000000"/>
              </a:buClr>
              <a:buSzPts val="1400"/>
              <a:buFont typeface="Verdana"/>
              <a:buNone/>
            </a:pPr>
            <a:r>
              <a:rPr b="0" i="0" lang="en-US" sz="1400" u="none" cap="none" strike="noStrike">
                <a:solidFill>
                  <a:srgbClr val="000000"/>
                </a:solidFill>
                <a:latin typeface="Verdana"/>
                <a:ea typeface="Verdana"/>
                <a:cs typeface="Verdana"/>
                <a:sym typeface="Verdana"/>
              </a:rPr>
              <a:t>There is a built-in function to list all the function names (or variable names) in a module. The </a:t>
            </a:r>
            <a:r>
              <a:rPr b="0" i="0" lang="en-US" sz="1400" u="none" cap="none" strike="noStrike">
                <a:solidFill>
                  <a:srgbClr val="DC143C"/>
                </a:solidFill>
                <a:latin typeface="Consolas"/>
                <a:ea typeface="Consolas"/>
                <a:cs typeface="Consolas"/>
                <a:sym typeface="Consolas"/>
              </a:rPr>
              <a:t>dir()</a:t>
            </a:r>
            <a:r>
              <a:rPr b="0" i="0" lang="en-US" sz="1400" u="none" cap="none" strike="noStrike">
                <a:solidFill>
                  <a:srgbClr val="000000"/>
                </a:solidFill>
                <a:latin typeface="Verdana"/>
                <a:ea typeface="Verdana"/>
                <a:cs typeface="Verdana"/>
                <a:sym typeface="Verdana"/>
              </a:rPr>
              <a:t> function:</a:t>
            </a:r>
            <a:endParaRPr b="0" i="0" sz="2400" u="none" cap="none" strike="noStrike">
              <a:solidFill>
                <a:schemeClr val="dk1"/>
              </a:solidFill>
              <a:latin typeface="Arial"/>
              <a:ea typeface="Arial"/>
              <a:cs typeface="Arial"/>
              <a:sym typeface="Arial"/>
            </a:endParaRPr>
          </a:p>
        </p:txBody>
      </p:sp>
      <p:pic>
        <p:nvPicPr>
          <p:cNvPr id="113" name="Google Shape;113;p5"/>
          <p:cNvPicPr preferRelativeResize="0"/>
          <p:nvPr/>
        </p:nvPicPr>
        <p:blipFill rotWithShape="1">
          <a:blip r:embed="rId4">
            <a:alphaModFix/>
          </a:blip>
          <a:srcRect b="0" l="0" r="0" t="0"/>
          <a:stretch/>
        </p:blipFill>
        <p:spPr>
          <a:xfrm>
            <a:off x="304800" y="5105400"/>
            <a:ext cx="6858000" cy="1600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p:nvPr/>
        </p:nvSpPr>
        <p:spPr>
          <a:xfrm>
            <a:off x="1" y="0"/>
            <a:ext cx="9144000" cy="1569612"/>
          </a:xfrm>
          <a:prstGeom prst="rect">
            <a:avLst/>
          </a:prstGeom>
          <a:solidFill>
            <a:srgbClr val="FFFFFF"/>
          </a:solidFill>
          <a:ln>
            <a:noFill/>
          </a:ln>
        </p:spPr>
        <p:txBody>
          <a:bodyPr anchorCtr="0" anchor="ctr" bIns="76175" lIns="0" spcFirstLastPara="1" rIns="0" wrap="square" tIns="76175">
            <a:spAutoFit/>
          </a:bodyPr>
          <a:lstStyle/>
          <a:p>
            <a:pPr indent="0" lvl="0" marL="0" marR="0" rtl="0" algn="ctr">
              <a:lnSpc>
                <a:spcPct val="100000"/>
              </a:lnSpc>
              <a:spcBef>
                <a:spcPts val="0"/>
              </a:spcBef>
              <a:spcAft>
                <a:spcPts val="0"/>
              </a:spcAft>
              <a:buClr>
                <a:srgbClr val="FF0000"/>
              </a:buClr>
              <a:buSzPts val="4400"/>
              <a:buFont typeface="Quattrocento Sans"/>
              <a:buNone/>
            </a:pPr>
            <a:r>
              <a:rPr b="1" i="0" lang="en-US" sz="4400" u="sng" cap="none" strike="noStrike">
                <a:solidFill>
                  <a:srgbClr val="FF0000"/>
                </a:solidFill>
                <a:latin typeface="Quattrocento Sans"/>
                <a:ea typeface="Quattrocento Sans"/>
                <a:cs typeface="Quattrocento Sans"/>
                <a:sym typeface="Quattrocento Sans"/>
              </a:rPr>
              <a:t>I</a:t>
            </a:r>
            <a:r>
              <a:rPr b="1" i="0" lang="en-US" sz="3600" u="sng" cap="none" strike="noStrike">
                <a:solidFill>
                  <a:srgbClr val="FF0000"/>
                </a:solidFill>
                <a:latin typeface="Quattrocento Sans"/>
                <a:ea typeface="Quattrocento Sans"/>
                <a:cs typeface="Quattrocento Sans"/>
                <a:sym typeface="Quattrocento Sans"/>
              </a:rPr>
              <a:t>mport From Module</a:t>
            </a:r>
            <a:endParaRPr b="1" i="0" sz="2400" u="sng" cap="none" strike="noStrike">
              <a:solidFill>
                <a:srgbClr val="FF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Verdana"/>
              <a:buNone/>
            </a:pPr>
            <a:r>
              <a:rPr b="0" i="0" lang="en-US" sz="2400" u="none" cap="none" strike="noStrike">
                <a:solidFill>
                  <a:srgbClr val="000000"/>
                </a:solidFill>
                <a:latin typeface="Verdana"/>
                <a:ea typeface="Verdana"/>
                <a:cs typeface="Verdana"/>
                <a:sym typeface="Verdana"/>
              </a:rPr>
              <a:t>You can choose to import only parts from a module, by using the </a:t>
            </a:r>
            <a:r>
              <a:rPr b="0" i="0" lang="en-US" sz="2400" u="none" cap="none" strike="noStrike">
                <a:solidFill>
                  <a:srgbClr val="DC143C"/>
                </a:solidFill>
                <a:latin typeface="Consolas"/>
                <a:ea typeface="Consolas"/>
                <a:cs typeface="Consolas"/>
                <a:sym typeface="Consolas"/>
              </a:rPr>
              <a:t>from</a:t>
            </a:r>
            <a:r>
              <a:rPr b="0" i="0" lang="en-US" sz="2400" u="none" cap="none" strike="noStrike">
                <a:solidFill>
                  <a:srgbClr val="000000"/>
                </a:solidFill>
                <a:latin typeface="Verdana"/>
                <a:ea typeface="Verdana"/>
                <a:cs typeface="Verdana"/>
                <a:sym typeface="Verdana"/>
              </a:rPr>
              <a:t> keyword</a:t>
            </a:r>
            <a:r>
              <a:rPr b="0" i="0" lang="en-US" sz="1100" u="none" cap="none" strike="noStrike">
                <a:solidFill>
                  <a:srgbClr val="000000"/>
                </a:solidFill>
                <a:latin typeface="Verdana"/>
                <a:ea typeface="Verdana"/>
                <a:cs typeface="Verdana"/>
                <a:sym typeface="Verdana"/>
              </a:rPr>
              <a:t>.</a:t>
            </a:r>
            <a:endParaRPr b="0" i="0" sz="1800" u="none" cap="none" strike="noStrike">
              <a:solidFill>
                <a:schemeClr val="dk1"/>
              </a:solidFill>
              <a:latin typeface="Arial"/>
              <a:ea typeface="Arial"/>
              <a:cs typeface="Arial"/>
              <a:sym typeface="Arial"/>
            </a:endParaRPr>
          </a:p>
        </p:txBody>
      </p:sp>
      <p:pic>
        <p:nvPicPr>
          <p:cNvPr id="119" name="Google Shape;119;p6"/>
          <p:cNvPicPr preferRelativeResize="0"/>
          <p:nvPr/>
        </p:nvPicPr>
        <p:blipFill rotWithShape="1">
          <a:blip r:embed="rId3">
            <a:alphaModFix/>
          </a:blip>
          <a:srcRect b="0" l="0" r="0" t="0"/>
          <a:stretch/>
        </p:blipFill>
        <p:spPr>
          <a:xfrm>
            <a:off x="0" y="1828800"/>
            <a:ext cx="9144000" cy="3505200"/>
          </a:xfrm>
          <a:prstGeom prst="rect">
            <a:avLst/>
          </a:prstGeom>
          <a:noFill/>
          <a:ln>
            <a:noFill/>
          </a:ln>
        </p:spPr>
      </p:pic>
      <p:pic>
        <p:nvPicPr>
          <p:cNvPr id="120" name="Google Shape;120;p6"/>
          <p:cNvPicPr preferRelativeResize="0"/>
          <p:nvPr/>
        </p:nvPicPr>
        <p:blipFill rotWithShape="1">
          <a:blip r:embed="rId4">
            <a:alphaModFix/>
          </a:blip>
          <a:srcRect b="0" l="0" r="0" t="0"/>
          <a:stretch/>
        </p:blipFill>
        <p:spPr>
          <a:xfrm>
            <a:off x="0" y="5867400"/>
            <a:ext cx="9144000" cy="990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p:nvPr/>
        </p:nvSpPr>
        <p:spPr>
          <a:xfrm>
            <a:off x="0" y="0"/>
            <a:ext cx="4876800" cy="1477231"/>
          </a:xfrm>
          <a:prstGeom prst="rect">
            <a:avLst/>
          </a:prstGeom>
          <a:solidFill>
            <a:srgbClr val="FFFFFF"/>
          </a:solidFill>
          <a:ln>
            <a:noFill/>
          </a:ln>
        </p:spPr>
        <p:txBody>
          <a:bodyPr anchorCtr="0" anchor="ctr" bIns="152350" lIns="0" spcFirstLastPara="1" rIns="0" wrap="square" tIns="152350">
            <a:spAutoFit/>
          </a:bodyPr>
          <a:lstStyle/>
          <a:p>
            <a:pPr indent="0" lvl="0" marL="0" marR="0" rtl="0" algn="ctr">
              <a:lnSpc>
                <a:spcPct val="100000"/>
              </a:lnSpc>
              <a:spcBef>
                <a:spcPts val="0"/>
              </a:spcBef>
              <a:spcAft>
                <a:spcPts val="0"/>
              </a:spcAft>
              <a:buClr>
                <a:srgbClr val="FF0000"/>
              </a:buClr>
              <a:buSzPts val="4400"/>
              <a:buFont typeface="Quattrocento Sans"/>
              <a:buNone/>
            </a:pPr>
            <a:r>
              <a:rPr b="1" i="0" lang="en-US" sz="4400" u="sng" cap="none" strike="noStrike">
                <a:solidFill>
                  <a:srgbClr val="FF0000"/>
                </a:solidFill>
                <a:latin typeface="Quattrocento Sans"/>
                <a:ea typeface="Quattrocento Sans"/>
                <a:cs typeface="Quattrocento Sans"/>
                <a:sym typeface="Quattrocento Sans"/>
              </a:rPr>
              <a:t>Python PIP</a:t>
            </a:r>
            <a:endParaRPr/>
          </a:p>
          <a:p>
            <a:pPr indent="0" lvl="0" marL="0" marR="0" rtl="0" algn="ctr">
              <a:lnSpc>
                <a:spcPct val="100000"/>
              </a:lnSpc>
              <a:spcBef>
                <a:spcPts val="0"/>
              </a:spcBef>
              <a:spcAft>
                <a:spcPts val="0"/>
              </a:spcAft>
              <a:buClr>
                <a:schemeClr val="dk1"/>
              </a:buClr>
              <a:buSzPts val="3200"/>
              <a:buFont typeface="Calibri"/>
              <a:buNone/>
            </a:pPr>
            <a:r>
              <a:t/>
            </a:r>
            <a:endParaRPr b="1" i="0" sz="3200" u="sng" cap="none" strike="noStrike">
              <a:solidFill>
                <a:srgbClr val="FF0000"/>
              </a:solidFill>
              <a:latin typeface="Arial"/>
              <a:ea typeface="Arial"/>
              <a:cs typeface="Arial"/>
              <a:sym typeface="Arial"/>
            </a:endParaRPr>
          </a:p>
        </p:txBody>
      </p:sp>
      <p:sp>
        <p:nvSpPr>
          <p:cNvPr id="126" name="Google Shape;126;p7"/>
          <p:cNvSpPr/>
          <p:nvPr/>
        </p:nvSpPr>
        <p:spPr>
          <a:xfrm>
            <a:off x="0" y="1524000"/>
            <a:ext cx="8915400" cy="2062055"/>
          </a:xfrm>
          <a:prstGeom prst="rect">
            <a:avLst/>
          </a:prstGeom>
          <a:solidFill>
            <a:srgbClr val="FFFFCC"/>
          </a:solidFill>
          <a:ln>
            <a:noFill/>
          </a:ln>
        </p:spPr>
        <p:txBody>
          <a:bodyPr anchorCtr="0" anchor="ctr" bIns="76175" lIns="0" spcFirstLastPara="1" rIns="0" wrap="square" tIns="76175">
            <a:spAutoFit/>
          </a:bodyPr>
          <a:lstStyle/>
          <a:p>
            <a:pPr indent="0" lvl="0" marL="0" marR="0" rtl="0" algn="l">
              <a:lnSpc>
                <a:spcPct val="100000"/>
              </a:lnSpc>
              <a:spcBef>
                <a:spcPts val="0"/>
              </a:spcBef>
              <a:spcAft>
                <a:spcPts val="0"/>
              </a:spcAft>
              <a:buClr>
                <a:srgbClr val="000000"/>
              </a:buClr>
              <a:buSzPts val="4400"/>
              <a:buFont typeface="Quattrocento Sans"/>
              <a:buNone/>
            </a:pPr>
            <a:r>
              <a:rPr b="0" i="0" lang="en-US" sz="4400" u="none" cap="none" strike="noStrike">
                <a:solidFill>
                  <a:srgbClr val="000000"/>
                </a:solidFill>
                <a:latin typeface="Quattrocento Sans"/>
                <a:ea typeface="Quattrocento Sans"/>
                <a:cs typeface="Quattrocento Sans"/>
                <a:sym typeface="Quattrocento Sans"/>
              </a:rPr>
              <a:t>What is PIP?</a:t>
            </a:r>
            <a:endParaRPr/>
          </a:p>
          <a:p>
            <a:pPr indent="0" lvl="0" marL="0" marR="0" rtl="0" algn="l">
              <a:lnSpc>
                <a:spcPct val="100000"/>
              </a:lnSpc>
              <a:spcBef>
                <a:spcPts val="0"/>
              </a:spcBef>
              <a:spcAft>
                <a:spcPts val="0"/>
              </a:spcAft>
              <a:buClr>
                <a:srgbClr val="000000"/>
              </a:buClr>
              <a:buSzPts val="2000"/>
              <a:buFont typeface="Verdana"/>
              <a:buNone/>
            </a:pPr>
            <a:r>
              <a:rPr b="0" i="0" lang="en-US" sz="2000" u="none" cap="none" strike="noStrike">
                <a:solidFill>
                  <a:srgbClr val="000000"/>
                </a:solidFill>
                <a:latin typeface="Verdana"/>
                <a:ea typeface="Verdana"/>
                <a:cs typeface="Verdana"/>
                <a:sym typeface="Verdana"/>
              </a:rPr>
              <a:t>PIP is a package manager for Python packages, or modules if you like.</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Verdana"/>
              <a:buNone/>
            </a:pPr>
            <a:r>
              <a:rPr b="1" i="0" lang="en-US" sz="2000" u="none" cap="none" strike="noStrike">
                <a:solidFill>
                  <a:srgbClr val="000000"/>
                </a:solidFill>
                <a:latin typeface="Verdana"/>
                <a:ea typeface="Verdana"/>
                <a:cs typeface="Verdana"/>
                <a:sym typeface="Verdana"/>
              </a:rPr>
              <a:t>Note:</a:t>
            </a:r>
            <a:r>
              <a:rPr b="0" i="0" lang="en-US" sz="2000" u="none" cap="none" strike="noStrike">
                <a:solidFill>
                  <a:srgbClr val="000000"/>
                </a:solidFill>
                <a:latin typeface="Verdana"/>
                <a:ea typeface="Verdana"/>
                <a:cs typeface="Verdana"/>
                <a:sym typeface="Verdana"/>
              </a:rPr>
              <a:t> If you have Python version 3.4 or later, PIP is included by default.</a:t>
            </a:r>
            <a:endParaRPr b="0" i="0" sz="3600" u="none" cap="none" strike="noStrike">
              <a:solidFill>
                <a:schemeClr val="dk1"/>
              </a:solidFill>
              <a:latin typeface="Arial"/>
              <a:ea typeface="Arial"/>
              <a:cs typeface="Arial"/>
              <a:sym typeface="Arial"/>
            </a:endParaRPr>
          </a:p>
        </p:txBody>
      </p:sp>
      <p:sp>
        <p:nvSpPr>
          <p:cNvPr id="127" name="Google Shape;127;p7"/>
          <p:cNvSpPr/>
          <p:nvPr/>
        </p:nvSpPr>
        <p:spPr>
          <a:xfrm>
            <a:off x="152400" y="4343400"/>
            <a:ext cx="8317079" cy="1600341"/>
          </a:xfrm>
          <a:prstGeom prst="rect">
            <a:avLst/>
          </a:prstGeom>
          <a:solidFill>
            <a:srgbClr val="FFFFFF"/>
          </a:solidFill>
          <a:ln>
            <a:noFill/>
          </a:ln>
        </p:spPr>
        <p:txBody>
          <a:bodyPr anchorCtr="0" anchor="ctr" bIns="152350" lIns="0" spcFirstLastPara="1" rIns="0" wrap="square" tIns="152350">
            <a:spAutoFit/>
          </a:bodyPr>
          <a:lstStyle/>
          <a:p>
            <a:pPr indent="0" lvl="0" marL="0" marR="0" rtl="0" algn="l">
              <a:lnSpc>
                <a:spcPct val="100000"/>
              </a:lnSpc>
              <a:spcBef>
                <a:spcPts val="0"/>
              </a:spcBef>
              <a:spcAft>
                <a:spcPts val="0"/>
              </a:spcAft>
              <a:buClr>
                <a:srgbClr val="FF0000"/>
              </a:buClr>
              <a:buSzPts val="4400"/>
              <a:buFont typeface="Quattrocento Sans"/>
              <a:buNone/>
            </a:pPr>
            <a:r>
              <a:rPr b="0" i="0" lang="en-US" sz="4400" u="none" cap="none" strike="noStrike">
                <a:solidFill>
                  <a:srgbClr val="FF0000"/>
                </a:solidFill>
                <a:latin typeface="Quattrocento Sans"/>
                <a:ea typeface="Quattrocento Sans"/>
                <a:cs typeface="Quattrocento Sans"/>
                <a:sym typeface="Quattrocento Sans"/>
              </a:rPr>
              <a:t>What is a Package?</a:t>
            </a:r>
            <a:endParaRPr/>
          </a:p>
          <a:p>
            <a:pPr indent="0" lvl="0" marL="0" marR="0" rtl="0" algn="l">
              <a:lnSpc>
                <a:spcPct val="100000"/>
              </a:lnSpc>
              <a:spcBef>
                <a:spcPts val="0"/>
              </a:spcBef>
              <a:spcAft>
                <a:spcPts val="0"/>
              </a:spcAft>
              <a:buClr>
                <a:srgbClr val="000000"/>
              </a:buClr>
              <a:buSzPts val="2000"/>
              <a:buFont typeface="Verdana"/>
              <a:buNone/>
            </a:pPr>
            <a:r>
              <a:rPr b="0" i="0" lang="en-US" sz="2000" u="none" cap="none" strike="noStrike">
                <a:solidFill>
                  <a:srgbClr val="000000"/>
                </a:solidFill>
                <a:latin typeface="Verdana"/>
                <a:ea typeface="Verdana"/>
                <a:cs typeface="Verdana"/>
                <a:sym typeface="Verdana"/>
              </a:rPr>
              <a:t>A package contains all the files you need for a module.</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Verdana"/>
              <a:buNone/>
            </a:pPr>
            <a:r>
              <a:rPr b="0" i="0" lang="en-US" sz="2000" u="none" cap="none" strike="noStrike">
                <a:solidFill>
                  <a:srgbClr val="000000"/>
                </a:solidFill>
                <a:latin typeface="Verdana"/>
                <a:ea typeface="Verdana"/>
                <a:cs typeface="Verdana"/>
                <a:sym typeface="Verdana"/>
              </a:rPr>
              <a:t>Modules are Python code libraries you can include in your project.</a:t>
            </a:r>
            <a:endParaRPr b="0" i="0" sz="36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p:nvPr/>
        </p:nvSpPr>
        <p:spPr>
          <a:xfrm>
            <a:off x="304800" y="838200"/>
            <a:ext cx="7772400" cy="1200280"/>
          </a:xfrm>
          <a:prstGeom prst="rect">
            <a:avLst/>
          </a:prstGeom>
          <a:solidFill>
            <a:srgbClr val="FFFFFF"/>
          </a:solidFill>
          <a:ln>
            <a:noFill/>
          </a:ln>
        </p:spPr>
        <p:txBody>
          <a:bodyPr anchorCtr="0" anchor="ctr" bIns="76175" lIns="0" spcFirstLastPara="1" rIns="0" wrap="square" tIns="76175">
            <a:spAutoFit/>
          </a:bodyPr>
          <a:lstStyle/>
          <a:p>
            <a:pPr indent="0" lvl="0" marL="0" marR="0" rtl="0" algn="l">
              <a:lnSpc>
                <a:spcPct val="100000"/>
              </a:lnSpc>
              <a:spcBef>
                <a:spcPts val="0"/>
              </a:spcBef>
              <a:spcAft>
                <a:spcPts val="0"/>
              </a:spcAft>
              <a:buClr>
                <a:srgbClr val="FF0000"/>
              </a:buClr>
              <a:buSzPts val="3600"/>
              <a:buFont typeface="Quattrocento Sans"/>
              <a:buNone/>
            </a:pPr>
            <a:r>
              <a:rPr b="0" i="0" lang="en-US" sz="3600" u="none" cap="none" strike="noStrike">
                <a:solidFill>
                  <a:srgbClr val="FF0000"/>
                </a:solidFill>
                <a:latin typeface="Quattrocento Sans"/>
                <a:ea typeface="Quattrocento Sans"/>
                <a:cs typeface="Quattrocento Sans"/>
                <a:sym typeface="Quattrocento Sans"/>
              </a:rPr>
              <a:t>Check if PIP is Installed</a:t>
            </a:r>
            <a:endParaRPr/>
          </a:p>
          <a:p>
            <a:pPr indent="0" lvl="0" marL="0" marR="0" rtl="0" algn="l">
              <a:lnSpc>
                <a:spcPct val="100000"/>
              </a:lnSpc>
              <a:spcBef>
                <a:spcPts val="0"/>
              </a:spcBef>
              <a:spcAft>
                <a:spcPts val="0"/>
              </a:spcAft>
              <a:buClr>
                <a:srgbClr val="FF0000"/>
              </a:buClr>
              <a:buSzPts val="1600"/>
              <a:buFont typeface="Verdana"/>
              <a:buNone/>
            </a:pPr>
            <a:r>
              <a:rPr b="0" i="0" lang="en-US" sz="1600" u="none" cap="none" strike="noStrike">
                <a:solidFill>
                  <a:srgbClr val="FF0000"/>
                </a:solidFill>
                <a:latin typeface="Verdana"/>
                <a:ea typeface="Verdana"/>
                <a:cs typeface="Verdana"/>
                <a:sym typeface="Verdana"/>
              </a:rPr>
              <a:t>Navigate your command line to the location of Python's script directory, and type the following:</a:t>
            </a:r>
            <a:endParaRPr b="0" i="0" sz="2800" u="none" cap="none" strike="noStrike">
              <a:solidFill>
                <a:srgbClr val="FF0000"/>
              </a:solidFill>
              <a:latin typeface="Arial"/>
              <a:ea typeface="Arial"/>
              <a:cs typeface="Arial"/>
              <a:sym typeface="Arial"/>
            </a:endParaRPr>
          </a:p>
        </p:txBody>
      </p:sp>
      <p:pic>
        <p:nvPicPr>
          <p:cNvPr id="133" name="Google Shape;133;p8"/>
          <p:cNvPicPr preferRelativeResize="0"/>
          <p:nvPr/>
        </p:nvPicPr>
        <p:blipFill rotWithShape="1">
          <a:blip r:embed="rId3">
            <a:alphaModFix/>
          </a:blip>
          <a:srcRect b="0" l="0" r="0" t="0"/>
          <a:stretch/>
        </p:blipFill>
        <p:spPr>
          <a:xfrm>
            <a:off x="0" y="2819400"/>
            <a:ext cx="8839200" cy="1781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p:nvPr/>
        </p:nvSpPr>
        <p:spPr>
          <a:xfrm>
            <a:off x="381000" y="228601"/>
            <a:ext cx="8382000"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Install PIP</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If you do not have PIP installed, you can download and install it from this page: </a:t>
            </a:r>
            <a:r>
              <a:rPr lang="en-US" sz="3200" u="sng">
                <a:solidFill>
                  <a:schemeClr val="dk1"/>
                </a:solidFill>
                <a:latin typeface="Calibri"/>
                <a:ea typeface="Calibri"/>
                <a:cs typeface="Calibri"/>
                <a:sym typeface="Calibri"/>
                <a:hlinkClick r:id="rId3">
                  <a:extLst>
                    <a:ext uri="{A12FA001-AC4F-418D-AE19-62706E023703}">
                      <ahyp:hlinkClr val="tx"/>
                    </a:ext>
                  </a:extLst>
                </a:hlinkClick>
              </a:rPr>
              <a:t>https://pypi.org/project/pip/</a:t>
            </a:r>
            <a:endParaRPr sz="3200">
              <a:solidFill>
                <a:schemeClr val="dk1"/>
              </a:solidFill>
              <a:latin typeface="Calibri"/>
              <a:ea typeface="Calibri"/>
              <a:cs typeface="Calibri"/>
              <a:sym typeface="Calibri"/>
            </a:endParaRPr>
          </a:p>
        </p:txBody>
      </p:sp>
      <p:sp>
        <p:nvSpPr>
          <p:cNvPr id="139" name="Google Shape;139;p9"/>
          <p:cNvSpPr/>
          <p:nvPr/>
        </p:nvSpPr>
        <p:spPr>
          <a:xfrm>
            <a:off x="304800" y="2514600"/>
            <a:ext cx="80772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Calibri"/>
                <a:ea typeface="Calibri"/>
                <a:cs typeface="Calibri"/>
                <a:sym typeface="Calibri"/>
              </a:rPr>
              <a:t>Download a Package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Downloading a package is very easy.</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Open the command line interface and tell PIP to download the package you want.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Navigate your command line to the location of Python's script directory, and type the following:</a:t>
            </a:r>
            <a:endParaRPr sz="2400">
              <a:solidFill>
                <a:schemeClr val="dk1"/>
              </a:solidFill>
              <a:latin typeface="Calibri"/>
              <a:ea typeface="Calibri"/>
              <a:cs typeface="Calibri"/>
              <a:sym typeface="Calibri"/>
            </a:endParaRPr>
          </a:p>
        </p:txBody>
      </p:sp>
      <p:pic>
        <p:nvPicPr>
          <p:cNvPr id="140" name="Google Shape;140;p9"/>
          <p:cNvPicPr preferRelativeResize="0"/>
          <p:nvPr/>
        </p:nvPicPr>
        <p:blipFill rotWithShape="1">
          <a:blip r:embed="rId4">
            <a:alphaModFix/>
          </a:blip>
          <a:srcRect b="0" l="0" r="0" t="0"/>
          <a:stretch/>
        </p:blipFill>
        <p:spPr>
          <a:xfrm>
            <a:off x="0" y="4800600"/>
            <a:ext cx="8991600" cy="1914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2021-11-10T01:51:00Z</dcterms:created>
  <dc:creator>hp</dc:creator>
</cp:coreProperties>
</file>