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Quattrocento Sans"/>
      <p:regular r:id="rId32"/>
      <p:bold r:id="rId33"/>
      <p:italic r:id="rId34"/>
      <p:boldItalic r:id="rId35"/>
    </p:embeddedFon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haBE50QMuNq6KhHjVOzhpGYCDJ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E5B7EB-B854-476A-B765-287915A27588}">
  <a:tblStyle styleId="{95E5B7EB-B854-476A-B765-287915A2758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Sans-bold.fntdata"/><Relationship Id="rId10" Type="http://schemas.openxmlformats.org/officeDocument/2006/relationships/slide" Target="slides/slide4.xml"/><Relationship Id="rId32" Type="http://schemas.openxmlformats.org/officeDocument/2006/relationships/font" Target="fonts/QuattrocentoSans-regular.fntdata"/><Relationship Id="rId13" Type="http://schemas.openxmlformats.org/officeDocument/2006/relationships/slide" Target="slides/slide7.xml"/><Relationship Id="rId35" Type="http://schemas.openxmlformats.org/officeDocument/2006/relationships/font" Target="fonts/QuattrocentoSans-boldItalic.fntdata"/><Relationship Id="rId12" Type="http://schemas.openxmlformats.org/officeDocument/2006/relationships/slide" Target="slides/slide6.xml"/><Relationship Id="rId34" Type="http://schemas.openxmlformats.org/officeDocument/2006/relationships/font" Target="fonts/QuattrocentoSans-italic.fntdata"/><Relationship Id="rId15" Type="http://schemas.openxmlformats.org/officeDocument/2006/relationships/slide" Target="slides/slide9.xml"/><Relationship Id="rId37" Type="http://schemas.openxmlformats.org/officeDocument/2006/relationships/font" Target="fonts/SourceSansPro-bold.fntdata"/><Relationship Id="rId14" Type="http://schemas.openxmlformats.org/officeDocument/2006/relationships/slide" Target="slides/slide8.xml"/><Relationship Id="rId36" Type="http://schemas.openxmlformats.org/officeDocument/2006/relationships/font" Target="fonts/SourceSansPro-regular.fntdata"/><Relationship Id="rId17" Type="http://schemas.openxmlformats.org/officeDocument/2006/relationships/slide" Target="slides/slide11.xml"/><Relationship Id="rId39" Type="http://schemas.openxmlformats.org/officeDocument/2006/relationships/font" Target="fonts/SourceSansPro-boldItalic.fntdata"/><Relationship Id="rId16" Type="http://schemas.openxmlformats.org/officeDocument/2006/relationships/slide" Target="slides/slide10.xml"/><Relationship Id="rId38" Type="http://schemas.openxmlformats.org/officeDocument/2006/relationships/font" Target="fonts/SourceSansPr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geeksforgeeks.org/python-list-insert/" TargetMode="External"/><Relationship Id="rId4" Type="http://schemas.openxmlformats.org/officeDocument/2006/relationships/hyperlink" Target="https://www.geeksforgeeks.org/append-extend-python/" TargetMode="External"/><Relationship Id="rId5" Type="http://schemas.openxmlformats.org/officeDocument/2006/relationships/image" Target="../media/image19.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geeksforgeeks.org/python-list-remove/" TargetMode="External"/><Relationship Id="rId4" Type="http://schemas.openxmlformats.org/officeDocument/2006/relationships/hyperlink" Target="https://www.geeksforgeeks.org/python-list-po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geeksforgeeks.org/python-list-comprehension-and-slicing/" TargetMode="External"/><Relationship Id="rId4" Type="http://schemas.openxmlformats.org/officeDocument/2006/relationships/hyperlink" Target="https://www.geeksforgeeks.org/python-list-inde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28600" y="762000"/>
            <a:ext cx="7239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 function is a block of code which only runs when it is called.</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You can pass data, known as parameters, into a function.</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A function can return data as a result.</a:t>
            </a:r>
            <a:endParaRPr sz="2400">
              <a:solidFill>
                <a:schemeClr val="dk1"/>
              </a:solidFill>
              <a:latin typeface="Arial"/>
              <a:ea typeface="Arial"/>
              <a:cs typeface="Arial"/>
              <a:sym typeface="Arial"/>
            </a:endParaRPr>
          </a:p>
        </p:txBody>
      </p:sp>
      <p:sp>
        <p:nvSpPr>
          <p:cNvPr id="85" name="Google Shape;85;p1"/>
          <p:cNvSpPr txBox="1"/>
          <p:nvPr/>
        </p:nvSpPr>
        <p:spPr>
          <a:xfrm>
            <a:off x="2057400" y="152400"/>
            <a:ext cx="48567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INTRODUCTION TO FUNCTIONS </a:t>
            </a:r>
            <a:endParaRPr sz="2800">
              <a:solidFill>
                <a:srgbClr val="FF0000"/>
              </a:solidFill>
              <a:latin typeface="Calibri"/>
              <a:ea typeface="Calibri"/>
              <a:cs typeface="Calibri"/>
              <a:sym typeface="Calibri"/>
            </a:endParaRPr>
          </a:p>
        </p:txBody>
      </p:sp>
      <p:pic>
        <p:nvPicPr>
          <p:cNvPr id="86" name="Google Shape;86;p1"/>
          <p:cNvPicPr preferRelativeResize="0"/>
          <p:nvPr/>
        </p:nvPicPr>
        <p:blipFill rotWithShape="1">
          <a:blip r:embed="rId3">
            <a:alphaModFix/>
          </a:blip>
          <a:srcRect b="0" l="0" r="0" t="0"/>
          <a:stretch/>
        </p:blipFill>
        <p:spPr>
          <a:xfrm>
            <a:off x="0" y="3733800"/>
            <a:ext cx="7617114" cy="2762250"/>
          </a:xfrm>
          <a:prstGeom prst="rect">
            <a:avLst/>
          </a:prstGeom>
          <a:noFill/>
          <a:ln>
            <a:noFill/>
          </a:ln>
        </p:spPr>
      </p:pic>
      <p:sp>
        <p:nvSpPr>
          <p:cNvPr id="87" name="Google Shape;87;p1"/>
          <p:cNvSpPr txBox="1"/>
          <p:nvPr/>
        </p:nvSpPr>
        <p:spPr>
          <a:xfrm>
            <a:off x="533400" y="2819400"/>
            <a:ext cx="14534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SYNTAX</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p:nvPr/>
        </p:nvSpPr>
        <p:spPr>
          <a:xfrm>
            <a:off x="0" y="228600"/>
            <a:ext cx="84582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Global variables</a:t>
            </a:r>
            <a:r>
              <a:rPr lang="en-US" sz="2400">
                <a:solidFill>
                  <a:schemeClr val="dk1"/>
                </a:solidFill>
                <a:latin typeface="Calibri"/>
                <a:ea typeface="Calibri"/>
                <a:cs typeface="Calibri"/>
                <a:sym typeface="Calibri"/>
              </a:rPr>
              <a:t> are those which are not defined inside any function and have a global scope whereas </a:t>
            </a:r>
            <a:r>
              <a:rPr b="1" lang="en-US" sz="2400">
                <a:solidFill>
                  <a:schemeClr val="dk1"/>
                </a:solidFill>
                <a:latin typeface="Calibri"/>
                <a:ea typeface="Calibri"/>
                <a:cs typeface="Calibri"/>
                <a:sym typeface="Calibri"/>
              </a:rPr>
              <a:t>local variables</a:t>
            </a:r>
            <a:r>
              <a:rPr lang="en-US" sz="2400">
                <a:solidFill>
                  <a:schemeClr val="dk1"/>
                </a:solidFill>
                <a:latin typeface="Calibri"/>
                <a:ea typeface="Calibri"/>
                <a:cs typeface="Calibri"/>
                <a:sym typeface="Calibri"/>
              </a:rPr>
              <a:t> are those which are defined inside a function and its scope is limited to that function only. In other words, we can say that local variables are accessible only inside the function in which it was initialized whereas the global variables are accessible throughout the program and inside every function. </a:t>
            </a:r>
            <a:endParaRPr sz="2400">
              <a:solidFill>
                <a:schemeClr val="dk1"/>
              </a:solidFill>
              <a:latin typeface="Calibri"/>
              <a:ea typeface="Calibri"/>
              <a:cs typeface="Calibri"/>
              <a:sym typeface="Calibri"/>
            </a:endParaRPr>
          </a:p>
        </p:txBody>
      </p:sp>
      <p:sp>
        <p:nvSpPr>
          <p:cNvPr id="149" name="Google Shape;149;p10"/>
          <p:cNvSpPr/>
          <p:nvPr/>
        </p:nvSpPr>
        <p:spPr>
          <a:xfrm>
            <a:off x="0" y="3352800"/>
            <a:ext cx="73152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Local Variables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p:nvPr/>
        </p:nvSpPr>
        <p:spPr>
          <a:xfrm>
            <a:off x="0" y="0"/>
            <a:ext cx="76200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Local Variables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Local variables are those which are initialized inside a function and belongs only to that particular function. It cannot be accessed anywhere outside the function. Let’s see how to create a local variable.</a:t>
            </a:r>
            <a:endParaRPr sz="2400">
              <a:solidFill>
                <a:schemeClr val="dk1"/>
              </a:solidFill>
              <a:latin typeface="Calibri"/>
              <a:ea typeface="Calibri"/>
              <a:cs typeface="Calibri"/>
              <a:sym typeface="Calibri"/>
            </a:endParaRPr>
          </a:p>
        </p:txBody>
      </p:sp>
      <p:pic>
        <p:nvPicPr>
          <p:cNvPr id="155" name="Google Shape;155;p11"/>
          <p:cNvPicPr preferRelativeResize="0"/>
          <p:nvPr/>
        </p:nvPicPr>
        <p:blipFill rotWithShape="1">
          <a:blip r:embed="rId3">
            <a:alphaModFix/>
          </a:blip>
          <a:srcRect b="0" l="0" r="0" t="0"/>
          <a:stretch/>
        </p:blipFill>
        <p:spPr>
          <a:xfrm>
            <a:off x="0" y="2057400"/>
            <a:ext cx="2695575" cy="2047875"/>
          </a:xfrm>
          <a:prstGeom prst="rect">
            <a:avLst/>
          </a:prstGeom>
          <a:noFill/>
          <a:ln>
            <a:noFill/>
          </a:ln>
        </p:spPr>
      </p:pic>
      <p:pic>
        <p:nvPicPr>
          <p:cNvPr id="156" name="Google Shape;156;p11"/>
          <p:cNvPicPr preferRelativeResize="0"/>
          <p:nvPr/>
        </p:nvPicPr>
        <p:blipFill rotWithShape="1">
          <a:blip r:embed="rId4">
            <a:alphaModFix/>
          </a:blip>
          <a:srcRect b="0" l="0" r="0" t="0"/>
          <a:stretch/>
        </p:blipFill>
        <p:spPr>
          <a:xfrm>
            <a:off x="4267200" y="2209800"/>
            <a:ext cx="1924050" cy="1285875"/>
          </a:xfrm>
          <a:prstGeom prst="rect">
            <a:avLst/>
          </a:prstGeom>
          <a:noFill/>
          <a:ln>
            <a:noFill/>
          </a:ln>
        </p:spPr>
      </p:pic>
      <p:sp>
        <p:nvSpPr>
          <p:cNvPr id="157" name="Google Shape;157;p11"/>
          <p:cNvSpPr/>
          <p:nvPr/>
        </p:nvSpPr>
        <p:spPr>
          <a:xfrm>
            <a:off x="0" y="4114800"/>
            <a:ext cx="86868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we will try to use this local variable outside the function then let’s see what will happen.</a:t>
            </a:r>
            <a:endParaRPr sz="2000">
              <a:solidFill>
                <a:schemeClr val="dk1"/>
              </a:solidFill>
              <a:latin typeface="Calibri"/>
              <a:ea typeface="Calibri"/>
              <a:cs typeface="Calibri"/>
              <a:sym typeface="Calibri"/>
            </a:endParaRPr>
          </a:p>
        </p:txBody>
      </p:sp>
      <p:pic>
        <p:nvPicPr>
          <p:cNvPr id="158" name="Google Shape;158;p11"/>
          <p:cNvPicPr preferRelativeResize="0"/>
          <p:nvPr/>
        </p:nvPicPr>
        <p:blipFill rotWithShape="1">
          <a:blip r:embed="rId5">
            <a:alphaModFix/>
          </a:blip>
          <a:srcRect b="0" l="0" r="0" t="0"/>
          <a:stretch/>
        </p:blipFill>
        <p:spPr>
          <a:xfrm>
            <a:off x="0" y="4800600"/>
            <a:ext cx="3581400" cy="2057400"/>
          </a:xfrm>
          <a:prstGeom prst="rect">
            <a:avLst/>
          </a:prstGeom>
          <a:noFill/>
          <a:ln>
            <a:noFill/>
          </a:ln>
        </p:spPr>
      </p:pic>
      <p:pic>
        <p:nvPicPr>
          <p:cNvPr id="159" name="Google Shape;159;p11"/>
          <p:cNvPicPr preferRelativeResize="0"/>
          <p:nvPr/>
        </p:nvPicPr>
        <p:blipFill rotWithShape="1">
          <a:blip r:embed="rId6">
            <a:alphaModFix/>
          </a:blip>
          <a:srcRect b="0" l="0" r="0" t="0"/>
          <a:stretch/>
        </p:blipFill>
        <p:spPr>
          <a:xfrm>
            <a:off x="5029200" y="4848225"/>
            <a:ext cx="4114800" cy="2009775"/>
          </a:xfrm>
          <a:prstGeom prst="rect">
            <a:avLst/>
          </a:prstGeom>
          <a:noFill/>
          <a:ln>
            <a:noFill/>
          </a:ln>
        </p:spPr>
      </p:pic>
      <p:sp>
        <p:nvSpPr>
          <p:cNvPr id="160" name="Google Shape;160;p11"/>
          <p:cNvSpPr/>
          <p:nvPr/>
        </p:nvSpPr>
        <p:spPr>
          <a:xfrm>
            <a:off x="2895600" y="2667000"/>
            <a:ext cx="1066800" cy="304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1"/>
          <p:cNvSpPr/>
          <p:nvPr/>
        </p:nvSpPr>
        <p:spPr>
          <a:xfrm>
            <a:off x="3733800" y="5715000"/>
            <a:ext cx="990600" cy="381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p:nvPr/>
        </p:nvSpPr>
        <p:spPr>
          <a:xfrm>
            <a:off x="152400" y="457200"/>
            <a:ext cx="86106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Global Variables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global variables are those which are defined outside any function and which are accessible throughout the program i.e. inside and outside of every function Let’s see how to create a global variable.</a:t>
            </a:r>
            <a:endParaRPr sz="2800">
              <a:solidFill>
                <a:schemeClr val="dk1"/>
              </a:solidFill>
              <a:latin typeface="Calibri"/>
              <a:ea typeface="Calibri"/>
              <a:cs typeface="Calibri"/>
              <a:sym typeface="Calibri"/>
            </a:endParaRPr>
          </a:p>
        </p:txBody>
      </p:sp>
      <p:pic>
        <p:nvPicPr>
          <p:cNvPr id="167" name="Google Shape;167;p12"/>
          <p:cNvPicPr preferRelativeResize="0"/>
          <p:nvPr/>
        </p:nvPicPr>
        <p:blipFill rotWithShape="1">
          <a:blip r:embed="rId3">
            <a:alphaModFix/>
          </a:blip>
          <a:srcRect b="0" l="0" r="0" t="0"/>
          <a:stretch/>
        </p:blipFill>
        <p:spPr>
          <a:xfrm>
            <a:off x="0" y="3124200"/>
            <a:ext cx="4495800" cy="2819400"/>
          </a:xfrm>
          <a:prstGeom prst="rect">
            <a:avLst/>
          </a:prstGeom>
          <a:noFill/>
          <a:ln>
            <a:noFill/>
          </a:ln>
        </p:spPr>
      </p:pic>
      <p:pic>
        <p:nvPicPr>
          <p:cNvPr id="168" name="Google Shape;168;p12"/>
          <p:cNvPicPr preferRelativeResize="0"/>
          <p:nvPr/>
        </p:nvPicPr>
        <p:blipFill rotWithShape="1">
          <a:blip r:embed="rId4">
            <a:alphaModFix/>
          </a:blip>
          <a:srcRect b="0" l="0" r="0" t="0"/>
          <a:stretch/>
        </p:blipFill>
        <p:spPr>
          <a:xfrm>
            <a:off x="5610225" y="3810000"/>
            <a:ext cx="3533775" cy="942975"/>
          </a:xfrm>
          <a:prstGeom prst="rect">
            <a:avLst/>
          </a:prstGeom>
          <a:noFill/>
          <a:ln>
            <a:noFill/>
          </a:ln>
        </p:spPr>
      </p:pic>
      <p:sp>
        <p:nvSpPr>
          <p:cNvPr id="169" name="Google Shape;169;p12"/>
          <p:cNvSpPr/>
          <p:nvPr/>
        </p:nvSpPr>
        <p:spPr>
          <a:xfrm>
            <a:off x="4648200" y="4114800"/>
            <a:ext cx="838200" cy="2286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13"/>
          <p:cNvGraphicFramePr/>
          <p:nvPr/>
        </p:nvGraphicFramePr>
        <p:xfrm>
          <a:off x="609600" y="1447800"/>
          <a:ext cx="3000000" cy="3000000"/>
        </p:xfrm>
        <a:graphic>
          <a:graphicData uri="http://schemas.openxmlformats.org/drawingml/2006/table">
            <a:tbl>
              <a:tblPr>
                <a:noFill/>
                <a:tableStyleId>{95E5B7EB-B854-476A-B765-287915A27588}</a:tableStyleId>
              </a:tblPr>
              <a:tblGrid>
                <a:gridCol w="6477000"/>
              </a:tblGrid>
              <a:tr h="3040375">
                <a:tc>
                  <a:txBody>
                    <a:bodyPr/>
                    <a:lstStyle/>
                    <a:p>
                      <a:pPr indent="0" lvl="0" marL="0" marR="0" rtl="0" algn="l">
                        <a:spcBef>
                          <a:spcPts val="0"/>
                        </a:spcBef>
                        <a:spcAft>
                          <a:spcPts val="0"/>
                        </a:spcAft>
                        <a:buNone/>
                      </a:pPr>
                      <a:r>
                        <a:rPr b="0" i="0" lang="en-US" sz="1250" u="none" cap="none" strike="noStrike">
                          <a:latin typeface="Consolas"/>
                          <a:ea typeface="Consolas"/>
                          <a:cs typeface="Consolas"/>
                          <a:sym typeface="Consolas"/>
                        </a:rPr>
                        <a:t># This function has a variable with</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 name same as s.</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def f():</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    s = "Me too."</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    print(s)</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 </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 Global scope</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s = “PYTHON IS EASY "</a:t>
                      </a:r>
                      <a:endParaRPr b="0" i="0" sz="1200" u="none" cap="none" strike="noStrike">
                        <a:latin typeface="Consolas"/>
                        <a:ea typeface="Consolas"/>
                        <a:cs typeface="Consolas"/>
                        <a:sym typeface="Consolas"/>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f()</a:t>
                      </a:r>
                      <a:endParaRPr/>
                    </a:p>
                    <a:p>
                      <a:pPr indent="0" lvl="0" marL="0" marR="0" rtl="0" algn="l">
                        <a:spcBef>
                          <a:spcPts val="0"/>
                        </a:spcBef>
                        <a:spcAft>
                          <a:spcPts val="0"/>
                        </a:spcAft>
                        <a:buNone/>
                      </a:pPr>
                      <a:r>
                        <a:rPr b="0" i="0" lang="en-US" sz="1200" u="none" cap="none" strike="noStrike">
                          <a:latin typeface="Consolas"/>
                          <a:ea typeface="Consolas"/>
                          <a:cs typeface="Consolas"/>
                          <a:sym typeface="Consolas"/>
                        </a:rPr>
                        <a:t>print(s)</a:t>
                      </a:r>
                      <a:endParaRPr/>
                    </a:p>
                  </a:txBody>
                  <a:tcPr marT="106675" marB="106675" marR="76200" marL="762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75" name="Google Shape;175;p13"/>
          <p:cNvSpPr/>
          <p:nvPr/>
        </p:nvSpPr>
        <p:spPr>
          <a:xfrm>
            <a:off x="0" y="0"/>
            <a:ext cx="9144000" cy="2246720"/>
          </a:xfrm>
          <a:prstGeom prst="rect">
            <a:avLst/>
          </a:prstGeom>
          <a:solidFill>
            <a:srgbClr val="FFFFFF"/>
          </a:solidFill>
          <a:ln>
            <a:noFill/>
          </a:ln>
        </p:spPr>
        <p:txBody>
          <a:bodyPr anchorCtr="0" anchor="ctr" bIns="0" lIns="0" spcFirstLastPara="1" rIns="0" wrap="square" tIns="152350">
            <a:spAutoFit/>
          </a:bodyPr>
          <a:lstStyle/>
          <a:p>
            <a:pPr indent="0" lvl="0" marL="0" marR="0" rtl="0" algn="l">
              <a:lnSpc>
                <a:spcPct val="100000"/>
              </a:lnSpc>
              <a:spcBef>
                <a:spcPts val="0"/>
              </a:spcBef>
              <a:spcAft>
                <a:spcPts val="0"/>
              </a:spcAft>
              <a:buClr>
                <a:srgbClr val="273239"/>
              </a:buClr>
              <a:buSzPts val="1800"/>
              <a:buFont typeface="Arial"/>
              <a:buNone/>
            </a:pPr>
            <a:r>
              <a:rPr b="1" i="0" lang="en-US" sz="1800" u="none" cap="none" strike="noStrike">
                <a:solidFill>
                  <a:srgbClr val="273239"/>
                </a:solidFill>
                <a:latin typeface="Arial"/>
                <a:ea typeface="Arial"/>
                <a:cs typeface="Arial"/>
                <a:sym typeface="Arial"/>
              </a:rPr>
              <a:t>Note:</a:t>
            </a:r>
            <a:r>
              <a:rPr b="0" i="0" lang="en-US" sz="1800" u="none" cap="none" strike="noStrike">
                <a:solidFill>
                  <a:srgbClr val="273239"/>
                </a:solidFill>
                <a:latin typeface="Arial"/>
                <a:ea typeface="Arial"/>
                <a:cs typeface="Arial"/>
                <a:sym typeface="Arial"/>
              </a:rPr>
              <a:t> As there are no locals, the value from the globals will be used.</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800"/>
              <a:buFont typeface="Arial"/>
              <a:buNone/>
            </a:pPr>
            <a:r>
              <a:rPr b="0" i="0" lang="en-US" sz="1800" u="none" cap="none" strike="noStrike">
                <a:solidFill>
                  <a:srgbClr val="273239"/>
                </a:solidFill>
                <a:latin typeface="Arial"/>
                <a:ea typeface="Arial"/>
                <a:cs typeface="Arial"/>
                <a:sym typeface="Arial"/>
              </a:rPr>
              <a:t>Now, what if there is a variable with the same name initialized inside a function as well as globally. Now the question arises, will the local variable will have some effect on the global variable or vice versa, and what will happen if we change the value of variable inside of the function f()? Will it affect the globals as well? We test it in the following piece of code: </a:t>
            </a:r>
            <a:endParaRPr b="0" i="0" sz="10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Python3</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p:txBody>
      </p:sp>
      <p:sp>
        <p:nvSpPr>
          <p:cNvPr id="176" name="Google Shape;176;p13"/>
          <p:cNvSpPr/>
          <p:nvPr/>
        </p:nvSpPr>
        <p:spPr>
          <a:xfrm>
            <a:off x="0" y="457200"/>
            <a:ext cx="228600" cy="457200"/>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 name="Google Shape;177;p13"/>
          <p:cNvSpPr/>
          <p:nvPr/>
        </p:nvSpPr>
        <p:spPr>
          <a:xfrm>
            <a:off x="0" y="5029200"/>
            <a:ext cx="8382000" cy="1615803"/>
          </a:xfrm>
          <a:prstGeom prst="rect">
            <a:avLst/>
          </a:prstGeom>
          <a:solidFill>
            <a:srgbClr val="FFFFFF"/>
          </a:solidFill>
          <a:ln>
            <a:noFill/>
          </a:ln>
        </p:spPr>
        <p:txBody>
          <a:bodyPr anchorCtr="0" anchor="ctr" bIns="76175" lIns="0" spcFirstLastPara="1" rIns="0" wrap="square" tIns="0">
            <a:spAutoFit/>
          </a:bodyPr>
          <a:lstStyle/>
          <a:p>
            <a:pPr indent="0" lvl="0" marL="0" marR="0" rtl="0" algn="l">
              <a:lnSpc>
                <a:spcPct val="100000"/>
              </a:lnSpc>
              <a:spcBef>
                <a:spcPts val="0"/>
              </a:spcBef>
              <a:spcAft>
                <a:spcPts val="0"/>
              </a:spcAft>
              <a:buClr>
                <a:srgbClr val="273239"/>
              </a:buClr>
              <a:buSzPts val="2000"/>
              <a:buFont typeface="Arial"/>
              <a:buNone/>
            </a:pPr>
            <a:r>
              <a:rPr b="1" i="0" lang="en-US" sz="2000" u="none" cap="none" strike="noStrike">
                <a:solidFill>
                  <a:srgbClr val="273239"/>
                </a:solidFill>
                <a:latin typeface="Arial"/>
                <a:ea typeface="Arial"/>
                <a:cs typeface="Arial"/>
                <a:sym typeface="Arial"/>
              </a:rPr>
              <a:t>Output:</a:t>
            </a:r>
            <a:r>
              <a:rPr b="0" i="0" lang="en-US" sz="2000" u="none" cap="none" strike="noStrike">
                <a:solidFill>
                  <a:srgbClr val="273239"/>
                </a:solidFill>
                <a:latin typeface="Arial"/>
                <a:ea typeface="Arial"/>
                <a:cs typeface="Arial"/>
                <a:sym typeface="Arial"/>
              </a:rPr>
              <a:t> </a:t>
            </a:r>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Arial"/>
                <a:ea typeface="Arial"/>
                <a:cs typeface="Arial"/>
                <a:sym typeface="Arial"/>
              </a:rPr>
              <a:t>Me too. PYTHON</a:t>
            </a:r>
            <a:r>
              <a:rPr b="0" i="0" lang="en-US" sz="2000" u="none" cap="none" strike="noStrike">
                <a:solidFill>
                  <a:srgbClr val="273239"/>
                </a:solidFill>
                <a:latin typeface="Arial"/>
                <a:ea typeface="Arial"/>
                <a:cs typeface="Arial"/>
                <a:sym typeface="Arial"/>
              </a:rPr>
              <a:t> IS EASY </a:t>
            </a:r>
            <a:r>
              <a:rPr b="0" i="0" lang="en-US" sz="2000" u="none" cap="none" strike="noStrike">
                <a:solidFill>
                  <a:srgbClr val="273239"/>
                </a:solidFill>
                <a:latin typeface="Arial"/>
                <a:ea typeface="Arial"/>
                <a:cs typeface="Arial"/>
                <a:sym typeface="Arial"/>
              </a:rPr>
              <a:t>.</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Arial"/>
              <a:buNone/>
            </a:pPr>
            <a:r>
              <a:rPr b="0" i="0" lang="en-US" sz="2000" u="none" cap="none" strike="noStrike">
                <a:solidFill>
                  <a:srgbClr val="273239"/>
                </a:solidFill>
                <a:latin typeface="Arial"/>
                <a:ea typeface="Arial"/>
                <a:cs typeface="Arial"/>
                <a:sym typeface="Arial"/>
              </a:rPr>
              <a:t>If a variable with the same name is defined inside the scope of function as well then it will print the value given inside the function only and not the global value.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p:nvPr/>
        </p:nvSpPr>
        <p:spPr>
          <a:xfrm>
            <a:off x="381000" y="0"/>
            <a:ext cx="3450811" cy="1184843"/>
          </a:xfrm>
          <a:prstGeom prst="rect">
            <a:avLst/>
          </a:prstGeom>
          <a:solidFill>
            <a:srgbClr val="FFFFFF"/>
          </a:solidFill>
          <a:ln>
            <a:noFill/>
          </a:ln>
        </p:spPr>
        <p:txBody>
          <a:bodyPr anchorCtr="0" anchor="ctr" bIns="152350" lIns="0" spcFirstLastPara="1" rIns="0" wrap="square" tIns="152350">
            <a:spAutoFit/>
          </a:bodyPr>
          <a:lstStyle/>
          <a:p>
            <a:pPr indent="0" lvl="0" marL="0" marR="0" rtl="0" algn="ctr">
              <a:lnSpc>
                <a:spcPct val="100000"/>
              </a:lnSpc>
              <a:spcBef>
                <a:spcPts val="0"/>
              </a:spcBef>
              <a:spcAft>
                <a:spcPts val="0"/>
              </a:spcAft>
              <a:buClr>
                <a:srgbClr val="FF0000"/>
              </a:buClr>
              <a:buSzPts val="4400"/>
              <a:buFont typeface="Quattrocento Sans"/>
              <a:buNone/>
            </a:pPr>
            <a:r>
              <a:rPr b="1" i="0" lang="en-US" sz="4400" u="sng" cap="none" strike="noStrike">
                <a:solidFill>
                  <a:srgbClr val="FF0000"/>
                </a:solidFill>
                <a:latin typeface="Quattrocento Sans"/>
                <a:ea typeface="Quattrocento Sans"/>
                <a:cs typeface="Quattrocento Sans"/>
                <a:sym typeface="Quattrocento Sans"/>
              </a:rPr>
              <a:t>Python Scope</a:t>
            </a:r>
            <a:endParaRPr/>
          </a:p>
          <a:p>
            <a:pPr indent="0" lvl="0" marL="0" marR="0" rtl="0" algn="ctr">
              <a:lnSpc>
                <a:spcPct val="100000"/>
              </a:lnSpc>
              <a:spcBef>
                <a:spcPts val="0"/>
              </a:spcBef>
              <a:spcAft>
                <a:spcPts val="0"/>
              </a:spcAft>
              <a:buClr>
                <a:srgbClr val="FFFFFF"/>
              </a:buClr>
              <a:buSzPts val="1300"/>
              <a:buFont typeface="Source Sans Pro"/>
              <a:buNone/>
            </a:pPr>
            <a:r>
              <a:rPr b="0" i="0" lang="en-US" sz="1300" u="none" cap="none" strike="noStrike">
                <a:solidFill>
                  <a:srgbClr val="FFFFFF"/>
                </a:solidFill>
                <a:latin typeface="Source Sans Pro"/>
                <a:ea typeface="Source Sans Pro"/>
                <a:cs typeface="Source Sans Pro"/>
                <a:sym typeface="Source Sans Pro"/>
              </a:rPr>
              <a:t>❮</a:t>
            </a:r>
            <a:endParaRPr b="0" i="0" sz="1800" u="none" cap="none" strike="noStrike">
              <a:solidFill>
                <a:schemeClr val="dk1"/>
              </a:solidFill>
              <a:latin typeface="Arial"/>
              <a:ea typeface="Arial"/>
              <a:cs typeface="Arial"/>
              <a:sym typeface="Arial"/>
            </a:endParaRPr>
          </a:p>
        </p:txBody>
      </p:sp>
      <p:sp>
        <p:nvSpPr>
          <p:cNvPr id="183" name="Google Shape;183;p14"/>
          <p:cNvSpPr/>
          <p:nvPr/>
        </p:nvSpPr>
        <p:spPr>
          <a:xfrm>
            <a:off x="228600" y="1066800"/>
            <a:ext cx="8299510" cy="584679"/>
          </a:xfrm>
          <a:prstGeom prst="rect">
            <a:avLst/>
          </a:prstGeom>
          <a:solidFill>
            <a:srgbClr val="FFFFFF"/>
          </a:solidFill>
          <a:ln>
            <a:noFill/>
          </a:ln>
        </p:spPr>
        <p:txBody>
          <a:bodyPr anchorCtr="0" anchor="ctr" bIns="152350" lIns="0" spcFirstLastPara="1" rIns="0" wrap="square" tIns="15235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variable is only available from inside the region it is created. This is called </a:t>
            </a:r>
            <a:r>
              <a:rPr b="1" i="0" lang="en-US" sz="1800" u="none" cap="none" strike="noStrike">
                <a:solidFill>
                  <a:srgbClr val="000000"/>
                </a:solidFill>
                <a:latin typeface="Arial"/>
                <a:ea typeface="Arial"/>
                <a:cs typeface="Arial"/>
                <a:sym typeface="Arial"/>
              </a:rPr>
              <a:t>scope</a:t>
            </a:r>
            <a:r>
              <a:rPr b="0" i="0" lang="en-US" sz="1800" u="none" cap="none" strike="noStrike">
                <a:solidFill>
                  <a:srgbClr val="000000"/>
                </a:solidFill>
                <a:latin typeface="Arial"/>
                <a:ea typeface="Arial"/>
                <a:cs typeface="Arial"/>
                <a:sym typeface="Arial"/>
              </a:rPr>
              <a:t>.</a:t>
            </a:r>
            <a:endParaRPr b="0" i="0" sz="2800" u="none" cap="none" strike="noStrike">
              <a:solidFill>
                <a:schemeClr val="dk1"/>
              </a:solidFill>
              <a:latin typeface="Arial"/>
              <a:ea typeface="Arial"/>
              <a:cs typeface="Arial"/>
              <a:sym typeface="Arial"/>
            </a:endParaRPr>
          </a:p>
        </p:txBody>
      </p:sp>
      <p:sp>
        <p:nvSpPr>
          <p:cNvPr id="184" name="Google Shape;184;p14"/>
          <p:cNvSpPr/>
          <p:nvPr/>
        </p:nvSpPr>
        <p:spPr>
          <a:xfrm>
            <a:off x="0" y="1981200"/>
            <a:ext cx="8382000" cy="1877389"/>
          </a:xfrm>
          <a:prstGeom prst="rect">
            <a:avLst/>
          </a:prstGeom>
          <a:solidFill>
            <a:srgbClr val="E7E9EB"/>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3600"/>
              <a:buFont typeface="Quattrocento Sans"/>
              <a:buNone/>
            </a:pPr>
            <a:r>
              <a:rPr b="0" i="0" lang="en-US" sz="3600" u="none" cap="none" strike="noStrike">
                <a:solidFill>
                  <a:srgbClr val="000000"/>
                </a:solidFill>
                <a:latin typeface="Quattrocento Sans"/>
                <a:ea typeface="Quattrocento Sans"/>
                <a:cs typeface="Quattrocento Sans"/>
                <a:sym typeface="Quattrocento Sans"/>
              </a:rPr>
              <a:t>Local Scope</a:t>
            </a:r>
            <a:endParaRPr/>
          </a:p>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A variable created inside a function belongs to the </a:t>
            </a:r>
            <a:r>
              <a:rPr b="0" i="1" lang="en-US" sz="1600" u="none" cap="none" strike="noStrike">
                <a:solidFill>
                  <a:srgbClr val="000000"/>
                </a:solidFill>
                <a:latin typeface="Verdana"/>
                <a:ea typeface="Verdana"/>
                <a:cs typeface="Verdana"/>
                <a:sym typeface="Verdana"/>
              </a:rPr>
              <a:t>local scope</a:t>
            </a:r>
            <a:r>
              <a:rPr b="0" i="0" lang="en-US" sz="1600" u="none" cap="none" strike="noStrike">
                <a:solidFill>
                  <a:srgbClr val="000000"/>
                </a:solidFill>
                <a:latin typeface="Verdana"/>
                <a:ea typeface="Verdana"/>
                <a:cs typeface="Verdana"/>
                <a:sym typeface="Verdana"/>
              </a:rPr>
              <a:t> of that function, and can only be used inside that function.</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Quattrocento Sans"/>
              <a:buNone/>
            </a:pPr>
            <a:r>
              <a:rPr b="0" i="0" lang="en-US" sz="2800" u="none" cap="none" strike="noStrike">
                <a:solidFill>
                  <a:srgbClr val="000000"/>
                </a:solidFill>
                <a:latin typeface="Quattrocento Sans"/>
                <a:ea typeface="Quattrocento Sans"/>
                <a:cs typeface="Quattrocento Sans"/>
                <a:sym typeface="Quattrocento Sans"/>
              </a:rPr>
              <a:t>Example</a:t>
            </a:r>
            <a:endParaRPr/>
          </a:p>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A variable created inside a function is available inside that function:</a:t>
            </a:r>
            <a:endParaRPr b="0" i="0" sz="1800" u="none" cap="none" strike="noStrike">
              <a:solidFill>
                <a:schemeClr val="dk1"/>
              </a:solidFill>
              <a:latin typeface="Arial"/>
              <a:ea typeface="Arial"/>
              <a:cs typeface="Arial"/>
              <a:sym typeface="Arial"/>
            </a:endParaRPr>
          </a:p>
        </p:txBody>
      </p:sp>
      <p:sp>
        <p:nvSpPr>
          <p:cNvPr id="185" name="Google Shape;185;p14"/>
          <p:cNvSpPr/>
          <p:nvPr/>
        </p:nvSpPr>
        <p:spPr>
          <a:xfrm>
            <a:off x="152400" y="4724400"/>
            <a:ext cx="4572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def myfunc():</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x = 300</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print(x)</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myfunc()</a:t>
            </a:r>
            <a:endParaRPr sz="1800">
              <a:solidFill>
                <a:schemeClr val="dk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b="0" l="0" r="0" t="0"/>
          <a:stretch/>
        </p:blipFill>
        <p:spPr>
          <a:xfrm>
            <a:off x="5105400" y="5410200"/>
            <a:ext cx="771525" cy="400050"/>
          </a:xfrm>
          <a:prstGeom prst="rect">
            <a:avLst/>
          </a:prstGeom>
          <a:noFill/>
          <a:ln>
            <a:noFill/>
          </a:ln>
        </p:spPr>
      </p:pic>
      <p:sp>
        <p:nvSpPr>
          <p:cNvPr id="187" name="Google Shape;187;p14"/>
          <p:cNvSpPr/>
          <p:nvPr/>
        </p:nvSpPr>
        <p:spPr>
          <a:xfrm>
            <a:off x="2362200" y="5486400"/>
            <a:ext cx="1981200"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p:nvPr/>
        </p:nvSpPr>
        <p:spPr>
          <a:xfrm>
            <a:off x="0" y="0"/>
            <a:ext cx="9144000" cy="1631167"/>
          </a:xfrm>
          <a:prstGeom prst="rect">
            <a:avLst/>
          </a:prstGeom>
          <a:solidFill>
            <a:srgbClr val="FFFFFF"/>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FF0000"/>
              </a:buClr>
              <a:buSzPts val="3600"/>
              <a:buFont typeface="Quattrocento Sans"/>
              <a:buNone/>
            </a:pPr>
            <a:r>
              <a:rPr b="1" i="0" lang="en-US" sz="3600" u="sng" cap="none" strike="noStrike">
                <a:solidFill>
                  <a:srgbClr val="FF0000"/>
                </a:solidFill>
                <a:latin typeface="Quattrocento Sans"/>
                <a:ea typeface="Quattrocento Sans"/>
                <a:cs typeface="Quattrocento Sans"/>
                <a:sym typeface="Quattrocento Sans"/>
              </a:rPr>
              <a:t>Function Inside Function</a:t>
            </a:r>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As explained in the example above, the variable </a:t>
            </a:r>
            <a:r>
              <a:rPr b="0" i="0" lang="en-US" sz="2000" u="none" cap="none" strike="noStrike">
                <a:solidFill>
                  <a:srgbClr val="DC143C"/>
                </a:solidFill>
                <a:latin typeface="Consolas"/>
                <a:ea typeface="Consolas"/>
                <a:cs typeface="Consolas"/>
                <a:sym typeface="Consolas"/>
              </a:rPr>
              <a:t>x</a:t>
            </a:r>
            <a:r>
              <a:rPr b="0" i="0" lang="en-US" sz="2000" u="none" cap="none" strike="noStrike">
                <a:solidFill>
                  <a:srgbClr val="000000"/>
                </a:solidFill>
                <a:latin typeface="Verdana"/>
                <a:ea typeface="Verdana"/>
                <a:cs typeface="Verdana"/>
                <a:sym typeface="Verdana"/>
              </a:rPr>
              <a:t> is not available outside the function, but it is available for any function inside the function:</a:t>
            </a:r>
            <a:endParaRPr b="0" i="0" sz="3600" u="none" cap="none" strike="noStrike">
              <a:solidFill>
                <a:schemeClr val="dk1"/>
              </a:solidFill>
              <a:latin typeface="Arial"/>
              <a:ea typeface="Arial"/>
              <a:cs typeface="Arial"/>
              <a:sym typeface="Arial"/>
            </a:endParaRPr>
          </a:p>
        </p:txBody>
      </p:sp>
      <p:pic>
        <p:nvPicPr>
          <p:cNvPr id="193" name="Google Shape;193;p15"/>
          <p:cNvPicPr preferRelativeResize="0"/>
          <p:nvPr/>
        </p:nvPicPr>
        <p:blipFill rotWithShape="1">
          <a:blip r:embed="rId3">
            <a:alphaModFix/>
          </a:blip>
          <a:srcRect b="0" l="0" r="0" t="0"/>
          <a:stretch/>
        </p:blipFill>
        <p:spPr>
          <a:xfrm>
            <a:off x="152400" y="1600200"/>
            <a:ext cx="7316787" cy="3361808"/>
          </a:xfrm>
          <a:prstGeom prst="rect">
            <a:avLst/>
          </a:prstGeom>
          <a:noFill/>
          <a:ln>
            <a:noFill/>
          </a:ln>
        </p:spPr>
      </p:pic>
      <p:sp>
        <p:nvSpPr>
          <p:cNvPr id="194" name="Google Shape;194;p15"/>
          <p:cNvSpPr/>
          <p:nvPr/>
        </p:nvSpPr>
        <p:spPr>
          <a:xfrm>
            <a:off x="228600" y="4919008"/>
            <a:ext cx="77724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Global Scope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variable created in the main body of the Python code is a global variable and belongs to the global scope.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Global variables are available from within any scope, global and local.</a:t>
            </a: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p:nvPr/>
        </p:nvSpPr>
        <p:spPr>
          <a:xfrm>
            <a:off x="304800" y="304800"/>
            <a:ext cx="8153400"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FF0000"/>
                </a:solidFill>
                <a:latin typeface="Calibri"/>
                <a:ea typeface="Calibri"/>
                <a:cs typeface="Calibri"/>
                <a:sym typeface="Calibri"/>
              </a:rPr>
              <a:t>Naming Variables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If you operate with the same variable name inside and outside of a function, Python will treat them as two separate variables, one available in the global scope (outside the function) and one available in the local scope (inside the function):</a:t>
            </a:r>
            <a:endParaRPr sz="2800">
              <a:solidFill>
                <a:schemeClr val="dk1"/>
              </a:solidFill>
              <a:latin typeface="Calibri"/>
              <a:ea typeface="Calibri"/>
              <a:cs typeface="Calibri"/>
              <a:sym typeface="Calibri"/>
            </a:endParaRPr>
          </a:p>
        </p:txBody>
      </p:sp>
      <p:sp>
        <p:nvSpPr>
          <p:cNvPr id="200" name="Google Shape;200;p16"/>
          <p:cNvSpPr/>
          <p:nvPr/>
        </p:nvSpPr>
        <p:spPr>
          <a:xfrm>
            <a:off x="1" y="3276600"/>
            <a:ext cx="8991600" cy="1569612"/>
          </a:xfrm>
          <a:prstGeom prst="rect">
            <a:avLst/>
          </a:prstGeom>
          <a:solidFill>
            <a:srgbClr val="E7E9EB"/>
          </a:solidFill>
          <a:ln>
            <a:noFill/>
          </a:ln>
        </p:spPr>
        <p:txBody>
          <a:bodyPr anchorCtr="0" anchor="ctr" bIns="76175" lIns="0" spcFirstLastPara="1" rIns="0" wrap="square" tIns="76175">
            <a:spAutoFit/>
          </a:bodyPr>
          <a:lstStyle/>
          <a:p>
            <a:pPr indent="0" lvl="0" marL="0" marR="0" rtl="0" algn="l">
              <a:lnSpc>
                <a:spcPct val="100000"/>
              </a:lnSpc>
              <a:spcBef>
                <a:spcPts val="0"/>
              </a:spcBef>
              <a:spcAft>
                <a:spcPts val="0"/>
              </a:spcAft>
              <a:buClr>
                <a:srgbClr val="000000"/>
              </a:buClr>
              <a:buSzPts val="3200"/>
              <a:buFont typeface="Quattrocento Sans"/>
              <a:buNone/>
            </a:pPr>
            <a:r>
              <a:rPr b="0" i="0" lang="en-US" sz="3200" u="none" cap="none" strike="noStrike">
                <a:solidFill>
                  <a:srgbClr val="000000"/>
                </a:solidFill>
                <a:latin typeface="Quattrocento Sans"/>
                <a:ea typeface="Quattrocento Sans"/>
                <a:cs typeface="Quattrocento Sans"/>
                <a:sym typeface="Quattrocento Sans"/>
              </a:rPr>
              <a:t>Global Keyword</a:t>
            </a:r>
            <a:endParaRPr/>
          </a:p>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If you need to create a global variable, but are stuck in the local scope, you can use the </a:t>
            </a:r>
            <a:r>
              <a:rPr b="0" i="0" lang="en-US" sz="1400" u="none" cap="none" strike="noStrike">
                <a:solidFill>
                  <a:srgbClr val="DC143C"/>
                </a:solidFill>
                <a:latin typeface="Consolas"/>
                <a:ea typeface="Consolas"/>
                <a:cs typeface="Consolas"/>
                <a:sym typeface="Consolas"/>
              </a:rPr>
              <a:t>global</a:t>
            </a:r>
            <a:r>
              <a:rPr b="0" i="0" lang="en-US" sz="1400" u="none" cap="none" strike="noStrike">
                <a:solidFill>
                  <a:srgbClr val="000000"/>
                </a:solidFill>
                <a:latin typeface="Verdana"/>
                <a:ea typeface="Verdana"/>
                <a:cs typeface="Verdana"/>
                <a:sym typeface="Verdana"/>
              </a:rPr>
              <a:t> keyword.</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Verdana"/>
              <a:buNone/>
            </a:pPr>
            <a:r>
              <a:rPr b="0" i="0" lang="en-US" sz="1400" u="none" cap="none" strike="noStrike">
                <a:solidFill>
                  <a:srgbClr val="000000"/>
                </a:solidFill>
                <a:latin typeface="Verdana"/>
                <a:ea typeface="Verdana"/>
                <a:cs typeface="Verdana"/>
                <a:sym typeface="Verdana"/>
              </a:rPr>
              <a:t>The </a:t>
            </a:r>
            <a:r>
              <a:rPr b="0" i="0" lang="en-US" sz="1400" u="none" cap="none" strike="noStrike">
                <a:solidFill>
                  <a:srgbClr val="DC143C"/>
                </a:solidFill>
                <a:latin typeface="Consolas"/>
                <a:ea typeface="Consolas"/>
                <a:cs typeface="Consolas"/>
                <a:sym typeface="Consolas"/>
              </a:rPr>
              <a:t>global</a:t>
            </a:r>
            <a:r>
              <a:rPr b="0" i="0" lang="en-US" sz="1400" u="none" cap="none" strike="noStrike">
                <a:solidFill>
                  <a:srgbClr val="000000"/>
                </a:solidFill>
                <a:latin typeface="Verdana"/>
                <a:ea typeface="Verdana"/>
                <a:cs typeface="Verdana"/>
                <a:sym typeface="Verdana"/>
              </a:rPr>
              <a:t> keyword makes the variable global.</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1" name="Google Shape;201;p16"/>
          <p:cNvSpPr/>
          <p:nvPr/>
        </p:nvSpPr>
        <p:spPr>
          <a:xfrm>
            <a:off x="0" y="5257800"/>
            <a:ext cx="9144000"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Also, use the </a:t>
            </a:r>
            <a:r>
              <a:rPr b="0" i="0" lang="en-US" sz="2000" u="none" cap="none" strike="noStrike">
                <a:solidFill>
                  <a:srgbClr val="DC143C"/>
                </a:solidFill>
                <a:latin typeface="Consolas"/>
                <a:ea typeface="Consolas"/>
                <a:cs typeface="Consolas"/>
                <a:sym typeface="Consolas"/>
              </a:rPr>
              <a:t>global</a:t>
            </a:r>
            <a:r>
              <a:rPr b="0" i="0" lang="en-US" sz="2000" u="none" cap="none" strike="noStrike">
                <a:solidFill>
                  <a:srgbClr val="000000"/>
                </a:solidFill>
                <a:latin typeface="Verdana"/>
                <a:ea typeface="Verdana"/>
                <a:cs typeface="Verdana"/>
                <a:sym typeface="Verdana"/>
              </a:rPr>
              <a:t> keyword if you want to make a change to a global variable inside a function.</a:t>
            </a:r>
            <a:r>
              <a:rPr b="0" i="0" lang="en-US" sz="11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nvSpPr>
        <p:spPr>
          <a:xfrm>
            <a:off x="1524000" y="228600"/>
            <a:ext cx="40406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rgbClr val="FF0000"/>
                </a:solidFill>
                <a:latin typeface="Calibri"/>
                <a:ea typeface="Calibri"/>
                <a:cs typeface="Calibri"/>
                <a:sym typeface="Calibri"/>
              </a:rPr>
              <a:t>ARRAYS IN PYTHON </a:t>
            </a:r>
            <a:endParaRPr b="1" sz="3600" u="sng">
              <a:solidFill>
                <a:srgbClr val="FF0000"/>
              </a:solidFill>
              <a:latin typeface="Calibri"/>
              <a:ea typeface="Calibri"/>
              <a:cs typeface="Calibri"/>
              <a:sym typeface="Calibri"/>
            </a:endParaRPr>
          </a:p>
        </p:txBody>
      </p:sp>
      <p:sp>
        <p:nvSpPr>
          <p:cNvPr id="207" name="Google Shape;207;p17"/>
          <p:cNvSpPr/>
          <p:nvPr/>
        </p:nvSpPr>
        <p:spPr>
          <a:xfrm>
            <a:off x="304800" y="838200"/>
            <a:ext cx="76962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Python Arrays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sz="2800">
              <a:solidFill>
                <a:schemeClr val="dk1"/>
              </a:solidFill>
              <a:latin typeface="Calibri"/>
              <a:ea typeface="Calibri"/>
              <a:cs typeface="Calibri"/>
              <a:sym typeface="Calibri"/>
            </a:endParaRPr>
          </a:p>
        </p:txBody>
      </p:sp>
      <p:pic>
        <p:nvPicPr>
          <p:cNvPr id="208" name="Google Shape;208;p17"/>
          <p:cNvPicPr preferRelativeResize="0"/>
          <p:nvPr/>
        </p:nvPicPr>
        <p:blipFill rotWithShape="1">
          <a:blip r:embed="rId3">
            <a:alphaModFix/>
          </a:blip>
          <a:srcRect b="0" l="0" r="0" t="0"/>
          <a:stretch/>
        </p:blipFill>
        <p:spPr>
          <a:xfrm>
            <a:off x="685800" y="4648200"/>
            <a:ext cx="5657850" cy="165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p:nvPr/>
        </p:nvSpPr>
        <p:spPr>
          <a:xfrm>
            <a:off x="228600" y="152400"/>
            <a:ext cx="8382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Creating a Array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Array in Python can be created by importing array module. </a:t>
            </a:r>
            <a:r>
              <a:rPr b="1" lang="en-US" sz="2400">
                <a:solidFill>
                  <a:schemeClr val="dk1"/>
                </a:solidFill>
                <a:latin typeface="Calibri"/>
                <a:ea typeface="Calibri"/>
                <a:cs typeface="Calibri"/>
                <a:sym typeface="Calibri"/>
              </a:rPr>
              <a:t>array(</a:t>
            </a:r>
            <a:r>
              <a:rPr b="1" i="1" lang="en-US" sz="2400">
                <a:solidFill>
                  <a:schemeClr val="dk1"/>
                </a:solidFill>
                <a:latin typeface="Calibri"/>
                <a:ea typeface="Calibri"/>
                <a:cs typeface="Calibri"/>
                <a:sym typeface="Calibri"/>
              </a:rPr>
              <a:t>data_type</a:t>
            </a:r>
            <a:r>
              <a:rPr b="1" lang="en-US" sz="2400">
                <a:solidFill>
                  <a:schemeClr val="dk1"/>
                </a:solidFill>
                <a:latin typeface="Calibri"/>
                <a:ea typeface="Calibri"/>
                <a:cs typeface="Calibri"/>
                <a:sym typeface="Calibri"/>
              </a:rPr>
              <a:t>, </a:t>
            </a:r>
            <a:r>
              <a:rPr b="1" i="1" lang="en-US" sz="2400">
                <a:solidFill>
                  <a:schemeClr val="dk1"/>
                </a:solidFill>
                <a:latin typeface="Calibri"/>
                <a:ea typeface="Calibri"/>
                <a:cs typeface="Calibri"/>
                <a:sym typeface="Calibri"/>
              </a:rPr>
              <a:t>value_list</a:t>
            </a:r>
            <a:r>
              <a:rPr b="1" lang="en-US" sz="2400">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 is used to create an array with data type and value list specified in its arguments. </a:t>
            </a:r>
            <a:endParaRPr sz="2400">
              <a:solidFill>
                <a:schemeClr val="dk1"/>
              </a:solidFill>
              <a:latin typeface="Calibri"/>
              <a:ea typeface="Calibri"/>
              <a:cs typeface="Calibri"/>
              <a:sym typeface="Calibri"/>
            </a:endParaRPr>
          </a:p>
        </p:txBody>
      </p:sp>
      <p:pic>
        <p:nvPicPr>
          <p:cNvPr id="214" name="Google Shape;214;p18"/>
          <p:cNvPicPr preferRelativeResize="0"/>
          <p:nvPr/>
        </p:nvPicPr>
        <p:blipFill rotWithShape="1">
          <a:blip r:embed="rId3">
            <a:alphaModFix/>
          </a:blip>
          <a:srcRect b="0" l="0" r="0" t="0"/>
          <a:stretch/>
        </p:blipFill>
        <p:spPr>
          <a:xfrm>
            <a:off x="228600" y="1828800"/>
            <a:ext cx="4943475" cy="4695825"/>
          </a:xfrm>
          <a:prstGeom prst="rect">
            <a:avLst/>
          </a:prstGeom>
          <a:noFill/>
          <a:ln>
            <a:noFill/>
          </a:ln>
        </p:spPr>
      </p:pic>
      <p:pic>
        <p:nvPicPr>
          <p:cNvPr id="215" name="Google Shape;215;p18"/>
          <p:cNvPicPr preferRelativeResize="0"/>
          <p:nvPr/>
        </p:nvPicPr>
        <p:blipFill rotWithShape="1">
          <a:blip r:embed="rId4">
            <a:alphaModFix/>
          </a:blip>
          <a:srcRect b="0" l="0" r="0" t="0"/>
          <a:stretch/>
        </p:blipFill>
        <p:spPr>
          <a:xfrm>
            <a:off x="5943600" y="3429000"/>
            <a:ext cx="2943225" cy="238125"/>
          </a:xfrm>
          <a:prstGeom prst="rect">
            <a:avLst/>
          </a:prstGeom>
          <a:noFill/>
          <a:ln>
            <a:noFill/>
          </a:ln>
        </p:spPr>
      </p:pic>
      <p:sp>
        <p:nvSpPr>
          <p:cNvPr id="216" name="Google Shape;216;p18"/>
          <p:cNvSpPr/>
          <p:nvPr/>
        </p:nvSpPr>
        <p:spPr>
          <a:xfrm>
            <a:off x="5334000" y="3505200"/>
            <a:ext cx="381000" cy="76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p:nvPr/>
        </p:nvSpPr>
        <p:spPr>
          <a:xfrm>
            <a:off x="0" y="152400"/>
            <a:ext cx="8839200" cy="20005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sng">
                <a:solidFill>
                  <a:srgbClr val="FF0000"/>
                </a:solidFill>
                <a:latin typeface="Calibri"/>
                <a:ea typeface="Calibri"/>
                <a:cs typeface="Calibri"/>
                <a:sym typeface="Calibri"/>
              </a:rPr>
              <a:t>Adding Elements to a Array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Elements can be added to the Array by using built-in </a:t>
            </a:r>
            <a:r>
              <a:rPr lang="en-US" sz="2000" u="sng">
                <a:solidFill>
                  <a:schemeClr val="dk1"/>
                </a:solidFill>
                <a:latin typeface="Calibri"/>
                <a:ea typeface="Calibri"/>
                <a:cs typeface="Calibri"/>
                <a:sym typeface="Calibri"/>
                <a:hlinkClick r:id="rId3">
                  <a:extLst>
                    <a:ext uri="{A12FA001-AC4F-418D-AE19-62706E023703}">
                      <ahyp:hlinkClr val="tx"/>
                    </a:ext>
                  </a:extLst>
                </a:hlinkClick>
              </a:rPr>
              <a:t>insert()</a:t>
            </a:r>
            <a:r>
              <a:rPr lang="en-US" sz="2000">
                <a:solidFill>
                  <a:schemeClr val="dk1"/>
                </a:solidFill>
                <a:latin typeface="Calibri"/>
                <a:ea typeface="Calibri"/>
                <a:cs typeface="Calibri"/>
                <a:sym typeface="Calibri"/>
              </a:rPr>
              <a:t> function. Insert is used to insert one or more data elements into an array. Based on the requirement, a new element can be added at the beginning, end, or any given index of array. </a:t>
            </a:r>
            <a:r>
              <a:rPr lang="en-US" sz="2000" u="sng">
                <a:solidFill>
                  <a:schemeClr val="dk1"/>
                </a:solidFill>
                <a:latin typeface="Calibri"/>
                <a:ea typeface="Calibri"/>
                <a:cs typeface="Calibri"/>
                <a:sym typeface="Calibri"/>
                <a:hlinkClick r:id="rId4">
                  <a:extLst>
                    <a:ext uri="{A12FA001-AC4F-418D-AE19-62706E023703}">
                      <ahyp:hlinkClr val="tx"/>
                    </a:ext>
                  </a:extLst>
                </a:hlinkClick>
              </a:rPr>
              <a:t>append()</a:t>
            </a:r>
            <a:r>
              <a:rPr lang="en-US" sz="2000">
                <a:solidFill>
                  <a:schemeClr val="dk1"/>
                </a:solidFill>
                <a:latin typeface="Calibri"/>
                <a:ea typeface="Calibri"/>
                <a:cs typeface="Calibri"/>
                <a:sym typeface="Calibri"/>
              </a:rPr>
              <a:t> is also used to add the value mentioned in its arguments at the end of the array. </a:t>
            </a:r>
            <a:endParaRPr sz="2000">
              <a:solidFill>
                <a:schemeClr val="dk1"/>
              </a:solidFill>
              <a:latin typeface="Calibri"/>
              <a:ea typeface="Calibri"/>
              <a:cs typeface="Calibri"/>
              <a:sym typeface="Calibri"/>
            </a:endParaRPr>
          </a:p>
        </p:txBody>
      </p:sp>
      <p:pic>
        <p:nvPicPr>
          <p:cNvPr id="222" name="Google Shape;222;p19"/>
          <p:cNvPicPr preferRelativeResize="0"/>
          <p:nvPr/>
        </p:nvPicPr>
        <p:blipFill rotWithShape="1">
          <a:blip r:embed="rId5">
            <a:alphaModFix/>
          </a:blip>
          <a:srcRect b="0" l="0" r="0" t="0"/>
          <a:stretch/>
        </p:blipFill>
        <p:spPr>
          <a:xfrm>
            <a:off x="0" y="2200275"/>
            <a:ext cx="4476750" cy="4657725"/>
          </a:xfrm>
          <a:prstGeom prst="rect">
            <a:avLst/>
          </a:prstGeom>
          <a:noFill/>
          <a:ln>
            <a:noFill/>
          </a:ln>
        </p:spPr>
      </p:pic>
      <p:pic>
        <p:nvPicPr>
          <p:cNvPr id="223" name="Google Shape;223;p19"/>
          <p:cNvPicPr preferRelativeResize="0"/>
          <p:nvPr/>
        </p:nvPicPr>
        <p:blipFill rotWithShape="1">
          <a:blip r:embed="rId6">
            <a:alphaModFix/>
          </a:blip>
          <a:srcRect b="0" l="0" r="0" t="0"/>
          <a:stretch/>
        </p:blipFill>
        <p:spPr>
          <a:xfrm>
            <a:off x="5543550" y="3276600"/>
            <a:ext cx="3600450" cy="1314450"/>
          </a:xfrm>
          <a:prstGeom prst="rect">
            <a:avLst/>
          </a:prstGeom>
          <a:noFill/>
          <a:ln>
            <a:noFill/>
          </a:ln>
        </p:spPr>
      </p:pic>
      <p:sp>
        <p:nvSpPr>
          <p:cNvPr id="224" name="Google Shape;224;p19"/>
          <p:cNvSpPr/>
          <p:nvPr/>
        </p:nvSpPr>
        <p:spPr>
          <a:xfrm>
            <a:off x="4648200" y="3810000"/>
            <a:ext cx="838200" cy="533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0" y="1371600"/>
            <a:ext cx="4410075" cy="1714500"/>
          </a:xfrm>
          <a:prstGeom prst="rect">
            <a:avLst/>
          </a:prstGeom>
          <a:noFill/>
          <a:ln>
            <a:noFill/>
          </a:ln>
        </p:spPr>
      </p:pic>
      <p:sp>
        <p:nvSpPr>
          <p:cNvPr id="93" name="Google Shape;93;p2"/>
          <p:cNvSpPr/>
          <p:nvPr/>
        </p:nvSpPr>
        <p:spPr>
          <a:xfrm>
            <a:off x="0" y="381000"/>
            <a:ext cx="7772400"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FF0000"/>
                </a:solidFill>
                <a:latin typeface="Calibri"/>
                <a:ea typeface="Calibri"/>
                <a:cs typeface="Calibri"/>
                <a:sym typeface="Calibri"/>
              </a:rPr>
              <a:t>Creating a Function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 Python a function is defined using the def keyword:</a:t>
            </a:r>
            <a:endParaRPr sz="2400">
              <a:solidFill>
                <a:schemeClr val="dk1"/>
              </a:solidFill>
              <a:latin typeface="Calibri"/>
              <a:ea typeface="Calibri"/>
              <a:cs typeface="Calibri"/>
              <a:sym typeface="Calibri"/>
            </a:endParaRPr>
          </a:p>
        </p:txBody>
      </p:sp>
      <p:sp>
        <p:nvSpPr>
          <p:cNvPr id="94" name="Google Shape;94;p2"/>
          <p:cNvSpPr/>
          <p:nvPr/>
        </p:nvSpPr>
        <p:spPr>
          <a:xfrm>
            <a:off x="0" y="3124200"/>
            <a:ext cx="73152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sng">
                <a:solidFill>
                  <a:srgbClr val="FF0000"/>
                </a:solidFill>
                <a:latin typeface="Calibri"/>
                <a:ea typeface="Calibri"/>
                <a:cs typeface="Calibri"/>
                <a:sym typeface="Calibri"/>
              </a:rPr>
              <a:t>Calling a Function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call a function, use the function name followed by parenthesis:</a:t>
            </a:r>
            <a:endParaRPr sz="2400">
              <a:solidFill>
                <a:schemeClr val="dk1"/>
              </a:solidFill>
              <a:latin typeface="Calibri"/>
              <a:ea typeface="Calibri"/>
              <a:cs typeface="Calibri"/>
              <a:sym typeface="Calibri"/>
            </a:endParaRPr>
          </a:p>
        </p:txBody>
      </p:sp>
      <p:pic>
        <p:nvPicPr>
          <p:cNvPr id="95" name="Google Shape;95;p2"/>
          <p:cNvPicPr preferRelativeResize="0"/>
          <p:nvPr/>
        </p:nvPicPr>
        <p:blipFill rotWithShape="1">
          <a:blip r:embed="rId4">
            <a:alphaModFix/>
          </a:blip>
          <a:srcRect b="0" l="0" r="0" t="0"/>
          <a:stretch/>
        </p:blipFill>
        <p:spPr>
          <a:xfrm>
            <a:off x="0" y="4648200"/>
            <a:ext cx="8412856" cy="220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p:nvPr/>
        </p:nvSpPr>
        <p:spPr>
          <a:xfrm>
            <a:off x="228600" y="457200"/>
            <a:ext cx="8001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FF0000"/>
                </a:solidFill>
                <a:latin typeface="Calibri"/>
                <a:ea typeface="Calibri"/>
                <a:cs typeface="Calibri"/>
                <a:sym typeface="Calibri"/>
              </a:rPr>
              <a:t>Accessing elements from the Array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 order to access the array items refer to the index number. Use the index operator [ ] to access an item in a array. The index must be an integer. </a:t>
            </a:r>
            <a:endParaRPr sz="2800">
              <a:solidFill>
                <a:schemeClr val="dk1"/>
              </a:solidFill>
              <a:latin typeface="Calibri"/>
              <a:ea typeface="Calibri"/>
              <a:cs typeface="Calibri"/>
              <a:sym typeface="Calibri"/>
            </a:endParaRPr>
          </a:p>
        </p:txBody>
      </p:sp>
      <p:sp>
        <p:nvSpPr>
          <p:cNvPr id="230" name="Google Shape;230;p20"/>
          <p:cNvSpPr/>
          <p:nvPr/>
        </p:nvSpPr>
        <p:spPr>
          <a:xfrm>
            <a:off x="152400" y="2819400"/>
            <a:ext cx="7848600" cy="30162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0000"/>
                </a:solidFill>
                <a:latin typeface="Calibri"/>
                <a:ea typeface="Calibri"/>
                <a:cs typeface="Calibri"/>
                <a:sym typeface="Calibri"/>
              </a:rPr>
              <a:t>Removing Elements from the Array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Elements can be removed from the array by using built-in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remove()</a:t>
            </a:r>
            <a:r>
              <a:rPr lang="en-US" sz="1800">
                <a:solidFill>
                  <a:schemeClr val="dk1"/>
                </a:solidFill>
                <a:latin typeface="Calibri"/>
                <a:ea typeface="Calibri"/>
                <a:cs typeface="Calibri"/>
                <a:sym typeface="Calibri"/>
              </a:rPr>
              <a:t> function but an Error arises if element doesn’t exist in the set. Remove() method only removes one element at a time, to remove range of elements, iterator is used. </a:t>
            </a:r>
            <a:r>
              <a:rPr lang="en-US" sz="1800" u="sng">
                <a:solidFill>
                  <a:schemeClr val="dk1"/>
                </a:solidFill>
                <a:latin typeface="Calibri"/>
                <a:ea typeface="Calibri"/>
                <a:cs typeface="Calibri"/>
                <a:sym typeface="Calibri"/>
                <a:hlinkClick r:id="rId4">
                  <a:extLst>
                    <a:ext uri="{A12FA001-AC4F-418D-AE19-62706E023703}">
                      <ahyp:hlinkClr val="tx"/>
                    </a:ext>
                  </a:extLst>
                </a:hlinkClick>
              </a:rPr>
              <a:t>pop()</a:t>
            </a:r>
            <a:r>
              <a:rPr lang="en-US" sz="1800">
                <a:solidFill>
                  <a:schemeClr val="dk1"/>
                </a:solidFill>
                <a:latin typeface="Calibri"/>
                <a:ea typeface="Calibri"/>
                <a:cs typeface="Calibri"/>
                <a:sym typeface="Calibri"/>
              </a:rPr>
              <a:t> function can also be used to remove and return an element from the array, but by default it removes only the last element of the array, to remove element from a specific position of the array, index of the element is passed as an argument to the pop() method.</a:t>
            </a: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Note – </a:t>
            </a:r>
            <a:r>
              <a:rPr lang="en-US" sz="1800">
                <a:solidFill>
                  <a:schemeClr val="dk1"/>
                </a:solidFill>
                <a:latin typeface="Calibri"/>
                <a:ea typeface="Calibri"/>
                <a:cs typeface="Calibri"/>
                <a:sym typeface="Calibri"/>
              </a:rPr>
              <a:t>Remove method in List will only remove the first occurrence of the searched element.</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p:nvPr/>
        </p:nvSpPr>
        <p:spPr>
          <a:xfrm>
            <a:off x="304800" y="228600"/>
            <a:ext cx="8229600" cy="30469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rgbClr val="FF0000"/>
                </a:solidFill>
                <a:latin typeface="Calibri"/>
                <a:ea typeface="Calibri"/>
                <a:cs typeface="Calibri"/>
                <a:sym typeface="Calibri"/>
              </a:rPr>
              <a:t>Slicing of a Array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 Python array, there are multiple ways to print the whole array with all the elements, but to print a specific range of elements from the array, we use </a:t>
            </a:r>
            <a:r>
              <a:rPr lang="en-US" sz="2000" u="sng">
                <a:solidFill>
                  <a:schemeClr val="dk1"/>
                </a:solidFill>
                <a:latin typeface="Calibri"/>
                <a:ea typeface="Calibri"/>
                <a:cs typeface="Calibri"/>
                <a:sym typeface="Calibri"/>
                <a:hlinkClick r:id="rId3">
                  <a:extLst>
                    <a:ext uri="{A12FA001-AC4F-418D-AE19-62706E023703}">
                      <ahyp:hlinkClr val="tx"/>
                    </a:ext>
                  </a:extLst>
                </a:hlinkClick>
              </a:rPr>
              <a:t>Slice operation</a:t>
            </a:r>
            <a:r>
              <a:rPr lang="en-US" sz="2000">
                <a:solidFill>
                  <a:schemeClr val="dk1"/>
                </a:solidFill>
                <a:latin typeface="Calibri"/>
                <a:ea typeface="Calibri"/>
                <a:cs typeface="Calibri"/>
                <a:sym typeface="Calibri"/>
              </a:rPr>
              <a:t>. Slice operation is performed on array with the use of colon(:). To print elements from beginning to a range use [:Index], to print elements from end use [:-Index], to print elements from specific Index till the end use [Index:], to print elements within a range, use [Start Index:End Index] and to print whole List with the use of slicing operation, use [:]. Further, to print whole array in reverse order, use [::-1]. </a:t>
            </a:r>
            <a:endParaRPr sz="2000">
              <a:solidFill>
                <a:schemeClr val="dk1"/>
              </a:solidFill>
              <a:latin typeface="Calibri"/>
              <a:ea typeface="Calibri"/>
              <a:cs typeface="Calibri"/>
              <a:sym typeface="Calibri"/>
            </a:endParaRPr>
          </a:p>
        </p:txBody>
      </p:sp>
      <p:sp>
        <p:nvSpPr>
          <p:cNvPr id="236" name="Google Shape;236;p21"/>
          <p:cNvSpPr/>
          <p:nvPr/>
        </p:nvSpPr>
        <p:spPr>
          <a:xfrm>
            <a:off x="304800" y="3657600"/>
            <a:ext cx="7543800"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rgbClr val="FF0000"/>
                </a:solidFill>
                <a:latin typeface="Calibri"/>
                <a:ea typeface="Calibri"/>
                <a:cs typeface="Calibri"/>
                <a:sym typeface="Calibri"/>
              </a:rPr>
              <a:t>Searching element in a Array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 order to search an element in the array we use a python in-built </a:t>
            </a:r>
            <a:r>
              <a:rPr lang="en-US" sz="2800" u="sng">
                <a:solidFill>
                  <a:schemeClr val="dk1"/>
                </a:solidFill>
                <a:latin typeface="Calibri"/>
                <a:ea typeface="Calibri"/>
                <a:cs typeface="Calibri"/>
                <a:sym typeface="Calibri"/>
                <a:hlinkClick r:id="rId4">
                  <a:extLst>
                    <a:ext uri="{A12FA001-AC4F-418D-AE19-62706E023703}">
                      <ahyp:hlinkClr val="tx"/>
                    </a:ext>
                  </a:extLst>
                </a:hlinkClick>
              </a:rPr>
              <a:t>index()</a:t>
            </a:r>
            <a:r>
              <a:rPr lang="en-US" sz="2800">
                <a:solidFill>
                  <a:schemeClr val="dk1"/>
                </a:solidFill>
                <a:latin typeface="Calibri"/>
                <a:ea typeface="Calibri"/>
                <a:cs typeface="Calibri"/>
                <a:sym typeface="Calibri"/>
              </a:rPr>
              <a:t> method. This function returns the index of the first occurrence of value mentioned in arguments. </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p:nvPr/>
        </p:nvSpPr>
        <p:spPr>
          <a:xfrm>
            <a:off x="304800" y="533400"/>
            <a:ext cx="7924800" cy="28007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u="sng">
                <a:solidFill>
                  <a:srgbClr val="FF0000"/>
                </a:solidFill>
                <a:latin typeface="Calibri"/>
                <a:ea typeface="Calibri"/>
                <a:cs typeface="Calibri"/>
                <a:sym typeface="Calibri"/>
              </a:rPr>
              <a:t>Python lambda</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In Python, anonymous function means that a function is without a name. As we already know that def keyword is used to define the normal functions and the lambda keyword is used to create anonymous functions. It has the following syntax:</a:t>
            </a:r>
            <a:endParaRPr sz="2800">
              <a:solidFill>
                <a:schemeClr val="dk1"/>
              </a:solidFill>
              <a:latin typeface="Calibri"/>
              <a:ea typeface="Calibri"/>
              <a:cs typeface="Calibri"/>
              <a:sym typeface="Calibri"/>
            </a:endParaRPr>
          </a:p>
        </p:txBody>
      </p:sp>
      <p:sp>
        <p:nvSpPr>
          <p:cNvPr id="242" name="Google Shape;242;p22"/>
          <p:cNvSpPr/>
          <p:nvPr/>
        </p:nvSpPr>
        <p:spPr>
          <a:xfrm>
            <a:off x="0" y="3657600"/>
            <a:ext cx="8534400" cy="2677277"/>
          </a:xfrm>
          <a:prstGeom prst="rect">
            <a:avLst/>
          </a:prstGeom>
          <a:solidFill>
            <a:srgbClr val="FFFFFF"/>
          </a:solidFill>
          <a:ln>
            <a:noFill/>
          </a:ln>
        </p:spPr>
        <p:txBody>
          <a:bodyPr anchorCtr="0" anchor="ctr" bIns="182500" lIns="0" spcFirstLastPara="1" rIns="0" wrap="square" tIns="0">
            <a:spAutoFit/>
          </a:bodyPr>
          <a:lstStyle/>
          <a:p>
            <a:pPr indent="0" lvl="0" marL="0" marR="0" rtl="0" algn="l">
              <a:lnSpc>
                <a:spcPct val="100000"/>
              </a:lnSpc>
              <a:spcBef>
                <a:spcPts val="0"/>
              </a:spcBef>
              <a:spcAft>
                <a:spcPts val="0"/>
              </a:spcAft>
              <a:buClr>
                <a:srgbClr val="273239"/>
              </a:buClr>
              <a:buSzPts val="1800"/>
              <a:buFont typeface="Arial"/>
              <a:buNone/>
            </a:pPr>
            <a:r>
              <a:rPr b="0" i="0" lang="en-US" sz="1800" u="none" cap="none" strike="noStrike">
                <a:solidFill>
                  <a:srgbClr val="273239"/>
                </a:solidFill>
                <a:latin typeface="Arial"/>
                <a:ea typeface="Arial"/>
                <a:cs typeface="Arial"/>
                <a:sym typeface="Arial"/>
              </a:rPr>
              <a:t>lambda arguments : expression </a:t>
            </a:r>
            <a:endParaRPr b="0" i="0" sz="10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This function can have any number of arguments but only one expression, which is evaluated and returned.</a:t>
            </a:r>
            <a:endParaRPr/>
          </a:p>
          <a:p>
            <a:pPr indent="-114300" lvl="0" marL="0" marR="0" rtl="0" algn="l">
              <a:lnSpc>
                <a:spcPct val="10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One is free to use lambda functions wherever function objects are required.</a:t>
            </a:r>
            <a:endParaRPr/>
          </a:p>
          <a:p>
            <a:pPr indent="-114300" lvl="0" marL="0" marR="0" rtl="0" algn="l">
              <a:lnSpc>
                <a:spcPct val="10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You need to keep in your knowledge that lambda functions are syntactically restricted to a single expression.</a:t>
            </a:r>
            <a:endParaRPr/>
          </a:p>
          <a:p>
            <a:pPr indent="-114300" lvl="0" marL="0" marR="0" rtl="0" algn="l">
              <a:lnSpc>
                <a:spcPct val="100000"/>
              </a:lnSpc>
              <a:spcBef>
                <a:spcPts val="0"/>
              </a:spcBef>
              <a:spcAft>
                <a:spcPts val="0"/>
              </a:spcAft>
              <a:buClr>
                <a:srgbClr val="273239"/>
              </a:buClr>
              <a:buSzPts val="1800"/>
              <a:buFont typeface="Arial"/>
              <a:buChar char="•"/>
            </a:pPr>
            <a:r>
              <a:rPr b="0" i="0" lang="en-US" sz="1800" u="none" cap="none" strike="noStrike">
                <a:solidFill>
                  <a:srgbClr val="273239"/>
                </a:solidFill>
                <a:latin typeface="Arial"/>
                <a:ea typeface="Arial"/>
                <a:cs typeface="Arial"/>
                <a:sym typeface="Arial"/>
              </a:rPr>
              <a:t>It has various uses in particular fields of programming besides other types of expressions in functions.</a:t>
            </a:r>
            <a:endParaRPr b="0" i="0" sz="12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23"/>
          <p:cNvPicPr preferRelativeResize="0"/>
          <p:nvPr/>
        </p:nvPicPr>
        <p:blipFill rotWithShape="1">
          <a:blip r:embed="rId3">
            <a:alphaModFix/>
          </a:blip>
          <a:srcRect b="0" l="0" r="0" t="0"/>
          <a:stretch/>
        </p:blipFill>
        <p:spPr>
          <a:xfrm>
            <a:off x="0" y="914400"/>
            <a:ext cx="3429000" cy="1209675"/>
          </a:xfrm>
          <a:prstGeom prst="rect">
            <a:avLst/>
          </a:prstGeom>
          <a:noFill/>
          <a:ln>
            <a:noFill/>
          </a:ln>
        </p:spPr>
      </p:pic>
      <p:pic>
        <p:nvPicPr>
          <p:cNvPr id="248" name="Google Shape;248;p23"/>
          <p:cNvPicPr preferRelativeResize="0"/>
          <p:nvPr/>
        </p:nvPicPr>
        <p:blipFill rotWithShape="1">
          <a:blip r:embed="rId4">
            <a:alphaModFix/>
          </a:blip>
          <a:srcRect b="0" l="0" r="0" t="0"/>
          <a:stretch/>
        </p:blipFill>
        <p:spPr>
          <a:xfrm>
            <a:off x="5029200" y="838200"/>
            <a:ext cx="3933825" cy="923925"/>
          </a:xfrm>
          <a:prstGeom prst="rect">
            <a:avLst/>
          </a:prstGeom>
          <a:noFill/>
          <a:ln>
            <a:noFill/>
          </a:ln>
        </p:spPr>
      </p:pic>
      <p:sp>
        <p:nvSpPr>
          <p:cNvPr id="249" name="Google Shape;249;p23"/>
          <p:cNvSpPr/>
          <p:nvPr/>
        </p:nvSpPr>
        <p:spPr>
          <a:xfrm>
            <a:off x="685800" y="2971800"/>
            <a:ext cx="83058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0000"/>
                </a:solidFill>
                <a:latin typeface="Calibri"/>
                <a:ea typeface="Calibri"/>
                <a:cs typeface="Calibri"/>
                <a:sym typeface="Calibri"/>
              </a:rPr>
              <a:t>In this above example, the lambda is not being called by the print function but simply returning the function object and the memory location where it is stored. </a:t>
            </a:r>
            <a:br>
              <a:rPr lang="en-US" sz="3200">
                <a:solidFill>
                  <a:srgbClr val="FF0000"/>
                </a:solidFill>
                <a:latin typeface="Calibri"/>
                <a:ea typeface="Calibri"/>
                <a:cs typeface="Calibri"/>
                <a:sym typeface="Calibri"/>
              </a:rPr>
            </a:br>
            <a:r>
              <a:rPr lang="en-US" sz="3200">
                <a:solidFill>
                  <a:srgbClr val="FF0000"/>
                </a:solidFill>
                <a:latin typeface="Calibri"/>
                <a:ea typeface="Calibri"/>
                <a:cs typeface="Calibri"/>
                <a:sym typeface="Calibri"/>
              </a:rPr>
              <a:t>So, to make the print to print the string first we need to call the lambda so that the string will get pass the print.</a:t>
            </a:r>
            <a:endParaRPr sz="3200">
              <a:solidFill>
                <a:srgbClr val="FF0000"/>
              </a:solidFill>
              <a:latin typeface="Calibri"/>
              <a:ea typeface="Calibri"/>
              <a:cs typeface="Calibri"/>
              <a:sym typeface="Calibri"/>
            </a:endParaRPr>
          </a:p>
        </p:txBody>
      </p:sp>
      <p:sp>
        <p:nvSpPr>
          <p:cNvPr id="250" name="Google Shape;250;p23"/>
          <p:cNvSpPr/>
          <p:nvPr/>
        </p:nvSpPr>
        <p:spPr>
          <a:xfrm>
            <a:off x="3657600" y="1371600"/>
            <a:ext cx="990600" cy="381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p:nvPr/>
        </p:nvSpPr>
        <p:spPr>
          <a:xfrm>
            <a:off x="1066800" y="457200"/>
            <a:ext cx="71628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Example #2:</a:t>
            </a:r>
            <a:r>
              <a:rPr lang="en-US" sz="3200">
                <a:solidFill>
                  <a:srgbClr val="FF0000"/>
                </a:solidFill>
                <a:latin typeface="Calibri"/>
                <a:ea typeface="Calibri"/>
                <a:cs typeface="Calibri"/>
                <a:sym typeface="Calibri"/>
              </a:rPr>
              <a:t> Difference between lambda and normal function call </a:t>
            </a:r>
            <a:endParaRPr sz="3200">
              <a:solidFill>
                <a:srgbClr val="FF0000"/>
              </a:solidFill>
              <a:latin typeface="Calibri"/>
              <a:ea typeface="Calibri"/>
              <a:cs typeface="Calibri"/>
              <a:sym typeface="Calibri"/>
            </a:endParaRPr>
          </a:p>
        </p:txBody>
      </p:sp>
      <p:sp>
        <p:nvSpPr>
          <p:cNvPr id="256" name="Google Shape;256;p24"/>
          <p:cNvSpPr/>
          <p:nvPr/>
        </p:nvSpPr>
        <p:spPr>
          <a:xfrm>
            <a:off x="533400" y="1676400"/>
            <a:ext cx="3581400" cy="344709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6699"/>
              </a:buClr>
              <a:buSzPts val="2800"/>
              <a:buFont typeface="Consolas"/>
              <a:buNone/>
            </a:pPr>
            <a:r>
              <a:rPr b="1" i="0" lang="en-US" sz="2800" u="none" cap="none" strike="noStrike">
                <a:solidFill>
                  <a:srgbClr val="006699"/>
                </a:solidFill>
                <a:latin typeface="Consolas"/>
                <a:ea typeface="Consolas"/>
                <a:cs typeface="Consolas"/>
                <a:sym typeface="Consolas"/>
              </a:rPr>
              <a:t>def</a:t>
            </a:r>
            <a:r>
              <a:rPr b="0" i="0" lang="en-US" sz="14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cube(y):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800"/>
              <a:buFont typeface="Consolas"/>
              <a:buNone/>
            </a:pPr>
            <a:r>
              <a:rPr b="0" i="0" lang="en-US" sz="2800" u="none" cap="none" strike="noStrike">
                <a:solidFill>
                  <a:srgbClr val="273239"/>
                </a:solidFill>
                <a:latin typeface="Consolas"/>
                <a:ea typeface="Consolas"/>
                <a:cs typeface="Consolas"/>
                <a:sym typeface="Consolas"/>
              </a:rPr>
              <a:t>    </a:t>
            </a:r>
            <a:r>
              <a:rPr b="1" i="0" lang="en-US" sz="2800" u="none" cap="none" strike="noStrike">
                <a:solidFill>
                  <a:srgbClr val="006699"/>
                </a:solidFill>
                <a:latin typeface="Consolas"/>
                <a:ea typeface="Consolas"/>
                <a:cs typeface="Consolas"/>
                <a:sym typeface="Consolas"/>
              </a:rPr>
              <a:t>return</a:t>
            </a:r>
            <a:r>
              <a:rPr b="0" i="0" lang="en-US" sz="14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y</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000000"/>
                </a:solidFill>
                <a:latin typeface="Consolas"/>
                <a:ea typeface="Consolas"/>
                <a:cs typeface="Consolas"/>
                <a:sym typeface="Consolas"/>
              </a:rPr>
              <a:t>y</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000000"/>
                </a:solidFill>
                <a:latin typeface="Consolas"/>
                <a:ea typeface="Consolas"/>
                <a:cs typeface="Consolas"/>
                <a:sym typeface="Consolas"/>
              </a:rPr>
              <a:t>y;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800"/>
              <a:buFont typeface="Consolas"/>
              <a:buNone/>
            </a:pPr>
            <a:r>
              <a:rPr b="0" i="0" lang="en-US" sz="2800" u="none" cap="none" strike="noStrike">
                <a:solidFill>
                  <a:srgbClr val="273239"/>
                </a:solidFill>
                <a:latin typeface="Consolas"/>
                <a:ea typeface="Consolas"/>
                <a:cs typeface="Consolas"/>
                <a:sym typeface="Consolas"/>
              </a:rPr>
              <a:t>   </a:t>
            </a:r>
            <a:r>
              <a:rPr b="0" i="0" lang="en-US" sz="1400" u="none" cap="none" strike="noStrike">
                <a:solidFill>
                  <a:srgbClr val="273239"/>
                </a:solidFill>
                <a:latin typeface="Consolas"/>
                <a:ea typeface="Consolas"/>
                <a:cs typeface="Consolas"/>
                <a:sym typeface="Consolas"/>
              </a:rPr>
              <a:t>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Consolas"/>
              <a:buNone/>
            </a:pPr>
            <a:r>
              <a:rPr b="0" i="0" lang="en-US" sz="2800" u="none" cap="none" strike="noStrike">
                <a:solidFill>
                  <a:srgbClr val="000000"/>
                </a:solidFill>
                <a:latin typeface="Consolas"/>
                <a:ea typeface="Consolas"/>
                <a:cs typeface="Consolas"/>
                <a:sym typeface="Consolas"/>
              </a:rPr>
              <a:t>g </a:t>
            </a:r>
            <a:r>
              <a:rPr b="1" i="0" lang="en-US" sz="2800" u="none" cap="none" strike="noStrike">
                <a:solidFill>
                  <a:srgbClr val="006699"/>
                </a:solidFill>
                <a:latin typeface="Consolas"/>
                <a:ea typeface="Consolas"/>
                <a:cs typeface="Consolas"/>
                <a:sym typeface="Consolas"/>
              </a:rPr>
              <a:t>=</a:t>
            </a:r>
            <a:r>
              <a:rPr b="0" i="0" lang="en-US" sz="1400" u="none" cap="none" strike="noStrike">
                <a:solidFill>
                  <a:srgbClr val="273239"/>
                </a:solidFill>
                <a:latin typeface="Consolas"/>
                <a:ea typeface="Consolas"/>
                <a:cs typeface="Consolas"/>
                <a:sym typeface="Consolas"/>
              </a:rPr>
              <a:t> </a:t>
            </a:r>
            <a:r>
              <a:rPr b="1" i="0" lang="en-US" sz="2800" u="none" cap="none" strike="noStrike">
                <a:solidFill>
                  <a:srgbClr val="006699"/>
                </a:solidFill>
                <a:latin typeface="Consolas"/>
                <a:ea typeface="Consolas"/>
                <a:cs typeface="Consolas"/>
                <a:sym typeface="Consolas"/>
              </a:rPr>
              <a:t>lambda</a:t>
            </a:r>
            <a:r>
              <a:rPr b="0" i="0" lang="en-US" sz="1400" u="none" cap="none" strike="noStrike">
                <a:solidFill>
                  <a:srgbClr val="273239"/>
                </a:solidFill>
                <a:latin typeface="Consolas"/>
                <a:ea typeface="Consolas"/>
                <a:cs typeface="Consolas"/>
                <a:sym typeface="Consolas"/>
              </a:rPr>
              <a:t> </a:t>
            </a:r>
            <a:r>
              <a:rPr b="0" i="0" lang="en-US" sz="2800" u="none" cap="none" strike="noStrike">
                <a:solidFill>
                  <a:srgbClr val="000000"/>
                </a:solidFill>
                <a:latin typeface="Consolas"/>
                <a:ea typeface="Consolas"/>
                <a:cs typeface="Consolas"/>
                <a:sym typeface="Consolas"/>
              </a:rPr>
              <a:t>x: x</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000000"/>
                </a:solidFill>
                <a:latin typeface="Consolas"/>
                <a:ea typeface="Consolas"/>
                <a:cs typeface="Consolas"/>
                <a:sym typeface="Consolas"/>
              </a:rPr>
              <a:t>x</a:t>
            </a:r>
            <a:r>
              <a:rPr b="1" i="0" lang="en-US" sz="2800" u="none" cap="none" strike="noStrike">
                <a:solidFill>
                  <a:srgbClr val="006699"/>
                </a:solidFill>
                <a:latin typeface="Consolas"/>
                <a:ea typeface="Consolas"/>
                <a:cs typeface="Consolas"/>
                <a:sym typeface="Consolas"/>
              </a:rPr>
              <a:t>*</a:t>
            </a:r>
            <a:r>
              <a:rPr b="0" i="0" lang="en-US" sz="2800" u="none" cap="none" strike="noStrike">
                <a:solidFill>
                  <a:srgbClr val="000000"/>
                </a:solidFill>
                <a:latin typeface="Consolas"/>
                <a:ea typeface="Consolas"/>
                <a:cs typeface="Consolas"/>
                <a:sym typeface="Consolas"/>
              </a:rPr>
              <a:t>x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6699"/>
              </a:buClr>
              <a:buSzPts val="2800"/>
              <a:buFont typeface="Consolas"/>
              <a:buNone/>
            </a:pPr>
            <a:r>
              <a:rPr b="1" i="0" lang="en-US" sz="2800" u="none" cap="none" strike="noStrike">
                <a:solidFill>
                  <a:srgbClr val="006699"/>
                </a:solidFill>
                <a:latin typeface="Consolas"/>
                <a:ea typeface="Consolas"/>
                <a:cs typeface="Consolas"/>
                <a:sym typeface="Consolas"/>
              </a:rPr>
              <a:t>print</a:t>
            </a:r>
            <a:r>
              <a:rPr b="0" i="0" lang="en-US" sz="2800" u="none" cap="none" strike="noStrike">
                <a:solidFill>
                  <a:srgbClr val="000000"/>
                </a:solidFill>
                <a:latin typeface="Consolas"/>
                <a:ea typeface="Consolas"/>
                <a:cs typeface="Consolas"/>
                <a:sym typeface="Consolas"/>
              </a:rPr>
              <a:t>(g(</a:t>
            </a:r>
            <a:r>
              <a:rPr b="0" i="0" lang="en-US" sz="2800" u="none" cap="none" strike="noStrike">
                <a:solidFill>
                  <a:srgbClr val="009900"/>
                </a:solidFill>
                <a:latin typeface="Consolas"/>
                <a:ea typeface="Consolas"/>
                <a:cs typeface="Consolas"/>
                <a:sym typeface="Consolas"/>
              </a:rPr>
              <a:t>7</a:t>
            </a:r>
            <a:r>
              <a:rPr b="0" i="0" lang="en-US" sz="2800" u="none" cap="none" strike="noStrike">
                <a:solidFill>
                  <a:srgbClr val="000000"/>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800"/>
              <a:buFont typeface="Consolas"/>
              <a:buNone/>
            </a:pPr>
            <a:r>
              <a:rPr b="0" i="0" lang="en-US" sz="2800" u="none" cap="none" strike="noStrike">
                <a:solidFill>
                  <a:srgbClr val="273239"/>
                </a:solidFill>
                <a:latin typeface="Consolas"/>
                <a:ea typeface="Consolas"/>
                <a:cs typeface="Consolas"/>
                <a:sym typeface="Consolas"/>
              </a:rPr>
              <a:t>   </a:t>
            </a:r>
            <a:r>
              <a:rPr b="0" i="0" lang="en-US" sz="1400" u="none" cap="none" strike="noStrike">
                <a:solidFill>
                  <a:srgbClr val="273239"/>
                </a:solidFill>
                <a:latin typeface="Consolas"/>
                <a:ea typeface="Consolas"/>
                <a:cs typeface="Consolas"/>
                <a:sym typeface="Consolas"/>
              </a:rPr>
              <a:t> </a:t>
            </a:r>
            <a:endParaRPr b="0"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1493"/>
              </a:buClr>
              <a:buSzPts val="2800"/>
              <a:buFont typeface="Consolas"/>
              <a:buNone/>
            </a:pPr>
            <a:r>
              <a:rPr b="0" i="0" lang="en-US" sz="2800" u="none" cap="none" strike="noStrike">
                <a:solidFill>
                  <a:srgbClr val="FF1493"/>
                </a:solidFill>
                <a:latin typeface="Consolas"/>
                <a:ea typeface="Consolas"/>
                <a:cs typeface="Consolas"/>
                <a:sym typeface="Consolas"/>
              </a:rPr>
              <a:t>print</a:t>
            </a:r>
            <a:r>
              <a:rPr b="0" i="0" lang="en-US" sz="2800" u="none" cap="none" strike="noStrike">
                <a:solidFill>
                  <a:srgbClr val="000000"/>
                </a:solidFill>
                <a:latin typeface="Consolas"/>
                <a:ea typeface="Consolas"/>
                <a:cs typeface="Consolas"/>
                <a:sym typeface="Consolas"/>
              </a:rPr>
              <a:t>(cube(</a:t>
            </a:r>
            <a:r>
              <a:rPr b="0" i="0" lang="en-US" sz="2800" u="none" cap="none" strike="noStrike">
                <a:solidFill>
                  <a:srgbClr val="009900"/>
                </a:solidFill>
                <a:latin typeface="Consolas"/>
                <a:ea typeface="Consolas"/>
                <a:cs typeface="Consolas"/>
                <a:sym typeface="Consolas"/>
              </a:rPr>
              <a:t>5</a:t>
            </a:r>
            <a:r>
              <a:rPr b="0" i="0" lang="en-US" sz="2800" u="none" cap="none" strike="noStrike">
                <a:solidFill>
                  <a:srgbClr val="000000"/>
                </a:solidFill>
                <a:latin typeface="Consolas"/>
                <a:ea typeface="Consolas"/>
                <a:cs typeface="Consolas"/>
                <a:sym typeface="Consolas"/>
              </a:rPr>
              <a:t>))</a:t>
            </a:r>
            <a:endParaRPr b="0" i="0" sz="4400" u="none" cap="none" strike="noStrike">
              <a:solidFill>
                <a:schemeClr val="dk1"/>
              </a:solidFill>
              <a:latin typeface="Arial"/>
              <a:ea typeface="Arial"/>
              <a:cs typeface="Arial"/>
              <a:sym typeface="Arial"/>
            </a:endParaRPr>
          </a:p>
        </p:txBody>
      </p:sp>
      <p:pic>
        <p:nvPicPr>
          <p:cNvPr id="257" name="Google Shape;257;p24"/>
          <p:cNvPicPr preferRelativeResize="0"/>
          <p:nvPr/>
        </p:nvPicPr>
        <p:blipFill rotWithShape="1">
          <a:blip r:embed="rId3">
            <a:alphaModFix/>
          </a:blip>
          <a:srcRect b="0" l="0" r="0" t="0"/>
          <a:stretch/>
        </p:blipFill>
        <p:spPr>
          <a:xfrm>
            <a:off x="6477000" y="2590800"/>
            <a:ext cx="1933575" cy="2362200"/>
          </a:xfrm>
          <a:prstGeom prst="rect">
            <a:avLst/>
          </a:prstGeom>
          <a:noFill/>
          <a:ln>
            <a:noFill/>
          </a:ln>
        </p:spPr>
      </p:pic>
      <p:sp>
        <p:nvSpPr>
          <p:cNvPr id="258" name="Google Shape;258;p24"/>
          <p:cNvSpPr/>
          <p:nvPr/>
        </p:nvSpPr>
        <p:spPr>
          <a:xfrm>
            <a:off x="4038600" y="3429000"/>
            <a:ext cx="1981200" cy="7620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p:nvPr/>
        </p:nvSpPr>
        <p:spPr>
          <a:xfrm>
            <a:off x="0" y="152400"/>
            <a:ext cx="2932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#3:</a:t>
            </a:r>
            <a:r>
              <a:rPr lang="en-US" sz="1800">
                <a:solidFill>
                  <a:schemeClr val="dk1"/>
                </a:solidFill>
                <a:latin typeface="Calibri"/>
                <a:ea typeface="Calibri"/>
                <a:cs typeface="Calibri"/>
                <a:sym typeface="Calibri"/>
              </a:rPr>
              <a:t> filter() and map(</a:t>
            </a:r>
            <a:endParaRPr sz="1800">
              <a:solidFill>
                <a:schemeClr val="dk1"/>
              </a:solidFill>
              <a:latin typeface="Calibri"/>
              <a:ea typeface="Calibri"/>
              <a:cs typeface="Calibri"/>
              <a:sym typeface="Calibri"/>
            </a:endParaRPr>
          </a:p>
        </p:txBody>
      </p:sp>
      <p:pic>
        <p:nvPicPr>
          <p:cNvPr id="264" name="Google Shape;264;p25"/>
          <p:cNvPicPr preferRelativeResize="0"/>
          <p:nvPr/>
        </p:nvPicPr>
        <p:blipFill rotWithShape="1">
          <a:blip r:embed="rId3">
            <a:alphaModFix/>
          </a:blip>
          <a:srcRect b="0" l="0" r="0" t="0"/>
          <a:stretch/>
        </p:blipFill>
        <p:spPr>
          <a:xfrm>
            <a:off x="0" y="1143000"/>
            <a:ext cx="5961825" cy="3276600"/>
          </a:xfrm>
          <a:prstGeom prst="rect">
            <a:avLst/>
          </a:prstGeom>
          <a:noFill/>
          <a:ln>
            <a:noFill/>
          </a:ln>
        </p:spPr>
      </p:pic>
      <p:pic>
        <p:nvPicPr>
          <p:cNvPr id="265" name="Google Shape;265;p25"/>
          <p:cNvPicPr preferRelativeResize="0"/>
          <p:nvPr/>
        </p:nvPicPr>
        <p:blipFill rotWithShape="1">
          <a:blip r:embed="rId4">
            <a:alphaModFix/>
          </a:blip>
          <a:srcRect b="0" l="0" r="0" t="0"/>
          <a:stretch/>
        </p:blipFill>
        <p:spPr>
          <a:xfrm>
            <a:off x="0" y="5181600"/>
            <a:ext cx="4114800" cy="1457325"/>
          </a:xfrm>
          <a:prstGeom prst="rect">
            <a:avLst/>
          </a:prstGeom>
          <a:noFill/>
          <a:ln>
            <a:noFill/>
          </a:ln>
        </p:spPr>
      </p:pic>
      <p:sp>
        <p:nvSpPr>
          <p:cNvPr id="266" name="Google Shape;266;p25"/>
          <p:cNvSpPr txBox="1"/>
          <p:nvPr/>
        </p:nvSpPr>
        <p:spPr>
          <a:xfrm>
            <a:off x="381000" y="4724400"/>
            <a:ext cx="11432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381000" y="152400"/>
            <a:ext cx="8001000"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rgbClr val="FF0000"/>
                </a:solidFill>
                <a:latin typeface="Calibri"/>
                <a:ea typeface="Calibri"/>
                <a:cs typeface="Calibri"/>
                <a:sym typeface="Calibri"/>
              </a:rPr>
              <a:t>Arguments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Information can be passed into functions as arguments.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Arguments are specified after the function name, inside the parentheses. You can add as many arguments as you want, just separate them with a comma.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example has a function with one argument (fname). When the function is called, we pass along a first name, which is used inside the function to print the full name:</a:t>
            </a:r>
            <a:endParaRPr sz="2400">
              <a:solidFill>
                <a:schemeClr val="dk1"/>
              </a:solidFill>
              <a:latin typeface="Calibri"/>
              <a:ea typeface="Calibri"/>
              <a:cs typeface="Calibri"/>
              <a:sym typeface="Calibri"/>
            </a:endParaRPr>
          </a:p>
        </p:txBody>
      </p:sp>
      <p:pic>
        <p:nvPicPr>
          <p:cNvPr id="101" name="Google Shape;101;p3"/>
          <p:cNvPicPr preferRelativeResize="0"/>
          <p:nvPr/>
        </p:nvPicPr>
        <p:blipFill rotWithShape="1">
          <a:blip r:embed="rId3">
            <a:alphaModFix/>
          </a:blip>
          <a:srcRect b="0" l="0" r="0" t="0"/>
          <a:stretch/>
        </p:blipFill>
        <p:spPr>
          <a:xfrm>
            <a:off x="0" y="3733800"/>
            <a:ext cx="8993173" cy="26336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p:nvPr/>
        </p:nvSpPr>
        <p:spPr>
          <a:xfrm>
            <a:off x="533400" y="533400"/>
            <a:ext cx="7924800" cy="4524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u="sng">
                <a:solidFill>
                  <a:srgbClr val="FF0000"/>
                </a:solidFill>
                <a:latin typeface="Calibri"/>
                <a:ea typeface="Calibri"/>
                <a:cs typeface="Calibri"/>
                <a:sym typeface="Calibri"/>
              </a:rPr>
              <a:t>Parameters or Arguments?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terms </a:t>
            </a:r>
            <a:r>
              <a:rPr i="1" lang="en-US" sz="3200">
                <a:solidFill>
                  <a:schemeClr val="dk1"/>
                </a:solidFill>
                <a:latin typeface="Calibri"/>
                <a:ea typeface="Calibri"/>
                <a:cs typeface="Calibri"/>
                <a:sym typeface="Calibri"/>
              </a:rPr>
              <a:t>parameter</a:t>
            </a:r>
            <a:r>
              <a:rPr lang="en-US" sz="3200">
                <a:solidFill>
                  <a:schemeClr val="dk1"/>
                </a:solidFill>
                <a:latin typeface="Calibri"/>
                <a:ea typeface="Calibri"/>
                <a:cs typeface="Calibri"/>
                <a:sym typeface="Calibri"/>
              </a:rPr>
              <a:t> and </a:t>
            </a:r>
            <a:r>
              <a:rPr i="1" lang="en-US" sz="3200">
                <a:solidFill>
                  <a:schemeClr val="dk1"/>
                </a:solidFill>
                <a:latin typeface="Calibri"/>
                <a:ea typeface="Calibri"/>
                <a:cs typeface="Calibri"/>
                <a:sym typeface="Calibri"/>
              </a:rPr>
              <a:t>argument</a:t>
            </a:r>
            <a:r>
              <a:rPr lang="en-US" sz="3200">
                <a:solidFill>
                  <a:schemeClr val="dk1"/>
                </a:solidFill>
                <a:latin typeface="Calibri"/>
                <a:ea typeface="Calibri"/>
                <a:cs typeface="Calibri"/>
                <a:sym typeface="Calibri"/>
              </a:rPr>
              <a:t> can be used for the same thing: information that are passed into a function.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From a function's perspective: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parameter is the variable listed inside the parentheses in the function definition.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An argument is the value that is sent to the function when it is called.</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p:nvPr/>
        </p:nvSpPr>
        <p:spPr>
          <a:xfrm>
            <a:off x="457200" y="0"/>
            <a:ext cx="80010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FF0000"/>
                </a:solidFill>
                <a:latin typeface="Calibri"/>
                <a:ea typeface="Calibri"/>
                <a:cs typeface="Calibri"/>
                <a:sym typeface="Calibri"/>
              </a:rPr>
              <a:t>Number of Arguments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By default, a function must be called with the correct number of arguments. Meaning that if your function expects 2 arguments, you have to call the function with 2 arguments, not more, and not less.</a:t>
            </a:r>
            <a:endParaRPr sz="2000">
              <a:solidFill>
                <a:schemeClr val="dk1"/>
              </a:solidFill>
              <a:latin typeface="Calibri"/>
              <a:ea typeface="Calibri"/>
              <a:cs typeface="Calibri"/>
              <a:sym typeface="Calibri"/>
            </a:endParaRPr>
          </a:p>
        </p:txBody>
      </p:sp>
      <p:pic>
        <p:nvPicPr>
          <p:cNvPr id="112" name="Google Shape;112;p5"/>
          <p:cNvPicPr preferRelativeResize="0"/>
          <p:nvPr/>
        </p:nvPicPr>
        <p:blipFill rotWithShape="1">
          <a:blip r:embed="rId3">
            <a:alphaModFix/>
          </a:blip>
          <a:srcRect b="0" l="0" r="0" t="0"/>
          <a:stretch/>
        </p:blipFill>
        <p:spPr>
          <a:xfrm>
            <a:off x="152400" y="1447800"/>
            <a:ext cx="7162800" cy="2143995"/>
          </a:xfrm>
          <a:prstGeom prst="rect">
            <a:avLst/>
          </a:prstGeom>
          <a:noFill/>
          <a:ln>
            <a:noFill/>
          </a:ln>
        </p:spPr>
      </p:pic>
      <p:sp>
        <p:nvSpPr>
          <p:cNvPr id="113" name="Google Shape;113;p5"/>
          <p:cNvSpPr/>
          <p:nvPr/>
        </p:nvSpPr>
        <p:spPr>
          <a:xfrm>
            <a:off x="152400" y="4267200"/>
            <a:ext cx="32004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If you try to call the function with 1 or 3 arguments, you will get an error:</a:t>
            </a:r>
            <a:endParaRPr sz="2800">
              <a:solidFill>
                <a:schemeClr val="dk1"/>
              </a:solidFill>
              <a:latin typeface="Calibri"/>
              <a:ea typeface="Calibri"/>
              <a:cs typeface="Calibri"/>
              <a:sym typeface="Calibri"/>
            </a:endParaRPr>
          </a:p>
        </p:txBody>
      </p:sp>
      <p:pic>
        <p:nvPicPr>
          <p:cNvPr id="114" name="Google Shape;114;p5"/>
          <p:cNvPicPr preferRelativeResize="0"/>
          <p:nvPr/>
        </p:nvPicPr>
        <p:blipFill rotWithShape="1">
          <a:blip r:embed="rId4">
            <a:alphaModFix/>
          </a:blip>
          <a:srcRect b="0" l="0" r="0" t="0"/>
          <a:stretch/>
        </p:blipFill>
        <p:spPr>
          <a:xfrm>
            <a:off x="3303587" y="3962400"/>
            <a:ext cx="5840413" cy="260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609600" y="0"/>
            <a:ext cx="7467600" cy="218521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u="sng">
                <a:solidFill>
                  <a:srgbClr val="FF0000"/>
                </a:solidFill>
                <a:latin typeface="Arial"/>
                <a:ea typeface="Arial"/>
                <a:cs typeface="Arial"/>
                <a:sym typeface="Arial"/>
              </a:rPr>
              <a:t>Keyword Arguments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You can also send arguments with the </a:t>
            </a:r>
            <a:r>
              <a:rPr i="1" lang="en-US" sz="2800">
                <a:solidFill>
                  <a:schemeClr val="dk1"/>
                </a:solidFill>
                <a:latin typeface="Calibri"/>
                <a:ea typeface="Calibri"/>
                <a:cs typeface="Calibri"/>
                <a:sym typeface="Calibri"/>
              </a:rPr>
              <a:t>key</a:t>
            </a:r>
            <a:r>
              <a:rPr lang="en-US" sz="2800">
                <a:solidFill>
                  <a:schemeClr val="dk1"/>
                </a:solidFill>
                <a:latin typeface="Calibri"/>
                <a:ea typeface="Calibri"/>
                <a:cs typeface="Calibri"/>
                <a:sym typeface="Calibri"/>
              </a:rPr>
              <a:t> = </a:t>
            </a:r>
            <a:r>
              <a:rPr i="1" lang="en-US" sz="2800">
                <a:solidFill>
                  <a:schemeClr val="dk1"/>
                </a:solidFill>
                <a:latin typeface="Calibri"/>
                <a:ea typeface="Calibri"/>
                <a:cs typeface="Calibri"/>
                <a:sym typeface="Calibri"/>
              </a:rPr>
              <a:t>value</a:t>
            </a:r>
            <a:r>
              <a:rPr lang="en-US" sz="2800">
                <a:solidFill>
                  <a:schemeClr val="dk1"/>
                </a:solidFill>
                <a:latin typeface="Calibri"/>
                <a:ea typeface="Calibri"/>
                <a:cs typeface="Calibri"/>
                <a:sym typeface="Calibri"/>
              </a:rPr>
              <a:t> syntax.</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This way the order of the arguments does not matter.</a:t>
            </a:r>
            <a:endParaRPr sz="2800">
              <a:solidFill>
                <a:schemeClr val="dk1"/>
              </a:solidFill>
              <a:latin typeface="Calibri"/>
              <a:ea typeface="Calibri"/>
              <a:cs typeface="Calibri"/>
              <a:sym typeface="Calibri"/>
            </a:endParaRPr>
          </a:p>
        </p:txBody>
      </p:sp>
      <p:pic>
        <p:nvPicPr>
          <p:cNvPr id="120" name="Google Shape;120;p6"/>
          <p:cNvPicPr preferRelativeResize="0"/>
          <p:nvPr/>
        </p:nvPicPr>
        <p:blipFill rotWithShape="1">
          <a:blip r:embed="rId3">
            <a:alphaModFix/>
          </a:blip>
          <a:srcRect b="0" l="0" r="0" t="0"/>
          <a:stretch/>
        </p:blipFill>
        <p:spPr>
          <a:xfrm>
            <a:off x="304800" y="2286000"/>
            <a:ext cx="7764463" cy="2190750"/>
          </a:xfrm>
          <a:prstGeom prst="rect">
            <a:avLst/>
          </a:prstGeom>
          <a:noFill/>
          <a:ln>
            <a:noFill/>
          </a:ln>
        </p:spPr>
      </p:pic>
      <p:sp>
        <p:nvSpPr>
          <p:cNvPr id="121" name="Google Shape;121;p6"/>
          <p:cNvSpPr/>
          <p:nvPr/>
        </p:nvSpPr>
        <p:spPr>
          <a:xfrm>
            <a:off x="304800" y="4800600"/>
            <a:ext cx="8001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phrase </a:t>
            </a:r>
            <a:r>
              <a:rPr i="1" lang="en-US" sz="2400">
                <a:solidFill>
                  <a:schemeClr val="dk1"/>
                </a:solidFill>
                <a:latin typeface="Calibri"/>
                <a:ea typeface="Calibri"/>
                <a:cs typeface="Calibri"/>
                <a:sym typeface="Calibri"/>
              </a:rPr>
              <a:t>Keyword Arguments</a:t>
            </a:r>
            <a:r>
              <a:rPr lang="en-US" sz="2400">
                <a:solidFill>
                  <a:schemeClr val="dk1"/>
                </a:solidFill>
                <a:latin typeface="Calibri"/>
                <a:ea typeface="Calibri"/>
                <a:cs typeface="Calibri"/>
                <a:sym typeface="Calibri"/>
              </a:rPr>
              <a:t> are often shortened to </a:t>
            </a:r>
            <a:r>
              <a:rPr i="1" lang="en-US" sz="2400">
                <a:solidFill>
                  <a:schemeClr val="dk1"/>
                </a:solidFill>
                <a:latin typeface="Calibri"/>
                <a:ea typeface="Calibri"/>
                <a:cs typeface="Calibri"/>
                <a:sym typeface="Calibri"/>
              </a:rPr>
              <a:t>kwargs</a:t>
            </a:r>
            <a:r>
              <a:rPr lang="en-US" sz="2400">
                <a:solidFill>
                  <a:schemeClr val="dk1"/>
                </a:solidFill>
                <a:latin typeface="Calibri"/>
                <a:ea typeface="Calibri"/>
                <a:cs typeface="Calibri"/>
                <a:sym typeface="Calibri"/>
              </a:rPr>
              <a:t> in Python documentations.</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p:nvPr/>
        </p:nvSpPr>
        <p:spPr>
          <a:xfrm>
            <a:off x="0" y="0"/>
            <a:ext cx="9144000" cy="1969722"/>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2800"/>
              <a:buFont typeface="Quattrocento Sans"/>
              <a:buNone/>
            </a:pPr>
            <a:r>
              <a:rPr b="0" i="0" lang="en-US" sz="2800" u="none" cap="none" strike="noStrike">
                <a:solidFill>
                  <a:srgbClr val="FF0000"/>
                </a:solidFill>
                <a:latin typeface="Quattrocento Sans"/>
                <a:ea typeface="Quattrocento Sans"/>
                <a:cs typeface="Quattrocento Sans"/>
                <a:sym typeface="Quattrocento Sans"/>
              </a:rPr>
              <a:t>Arbitrary Keyword Arguments, **kwargs</a:t>
            </a:r>
            <a:endParaRPr b="0" i="0" sz="2800" u="none" cap="none" strike="noStrike">
              <a:solidFill>
                <a:srgbClr val="FF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If you do not know how many keyword arguments that will be passed into your function, add two asterisk: </a:t>
            </a:r>
            <a:r>
              <a:rPr b="0" i="0" lang="en-US" sz="1800" u="none" cap="none" strike="noStrike">
                <a:solidFill>
                  <a:srgbClr val="DC143C"/>
                </a:solidFill>
                <a:latin typeface="Consolas"/>
                <a:ea typeface="Consolas"/>
                <a:cs typeface="Consolas"/>
                <a:sym typeface="Consolas"/>
              </a:rPr>
              <a:t>**</a:t>
            </a:r>
            <a:r>
              <a:rPr b="0" i="0" lang="en-US" sz="1800" u="none" cap="none" strike="noStrike">
                <a:solidFill>
                  <a:srgbClr val="000000"/>
                </a:solidFill>
                <a:latin typeface="Verdana"/>
                <a:ea typeface="Verdana"/>
                <a:cs typeface="Verdana"/>
                <a:sym typeface="Verdana"/>
              </a:rPr>
              <a:t> before the parameter name in the function definition.</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This way the function will receive a </a:t>
            </a:r>
            <a:r>
              <a:rPr b="0" i="1" lang="en-US" sz="1800" u="none" cap="none" strike="noStrike">
                <a:solidFill>
                  <a:srgbClr val="000000"/>
                </a:solidFill>
                <a:latin typeface="Verdana"/>
                <a:ea typeface="Verdana"/>
                <a:cs typeface="Verdana"/>
                <a:sym typeface="Verdana"/>
              </a:rPr>
              <a:t>dictionary</a:t>
            </a:r>
            <a:r>
              <a:rPr b="0" i="0" lang="en-US" sz="1800" u="none" cap="none" strike="noStrike">
                <a:solidFill>
                  <a:srgbClr val="000000"/>
                </a:solidFill>
                <a:latin typeface="Verdana"/>
                <a:ea typeface="Verdana"/>
                <a:cs typeface="Verdana"/>
                <a:sym typeface="Verdana"/>
              </a:rPr>
              <a:t> of arguments, and can access the items accordingly:</a:t>
            </a:r>
            <a:endParaRPr b="0" i="0" sz="1800" u="none" cap="none" strike="noStrike">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b="0" l="0" r="0" t="0"/>
          <a:stretch/>
        </p:blipFill>
        <p:spPr>
          <a:xfrm>
            <a:off x="0" y="2362200"/>
            <a:ext cx="9088437" cy="2914650"/>
          </a:xfrm>
          <a:prstGeom prst="rect">
            <a:avLst/>
          </a:prstGeom>
          <a:noFill/>
          <a:ln>
            <a:noFill/>
          </a:ln>
        </p:spPr>
      </p:pic>
      <p:sp>
        <p:nvSpPr>
          <p:cNvPr id="128" name="Google Shape;128;p7"/>
          <p:cNvSpPr/>
          <p:nvPr/>
        </p:nvSpPr>
        <p:spPr>
          <a:xfrm>
            <a:off x="0" y="5599093"/>
            <a:ext cx="8001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If we call the function without argument, it uses the default value</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304800" y="152400"/>
            <a:ext cx="8610600" cy="16312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u="sng">
                <a:solidFill>
                  <a:srgbClr val="FF0000"/>
                </a:solidFill>
                <a:latin typeface="Calibri"/>
                <a:ea typeface="Calibri"/>
                <a:cs typeface="Calibri"/>
                <a:sym typeface="Calibri"/>
              </a:rPr>
              <a:t>Passing a List as an Argument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You can send any data types of argument to a function (string, number, list, dictionary etc.), and it will be treated as the same data type inside the function.</a:t>
            </a:r>
            <a:endParaRPr sz="2400">
              <a:solidFill>
                <a:schemeClr val="dk1"/>
              </a:solidFill>
              <a:latin typeface="Calibri"/>
              <a:ea typeface="Calibri"/>
              <a:cs typeface="Calibri"/>
              <a:sym typeface="Calibri"/>
            </a:endParaRPr>
          </a:p>
        </p:txBody>
      </p:sp>
      <p:sp>
        <p:nvSpPr>
          <p:cNvPr id="134" name="Google Shape;134;p8"/>
          <p:cNvSpPr/>
          <p:nvPr/>
        </p:nvSpPr>
        <p:spPr>
          <a:xfrm>
            <a:off x="0" y="2057400"/>
            <a:ext cx="9144000" cy="1015614"/>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200"/>
              <a:buFont typeface="Quattrocento Sans"/>
              <a:buNone/>
            </a:pPr>
            <a:r>
              <a:rPr b="0" i="0" lang="en-US" sz="3200" u="none" cap="none" strike="noStrike">
                <a:solidFill>
                  <a:srgbClr val="FF0000"/>
                </a:solidFill>
                <a:latin typeface="Quattrocento Sans"/>
                <a:ea typeface="Quattrocento Sans"/>
                <a:cs typeface="Quattrocento Sans"/>
                <a:sym typeface="Quattrocento Sans"/>
              </a:rPr>
              <a:t>Return Values</a:t>
            </a:r>
            <a:endParaRPr/>
          </a:p>
          <a:p>
            <a:pPr indent="0" lvl="0" marL="0" marR="0" rtl="0" algn="l">
              <a:lnSpc>
                <a:spcPct val="100000"/>
              </a:lnSpc>
              <a:spcBef>
                <a:spcPts val="0"/>
              </a:spcBef>
              <a:spcAft>
                <a:spcPts val="0"/>
              </a:spcAft>
              <a:buClr>
                <a:srgbClr val="000000"/>
              </a:buClr>
              <a:buSzPts val="2400"/>
              <a:buFont typeface="Verdana"/>
              <a:buNone/>
            </a:pPr>
            <a:r>
              <a:rPr b="0" i="0" lang="en-US" sz="2400" u="none" cap="none" strike="noStrike">
                <a:solidFill>
                  <a:srgbClr val="000000"/>
                </a:solidFill>
                <a:latin typeface="Verdana"/>
                <a:ea typeface="Verdana"/>
                <a:cs typeface="Verdana"/>
                <a:sym typeface="Verdana"/>
              </a:rPr>
              <a:t>To let a function return a value, use the </a:t>
            </a:r>
            <a:r>
              <a:rPr b="0" i="0" lang="en-US" sz="2400" u="none" cap="none" strike="noStrike">
                <a:solidFill>
                  <a:srgbClr val="DC143C"/>
                </a:solidFill>
                <a:latin typeface="Consolas"/>
                <a:ea typeface="Consolas"/>
                <a:cs typeface="Consolas"/>
                <a:sym typeface="Consolas"/>
              </a:rPr>
              <a:t>return</a:t>
            </a:r>
            <a:r>
              <a:rPr b="0" i="0" lang="en-US" sz="2400" u="none" cap="none" strike="noStrike">
                <a:solidFill>
                  <a:srgbClr val="000000"/>
                </a:solidFill>
                <a:latin typeface="Verdana"/>
                <a:ea typeface="Verdana"/>
                <a:cs typeface="Verdana"/>
                <a:sym typeface="Verdana"/>
              </a:rPr>
              <a:t> statement</a:t>
            </a:r>
            <a:r>
              <a:rPr b="0" i="0" lang="en-US" sz="1100" u="none" cap="none" strike="noStrike">
                <a:solidFill>
                  <a:srgbClr val="000000"/>
                </a:solidFill>
                <a:latin typeface="Verdana"/>
                <a:ea typeface="Verdana"/>
                <a:cs typeface="Verdana"/>
                <a:sym typeface="Verdana"/>
              </a:rPr>
              <a:t>:</a:t>
            </a:r>
            <a:endParaRPr b="0" i="0" sz="1800" u="none" cap="none" strike="noStrike">
              <a:solidFill>
                <a:schemeClr val="dk1"/>
              </a:solidFill>
              <a:latin typeface="Arial"/>
              <a:ea typeface="Arial"/>
              <a:cs typeface="Arial"/>
              <a:sym typeface="Arial"/>
            </a:endParaRPr>
          </a:p>
        </p:txBody>
      </p:sp>
      <p:pic>
        <p:nvPicPr>
          <p:cNvPr id="135" name="Google Shape;135;p8"/>
          <p:cNvPicPr preferRelativeResize="0"/>
          <p:nvPr/>
        </p:nvPicPr>
        <p:blipFill rotWithShape="1">
          <a:blip r:embed="rId3">
            <a:alphaModFix/>
          </a:blip>
          <a:srcRect b="0" l="0" r="0" t="0"/>
          <a:stretch/>
        </p:blipFill>
        <p:spPr>
          <a:xfrm>
            <a:off x="304800" y="3352800"/>
            <a:ext cx="5791199" cy="3276600"/>
          </a:xfrm>
          <a:prstGeom prst="rect">
            <a:avLst/>
          </a:prstGeom>
          <a:noFill/>
          <a:ln>
            <a:noFill/>
          </a:ln>
        </p:spPr>
      </p:pic>
      <p:pic>
        <p:nvPicPr>
          <p:cNvPr id="136" name="Google Shape;136;p8"/>
          <p:cNvPicPr preferRelativeResize="0"/>
          <p:nvPr/>
        </p:nvPicPr>
        <p:blipFill rotWithShape="1">
          <a:blip r:embed="rId4">
            <a:alphaModFix/>
          </a:blip>
          <a:srcRect b="0" l="0" r="0" t="0"/>
          <a:stretch/>
        </p:blipFill>
        <p:spPr>
          <a:xfrm>
            <a:off x="8001000" y="3581400"/>
            <a:ext cx="1019175" cy="3048000"/>
          </a:xfrm>
          <a:prstGeom prst="rect">
            <a:avLst/>
          </a:prstGeom>
          <a:noFill/>
          <a:ln>
            <a:noFill/>
          </a:ln>
        </p:spPr>
      </p:pic>
      <p:sp>
        <p:nvSpPr>
          <p:cNvPr id="137" name="Google Shape;137;p8"/>
          <p:cNvSpPr/>
          <p:nvPr/>
        </p:nvSpPr>
        <p:spPr>
          <a:xfrm>
            <a:off x="6096000" y="4724400"/>
            <a:ext cx="1371600" cy="4572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p:nvPr/>
        </p:nvSpPr>
        <p:spPr>
          <a:xfrm>
            <a:off x="0" y="0"/>
            <a:ext cx="9144000" cy="2431386"/>
          </a:xfrm>
          <a:prstGeom prst="rect">
            <a:avLst/>
          </a:prstGeom>
          <a:solidFill>
            <a:srgbClr val="FFFFFF"/>
          </a:solidFill>
          <a:ln>
            <a:noFill/>
          </a:ln>
        </p:spPr>
        <p:txBody>
          <a:bodyPr anchorCtr="0" anchor="ctr" bIns="76175" lIns="0" spcFirstLastPara="1" rIns="0" wrap="square" tIns="76175">
            <a:spAutoFit/>
          </a:bodyPr>
          <a:lstStyle/>
          <a:p>
            <a:pPr indent="0" lvl="0" marL="0" marR="0" rtl="0" algn="ctr">
              <a:lnSpc>
                <a:spcPct val="100000"/>
              </a:lnSpc>
              <a:spcBef>
                <a:spcPts val="0"/>
              </a:spcBef>
              <a:spcAft>
                <a:spcPts val="0"/>
              </a:spcAft>
              <a:buClr>
                <a:srgbClr val="FF0000"/>
              </a:buClr>
              <a:buSzPts val="3600"/>
              <a:buFont typeface="Quattrocento Sans"/>
              <a:buNone/>
            </a:pPr>
            <a:r>
              <a:rPr b="1" i="0" lang="en-US" sz="3600" u="sng" cap="none" strike="noStrike">
                <a:solidFill>
                  <a:srgbClr val="FF0000"/>
                </a:solidFill>
                <a:latin typeface="Quattrocento Sans"/>
                <a:ea typeface="Quattrocento Sans"/>
                <a:cs typeface="Quattrocento Sans"/>
                <a:sym typeface="Quattrocento Sans"/>
              </a:rPr>
              <a:t>The pass Statement</a:t>
            </a:r>
            <a:endParaRPr/>
          </a:p>
          <a:p>
            <a:pPr indent="0" lvl="0" marL="0" marR="0" rtl="0" algn="l">
              <a:lnSpc>
                <a:spcPct val="100000"/>
              </a:lnSpc>
              <a:spcBef>
                <a:spcPts val="0"/>
              </a:spcBef>
              <a:spcAft>
                <a:spcPts val="0"/>
              </a:spcAft>
              <a:buClr>
                <a:srgbClr val="DC143C"/>
              </a:buClr>
              <a:buSzPts val="2800"/>
              <a:buFont typeface="Consolas"/>
              <a:buNone/>
            </a:pPr>
            <a:r>
              <a:rPr b="0" i="0" lang="en-US" sz="2800" u="none" cap="none" strike="noStrike">
                <a:solidFill>
                  <a:srgbClr val="DC143C"/>
                </a:solidFill>
                <a:latin typeface="Consolas"/>
                <a:ea typeface="Consolas"/>
                <a:cs typeface="Consolas"/>
                <a:sym typeface="Consolas"/>
              </a:rPr>
              <a:t>function</a:t>
            </a:r>
            <a:r>
              <a:rPr b="0" i="0" lang="en-US" sz="2800" u="none" cap="none" strike="noStrike">
                <a:solidFill>
                  <a:srgbClr val="000000"/>
                </a:solidFill>
                <a:latin typeface="Verdana"/>
                <a:ea typeface="Verdana"/>
                <a:cs typeface="Verdana"/>
                <a:sym typeface="Verdana"/>
              </a:rPr>
              <a:t> definitions cannot be empty, but if you for some reason have a </a:t>
            </a:r>
            <a:r>
              <a:rPr b="0" i="0" lang="en-US" sz="2800" u="none" cap="none" strike="noStrike">
                <a:solidFill>
                  <a:srgbClr val="DC143C"/>
                </a:solidFill>
                <a:latin typeface="Consolas"/>
                <a:ea typeface="Consolas"/>
                <a:cs typeface="Consolas"/>
                <a:sym typeface="Consolas"/>
              </a:rPr>
              <a:t>function</a:t>
            </a:r>
            <a:r>
              <a:rPr b="0" i="0" lang="en-US" sz="2800" u="none" cap="none" strike="noStrike">
                <a:solidFill>
                  <a:srgbClr val="000000"/>
                </a:solidFill>
                <a:latin typeface="Verdana"/>
                <a:ea typeface="Verdana"/>
                <a:cs typeface="Verdana"/>
                <a:sym typeface="Verdana"/>
              </a:rPr>
              <a:t> definition with no content, put in the </a:t>
            </a:r>
            <a:r>
              <a:rPr b="0" i="0" lang="en-US" sz="2800" u="none" cap="none" strike="noStrike">
                <a:solidFill>
                  <a:srgbClr val="DC143C"/>
                </a:solidFill>
                <a:latin typeface="Consolas"/>
                <a:ea typeface="Consolas"/>
                <a:cs typeface="Consolas"/>
                <a:sym typeface="Consolas"/>
              </a:rPr>
              <a:t>pass</a:t>
            </a:r>
            <a:r>
              <a:rPr b="0" i="0" lang="en-US" sz="2800" u="none" cap="none" strike="noStrike">
                <a:solidFill>
                  <a:srgbClr val="000000"/>
                </a:solidFill>
                <a:latin typeface="Verdana"/>
                <a:ea typeface="Verdana"/>
                <a:cs typeface="Verdana"/>
                <a:sym typeface="Verdana"/>
              </a:rPr>
              <a:t> statement to avoid getting an error.</a:t>
            </a:r>
            <a:endParaRPr b="0" i="0" sz="4400" u="none" cap="none" strike="noStrike">
              <a:solidFill>
                <a:schemeClr val="dk1"/>
              </a:solidFill>
              <a:latin typeface="Arial"/>
              <a:ea typeface="Arial"/>
              <a:cs typeface="Arial"/>
              <a:sym typeface="Arial"/>
            </a:endParaRPr>
          </a:p>
        </p:txBody>
      </p:sp>
      <p:pic>
        <p:nvPicPr>
          <p:cNvPr id="143" name="Google Shape;143;p9"/>
          <p:cNvPicPr preferRelativeResize="0"/>
          <p:nvPr/>
        </p:nvPicPr>
        <p:blipFill rotWithShape="1">
          <a:blip r:embed="rId3">
            <a:alphaModFix/>
          </a:blip>
          <a:srcRect b="0" l="0" r="0" t="0"/>
          <a:stretch/>
        </p:blipFill>
        <p:spPr>
          <a:xfrm>
            <a:off x="0" y="2667000"/>
            <a:ext cx="5481638" cy="26050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2021-11-10T21:30:33Z</dcterms:created>
  <dc:creator>hp</dc:creator>
</cp:coreProperties>
</file>