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301" r:id="rId6"/>
    <p:sldId id="302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304" r:id="rId17"/>
    <p:sldId id="305" r:id="rId18"/>
    <p:sldId id="306" r:id="rId19"/>
    <p:sldId id="307" r:id="rId20"/>
    <p:sldId id="308" r:id="rId21"/>
    <p:sldId id="309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0E3A0-8CDF-4707-8A14-F6B61C7E866A}" v="4" dt="2022-05-01T04:52:46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A216-A3A1-4BA7-98E0-9FC781102B7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A91B-7388-494F-8E4F-A8001C6C4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9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FDA5-1621-44F1-8536-D4F88899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80A70-6141-456F-808B-770F46D5F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F91E-FADE-44AC-A04E-A3BE4716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DE31-9CF0-414A-BDDD-B42A69A3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8BF7-34BC-4166-8E8D-64A2D204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6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5A29-C7F5-4E02-9C04-1293DE39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00D62-49B0-4FE6-B0CD-DA5077624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CEBD-A691-460C-926F-1D88CAE5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CE18-D4DA-4B25-A4AF-2FE7122C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91BF-F551-4DA3-9B8D-0B01C8E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1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D9270-B36D-4898-A3F5-B99838039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24963-620A-4018-9F7D-82DE46AEC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84F7-9A6F-4635-9A23-C8B33684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3C80-6A99-4926-9C3B-74B331C2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D2AC-9416-4925-9B63-C8C638B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B181-D2CC-422D-9D02-E96C2CF5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2393-09D2-40E0-AF3B-FE4BF1F3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D3B9-5857-4413-B85B-CA32C14D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DB9D-4821-41E5-B2E5-1BB08BE8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0904-C419-4867-9E75-0951781C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43D6-248F-4359-9B15-CD7D0204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62D7-9BE3-4F60-BA67-ABE7C1E5E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A304-7651-429C-B31B-58197B10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9233-BC12-446E-91B5-12ABE471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80CF-7518-4173-82B9-D3E5069F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69AC-9EFA-4CDF-ADD2-1A4860F2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FD70-79EC-4251-BBC6-D5377744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C5A6-A6E1-48A5-82A9-4D9D55A6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4AB0C-ED61-46D2-90F0-CFD68EEA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EC99B-13E9-444D-9585-109D0FA0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62A7-4CB7-4E99-807C-F6040AA9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6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3EE7-6A2D-461A-A36E-6D05EEB4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B5B4-6519-4572-A890-331901DD4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E37DE-D544-431C-B541-83D0EE7B3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4A059-D02D-462C-9414-349A2ED8E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97E4F-CEC5-4A8F-AC03-942BB51D7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8B2A0-4768-460B-846F-E342AED5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A5E42-945B-4D75-90F3-BA9C8870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17AEF-7071-47F6-9170-0872A871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1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8E68-0FD0-4D1B-80D1-ED8AC2D2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8A732-4AF9-42FE-8923-C6C4BF2D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BE1B8-D2C5-41F3-BC82-3B662D5E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3A6AD-0C2F-4004-A1E2-609D6A90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9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7B6BB-D6A5-4277-B02F-2A9BB2E8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9D3ED-2779-4B73-B165-E90919EE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CE8D-554D-4A8C-9906-8BDE94A9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8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3BAD-40F8-48BE-BA31-EB5822F2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1FFB-A34F-47A6-95F1-7215058B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1991-F07B-4C24-8649-A94A298E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06B7E-AD6A-4093-8E94-5D3B232A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20C68-112A-44F4-BBE3-4AC4CF12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6448-D3F4-4028-A636-3F371C7B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2954-779F-48C3-A92B-FC6E947F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3390A-FF12-4E56-BBAA-470425727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4B6C8-F40F-488B-8A9A-1789A5C46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31298-467E-4B70-812D-92416A78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4BA0D-124C-4D29-89D9-755C4102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5561C-A4AE-4E28-B131-CEC6385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5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3FCC8-7A56-4AA5-992F-FCCE1CA7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5953-BB68-4A10-8F3B-5C0BC76C5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2D2D-CB84-4A51-A7A7-BECBAF8E1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EA3E-BF23-4AAD-A526-05659AE73C81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C51C-2049-4836-8285-5B2CB72D3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B5CC-57F5-4C93-82CE-F78A007F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624B-CE55-400D-9BB8-B39AE2F89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1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7E44-325D-4E70-9F4E-E6192A138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43C27-2FA7-47A4-8252-147F78FAD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Jnana marga tech.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03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64" y="862014"/>
            <a:ext cx="6821487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4451" y="776289"/>
            <a:ext cx="7021513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4926" y="828675"/>
            <a:ext cx="7040563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1" y="111963"/>
            <a:ext cx="574357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Microsoft Sans Serif"/>
                <a:cs typeface="Microsoft Sans Serif"/>
              </a:rPr>
              <a:t>Python</a:t>
            </a:r>
            <a:r>
              <a:rPr spc="-140" dirty="0">
                <a:latin typeface="Microsoft Sans Serif"/>
                <a:cs typeface="Microsoft Sans Serif"/>
              </a:rPr>
              <a:t> </a:t>
            </a:r>
            <a:r>
              <a:rPr spc="-80" dirty="0">
                <a:latin typeface="Microsoft Sans Serif"/>
                <a:cs typeface="Microsoft Sans Serif"/>
              </a:rPr>
              <a:t>Classes/Objects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140" y="816609"/>
            <a:ext cx="8413750" cy="4819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Python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 object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oriented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programming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language.</a:t>
            </a:r>
            <a:endParaRPr sz="2000">
              <a:latin typeface="Verdana"/>
              <a:cs typeface="Verdana"/>
            </a:endParaRPr>
          </a:p>
          <a:p>
            <a:pPr marL="149860" marR="37465">
              <a:lnSpc>
                <a:spcPts val="2380"/>
              </a:lnSpc>
              <a:spcBef>
                <a:spcPts val="114"/>
              </a:spcBef>
            </a:pPr>
            <a:r>
              <a:rPr sz="2000" spc="-5" dirty="0">
                <a:latin typeface="Verdana"/>
                <a:cs typeface="Verdana"/>
              </a:rPr>
              <a:t>Almost everything in Python is an object, with </a:t>
            </a:r>
            <a:r>
              <a:rPr sz="2000" spc="-10" dirty="0">
                <a:latin typeface="Verdana"/>
                <a:cs typeface="Verdana"/>
              </a:rPr>
              <a:t>its </a:t>
            </a:r>
            <a:r>
              <a:rPr sz="2000" spc="-5" dirty="0">
                <a:latin typeface="Verdana"/>
                <a:cs typeface="Verdana"/>
              </a:rPr>
              <a:t>properties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methods.</a:t>
            </a:r>
            <a:endParaRPr sz="2000">
              <a:latin typeface="Verdana"/>
              <a:cs typeface="Verdana"/>
            </a:endParaRPr>
          </a:p>
          <a:p>
            <a:pPr marL="149860">
              <a:lnSpc>
                <a:spcPts val="2330"/>
              </a:lnSpc>
            </a:pPr>
            <a:r>
              <a:rPr sz="200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 Class is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like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5" dirty="0">
                <a:latin typeface="Verdana"/>
                <a:cs typeface="Verdana"/>
              </a:rPr>
              <a:t> object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constructor,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"blueprint"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creating</a:t>
            </a:r>
            <a:endParaRPr sz="2000">
              <a:latin typeface="Verdana"/>
              <a:cs typeface="Verdana"/>
            </a:endParaRPr>
          </a:p>
          <a:p>
            <a:pPr marL="149860">
              <a:lnSpc>
                <a:spcPts val="2390"/>
              </a:lnSpc>
            </a:pPr>
            <a:r>
              <a:rPr sz="2000" spc="-5" dirty="0">
                <a:latin typeface="Verdana"/>
                <a:cs typeface="Verdana"/>
              </a:rPr>
              <a:t>objects.</a:t>
            </a:r>
            <a:endParaRPr sz="2000">
              <a:latin typeface="Verdana"/>
              <a:cs typeface="Verdana"/>
            </a:endParaRPr>
          </a:p>
          <a:p>
            <a:pPr>
              <a:spcBef>
                <a:spcPts val="5"/>
              </a:spcBef>
            </a:pPr>
            <a:endParaRPr sz="2200">
              <a:latin typeface="Verdana"/>
              <a:cs typeface="Verdana"/>
            </a:endParaRPr>
          </a:p>
          <a:p>
            <a:pPr marL="12700"/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understand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let’s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12700" marR="240029"/>
            <a:r>
              <a:rPr sz="2400" dirty="0">
                <a:latin typeface="Calibri"/>
                <a:cs typeface="Calibri"/>
              </a:rPr>
              <a:t>example, let’s </a:t>
            </a:r>
            <a:r>
              <a:rPr sz="2400" spc="-5" dirty="0">
                <a:latin typeface="Calibri"/>
                <a:cs typeface="Calibri"/>
              </a:rPr>
              <a:t>say </a:t>
            </a:r>
            <a:r>
              <a:rPr sz="2400" dirty="0">
                <a:latin typeface="Calibri"/>
                <a:cs typeface="Calibri"/>
              </a:rPr>
              <a:t>you wanted to track the </a:t>
            </a:r>
            <a:r>
              <a:rPr sz="2400" spc="-5" dirty="0">
                <a:latin typeface="Calibri"/>
                <a:cs typeface="Calibri"/>
              </a:rPr>
              <a:t>number of dogs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have different </a:t>
            </a:r>
            <a:r>
              <a:rPr sz="2400" dirty="0">
                <a:latin typeface="Calibri"/>
                <a:cs typeface="Calibri"/>
              </a:rPr>
              <a:t>attributes like </a:t>
            </a:r>
            <a:r>
              <a:rPr sz="2400" spc="-5" dirty="0">
                <a:latin typeface="Calibri"/>
                <a:cs typeface="Calibri"/>
              </a:rPr>
              <a:t>breed, </a:t>
            </a:r>
            <a:r>
              <a:rPr sz="2400" dirty="0">
                <a:latin typeface="Calibri"/>
                <a:cs typeface="Calibri"/>
              </a:rPr>
              <a:t>age.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first </a:t>
            </a:r>
            <a:r>
              <a:rPr sz="2400" dirty="0">
                <a:latin typeface="Calibri"/>
                <a:cs typeface="Calibri"/>
              </a:rPr>
              <a:t>element could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dog’s breed </a:t>
            </a:r>
            <a:r>
              <a:rPr sz="2400" dirty="0">
                <a:latin typeface="Calibri"/>
                <a:cs typeface="Calibri"/>
              </a:rPr>
              <a:t>while the </a:t>
            </a:r>
            <a:r>
              <a:rPr sz="2400" spc="-5" dirty="0">
                <a:latin typeface="Calibri"/>
                <a:cs typeface="Calibri"/>
              </a:rPr>
              <a:t>second </a:t>
            </a:r>
            <a:r>
              <a:rPr sz="2400" dirty="0">
                <a:latin typeface="Calibri"/>
                <a:cs typeface="Calibri"/>
              </a:rPr>
              <a:t>element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 </a:t>
            </a:r>
            <a:r>
              <a:rPr sz="2400" spc="-5" dirty="0">
                <a:latin typeface="Calibri"/>
                <a:cs typeface="Calibri"/>
              </a:rPr>
              <a:t>represent </a:t>
            </a:r>
            <a:r>
              <a:rPr sz="2400" dirty="0">
                <a:latin typeface="Calibri"/>
                <a:cs typeface="Calibri"/>
              </a:rPr>
              <a:t>its age. </a:t>
            </a:r>
            <a:r>
              <a:rPr sz="2400" spc="-5" dirty="0">
                <a:latin typeface="Calibri"/>
                <a:cs typeface="Calibri"/>
              </a:rPr>
              <a:t>Let’s suppose </a:t>
            </a:r>
            <a:r>
              <a:rPr sz="2400" dirty="0">
                <a:latin typeface="Calibri"/>
                <a:cs typeface="Calibri"/>
              </a:rPr>
              <a:t>there are </a:t>
            </a:r>
            <a:r>
              <a:rPr sz="2400" spc="-5" dirty="0">
                <a:latin typeface="Calibri"/>
                <a:cs typeface="Calibri"/>
              </a:rPr>
              <a:t>100 different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dogs,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supposed</a:t>
            </a:r>
            <a:r>
              <a:rPr sz="2400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be</a:t>
            </a:r>
            <a:endParaRPr sz="2400">
              <a:latin typeface="Calibri"/>
              <a:cs typeface="Calibri"/>
            </a:endParaRPr>
          </a:p>
          <a:p>
            <a:pPr marL="12700"/>
            <a:r>
              <a:rPr sz="2400" dirty="0">
                <a:latin typeface="Calibri"/>
                <a:cs typeface="Calibri"/>
              </a:rPr>
              <a:t>which?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you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" dirty="0">
                <a:latin typeface="Calibri"/>
                <a:cs typeface="Calibri"/>
              </a:rPr>
              <a:t> dogs?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30"/>
              </a:spcBef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organization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828800"/>
            <a:ext cx="2819400" cy="24003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0" y="4495800"/>
            <a:ext cx="6657340" cy="1815464"/>
          </a:xfrm>
          <a:custGeom>
            <a:avLst/>
            <a:gdLst/>
            <a:ahLst/>
            <a:cxnLst/>
            <a:rect l="l" t="t" r="r" b="b"/>
            <a:pathLst>
              <a:path w="6657340" h="1815464">
                <a:moveTo>
                  <a:pt x="6656832" y="0"/>
                </a:moveTo>
                <a:lnTo>
                  <a:pt x="0" y="0"/>
                </a:lnTo>
                <a:lnTo>
                  <a:pt x="0" y="1815084"/>
                </a:lnTo>
                <a:lnTo>
                  <a:pt x="6656832" y="1815084"/>
                </a:lnTo>
                <a:lnTo>
                  <a:pt x="6656832" y="0"/>
                </a:lnTo>
                <a:close/>
              </a:path>
            </a:pathLst>
          </a:custGeom>
          <a:solidFill>
            <a:srgbClr val="E7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4478541"/>
            <a:ext cx="6619240" cy="17564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</a:pPr>
            <a:r>
              <a:rPr sz="4000" spc="-110" dirty="0">
                <a:latin typeface="Microsoft Sans Serif"/>
                <a:cs typeface="Microsoft Sans Serif"/>
              </a:rPr>
              <a:t>Create</a:t>
            </a:r>
            <a:r>
              <a:rPr sz="4000" spc="-105" dirty="0">
                <a:latin typeface="Microsoft Sans Serif"/>
                <a:cs typeface="Microsoft Sans Serif"/>
              </a:rPr>
              <a:t> </a:t>
            </a:r>
            <a:r>
              <a:rPr sz="4000" spc="-235" dirty="0">
                <a:latin typeface="Microsoft Sans Serif"/>
                <a:cs typeface="Microsoft Sans Serif"/>
              </a:rPr>
              <a:t>a</a:t>
            </a:r>
            <a:r>
              <a:rPr sz="4000" spc="-85" dirty="0">
                <a:latin typeface="Microsoft Sans Serif"/>
                <a:cs typeface="Microsoft Sans Serif"/>
              </a:rPr>
              <a:t> </a:t>
            </a:r>
            <a:r>
              <a:rPr sz="4000" spc="-200" dirty="0">
                <a:latin typeface="Microsoft Sans Serif"/>
                <a:cs typeface="Microsoft Sans Serif"/>
              </a:rPr>
              <a:t>Class</a:t>
            </a:r>
            <a:endParaRPr sz="4000">
              <a:latin typeface="Microsoft Sans Serif"/>
              <a:cs typeface="Microsoft Sans Serif"/>
            </a:endParaRPr>
          </a:p>
          <a:p>
            <a:pPr marL="12700">
              <a:lnSpc>
                <a:spcPts val="2090"/>
              </a:lnSpc>
              <a:spcBef>
                <a:spcPts val="195"/>
              </a:spcBef>
            </a:pPr>
            <a:r>
              <a:rPr spc="-5" dirty="0">
                <a:latin typeface="Verdana"/>
                <a:cs typeface="Verdana"/>
              </a:rPr>
              <a:t>To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create</a:t>
            </a:r>
            <a:r>
              <a:rPr dirty="0">
                <a:latin typeface="Verdana"/>
                <a:cs typeface="Verdana"/>
              </a:rPr>
              <a:t> a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class,</a:t>
            </a:r>
            <a:r>
              <a:rPr spc="-5" dirty="0">
                <a:latin typeface="Verdana"/>
                <a:cs typeface="Verdana"/>
              </a:rPr>
              <a:t> use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the </a:t>
            </a:r>
            <a:r>
              <a:rPr dirty="0">
                <a:latin typeface="Verdana"/>
                <a:cs typeface="Verdana"/>
              </a:rPr>
              <a:t>keyword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DC133B"/>
                </a:solidFill>
                <a:latin typeface="Consolas"/>
                <a:cs typeface="Consolas"/>
              </a:rPr>
              <a:t>class</a:t>
            </a:r>
            <a:r>
              <a:rPr spc="-10" dirty="0">
                <a:latin typeface="Verdana"/>
                <a:cs typeface="Verdana"/>
              </a:rPr>
              <a:t>:</a:t>
            </a:r>
            <a:endParaRPr>
              <a:latin typeface="Verdana"/>
              <a:cs typeface="Verdana"/>
            </a:endParaRPr>
          </a:p>
          <a:p>
            <a:pPr marL="12700">
              <a:lnSpc>
                <a:spcPts val="3770"/>
              </a:lnSpc>
            </a:pPr>
            <a:r>
              <a:rPr sz="3200" spc="-80" dirty="0">
                <a:latin typeface="Microsoft Sans Serif"/>
                <a:cs typeface="Microsoft Sans Serif"/>
              </a:rPr>
              <a:t>Example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spcBef>
                <a:spcPts val="180"/>
              </a:spcBef>
            </a:pPr>
            <a:r>
              <a:rPr spc="-5" dirty="0">
                <a:latin typeface="Verdana"/>
                <a:cs typeface="Verdana"/>
              </a:rPr>
              <a:t>Create </a:t>
            </a:r>
            <a:r>
              <a:rPr dirty="0">
                <a:latin typeface="Verdana"/>
                <a:cs typeface="Verdana"/>
              </a:rPr>
              <a:t>a class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named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MyClass, </a:t>
            </a:r>
            <a:r>
              <a:rPr dirty="0">
                <a:latin typeface="Verdana"/>
                <a:cs typeface="Verdana"/>
              </a:rPr>
              <a:t>with a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property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named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x:</a:t>
            </a:r>
            <a:endParaRPr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7511" y="4953000"/>
            <a:ext cx="2380488" cy="1257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1341" y="249429"/>
            <a:ext cx="7406005" cy="1416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302260">
              <a:spcBef>
                <a:spcPts val="100"/>
              </a:spcBef>
              <a:buFont typeface="Segoe UI Symbol"/>
              <a:buChar char="⮚"/>
              <a:tabLst>
                <a:tab pos="314960" algn="l"/>
              </a:tabLst>
            </a:pPr>
            <a:r>
              <a:rPr b="1" dirty="0">
                <a:latin typeface="Calibri"/>
                <a:cs typeface="Calibri"/>
              </a:rPr>
              <a:t>Some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points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Python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class:</a:t>
            </a:r>
            <a:endParaRPr>
              <a:latin typeface="Calibri"/>
              <a:cs typeface="Calibri"/>
            </a:endParaRPr>
          </a:p>
          <a:p>
            <a:pPr marL="12700"/>
            <a:r>
              <a:rPr spc="-5" dirty="0">
                <a:latin typeface="Calibri"/>
                <a:cs typeface="Calibri"/>
              </a:rPr>
              <a:t>Classes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created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by keyword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class.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pc="-5" dirty="0">
                <a:latin typeface="Calibri"/>
                <a:cs typeface="Calibri"/>
              </a:rPr>
              <a:t>Attributes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variables</a:t>
            </a:r>
            <a:r>
              <a:rPr dirty="0">
                <a:latin typeface="Calibri"/>
                <a:cs typeface="Calibri"/>
              </a:rPr>
              <a:t> that </a:t>
            </a:r>
            <a:r>
              <a:rPr spc="-5" dirty="0">
                <a:latin typeface="Calibri"/>
                <a:cs typeface="Calibri"/>
              </a:rPr>
              <a:t>belong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class.</a:t>
            </a:r>
            <a:endParaRPr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60"/>
              </a:spcBef>
            </a:pPr>
            <a:r>
              <a:rPr spc="-5" dirty="0">
                <a:latin typeface="Calibri"/>
                <a:cs typeface="Calibri"/>
              </a:rPr>
              <a:t>Attributes</a:t>
            </a:r>
            <a:r>
              <a:rPr dirty="0">
                <a:latin typeface="Calibri"/>
                <a:cs typeface="Calibri"/>
              </a:rPr>
              <a:t> are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always </a:t>
            </a:r>
            <a:r>
              <a:rPr spc="-5" dirty="0">
                <a:latin typeface="Calibri"/>
                <a:cs typeface="Calibri"/>
              </a:rPr>
              <a:t>public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accessed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dot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(.)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operator. Eg.: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Myclass.Myattribute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0" y="490855"/>
            <a:ext cx="7745730" cy="5211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Class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12700" marR="161290">
              <a:lnSpc>
                <a:spcPts val="2880"/>
              </a:lnSpc>
              <a:spcBef>
                <a:spcPts val="80"/>
              </a:spcBef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is an instance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Class. </a:t>
            </a:r>
            <a:r>
              <a:rPr sz="2400" dirty="0">
                <a:latin typeface="Calibri"/>
                <a:cs typeface="Calibri"/>
              </a:rPr>
              <a:t>A class is like a </a:t>
            </a:r>
            <a:r>
              <a:rPr sz="2400" spc="-5" dirty="0">
                <a:latin typeface="Calibri"/>
                <a:cs typeface="Calibri"/>
              </a:rPr>
              <a:t>blueprint </a:t>
            </a:r>
            <a:r>
              <a:rPr sz="2400" dirty="0">
                <a:latin typeface="Calibri"/>
                <a:cs typeface="Calibri"/>
              </a:rPr>
              <a:t> while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actual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idea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anymore,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dog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breed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8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pug who’s seven </a:t>
            </a:r>
            <a:r>
              <a:rPr sz="2400" dirty="0">
                <a:latin typeface="Calibri"/>
                <a:cs typeface="Calibri"/>
              </a:rPr>
              <a:t>years </a:t>
            </a:r>
            <a:r>
              <a:rPr sz="2400" spc="-5" dirty="0">
                <a:latin typeface="Calibri"/>
                <a:cs typeface="Calibri"/>
              </a:rPr>
              <a:t>old. You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dogs </a:t>
            </a:r>
            <a:r>
              <a:rPr sz="2400" dirty="0">
                <a:latin typeface="Calibri"/>
                <a:cs typeface="Calibri"/>
              </a:rPr>
              <a:t>to create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guide,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lost,</a:t>
            </a:r>
            <a:r>
              <a:rPr sz="2400" spc="-5" dirty="0">
                <a:latin typeface="Calibri"/>
                <a:cs typeface="Calibri"/>
              </a:rPr>
              <a:t> 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required.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95"/>
              </a:lnSpc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consists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321945">
              <a:lnSpc>
                <a:spcPts val="2900"/>
              </a:lnSpc>
              <a:spcBef>
                <a:spcPts val="70"/>
              </a:spcBef>
            </a:pPr>
            <a:r>
              <a:rPr sz="2400" b="1" dirty="0">
                <a:latin typeface="Calibri"/>
                <a:cs typeface="Calibri"/>
              </a:rPr>
              <a:t>State: </a:t>
            </a: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attributes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reflects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properties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object.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sz="2400" b="1" dirty="0">
                <a:latin typeface="Calibri"/>
                <a:cs typeface="Calibri"/>
              </a:rPr>
              <a:t>Behavior: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represented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methods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12700" marR="144145"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also reflects the </a:t>
            </a:r>
            <a:r>
              <a:rPr sz="2400" spc="-5" dirty="0">
                <a:latin typeface="Calibri"/>
                <a:cs typeface="Calibri"/>
              </a:rPr>
              <a:t>response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other objects.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Identity: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gives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unique name </a:t>
            </a:r>
            <a:r>
              <a:rPr sz="2400" dirty="0">
                <a:latin typeface="Calibri"/>
                <a:cs typeface="Calibri"/>
              </a:rPr>
              <a:t>to 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enables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interact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objects.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0" y="3138042"/>
            <a:ext cx="7472680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Declaring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(Also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called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instantiating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class)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created,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 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instantiated.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instances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attributes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behavior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 of those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attributes,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i.e.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state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unique </a:t>
            </a:r>
            <a:r>
              <a:rPr sz="2800" spc="-5" dirty="0">
                <a:latin typeface="Calibri"/>
                <a:cs typeface="Calibri"/>
              </a:rPr>
              <a:t> for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object.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instances</a:t>
            </a:r>
            <a:r>
              <a:rPr spc="-5"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6022" y="704831"/>
            <a:ext cx="6368710" cy="17617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41" y="470661"/>
            <a:ext cx="7219315" cy="5211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The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self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extra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first</a:t>
            </a:r>
            <a:r>
              <a:rPr sz="2800" spc="-5" dirty="0">
                <a:latin typeface="Calibri"/>
                <a:cs typeface="Calibri"/>
              </a:rPr>
              <a:t> parameter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value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65"/>
              </a:lnSpc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12700" marR="542290">
              <a:lnSpc>
                <a:spcPts val="3379"/>
              </a:lnSpc>
              <a:spcBef>
                <a:spcPts val="85"/>
              </a:spcBef>
            </a:pPr>
            <a:r>
              <a:rPr sz="2800" spc="-5" dirty="0">
                <a:latin typeface="Calibri"/>
                <a:cs typeface="Calibri"/>
              </a:rPr>
              <a:t>If we </a:t>
            </a:r>
            <a:r>
              <a:rPr sz="2800" spc="-10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 takes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arguments,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still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argument.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25"/>
              </a:lnSpc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 call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12700" marR="8890"/>
            <a:r>
              <a:rPr sz="2800" spc="-5" dirty="0">
                <a:latin typeface="Calibri"/>
                <a:cs typeface="Calibri"/>
              </a:rPr>
              <a:t>myobject.method(arg1,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arg2), 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automatically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converted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into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MyClass.method(myobject,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arg1,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arg2)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all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self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7493" y="67345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371" y="0"/>
                </a:lnTo>
              </a:path>
            </a:pathLst>
          </a:custGeom>
          <a:ln w="20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140" y="401524"/>
            <a:ext cx="3722370" cy="5721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  <a:tabLst>
                <a:tab pos="721360" algn="l"/>
              </a:tabLst>
            </a:pPr>
            <a:r>
              <a:rPr sz="1800" b="1" spc="-5" dirty="0">
                <a:latin typeface="Calibri"/>
                <a:cs typeface="Calibri"/>
              </a:rPr>
              <a:t>_init	method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ts val="2150"/>
              </a:lnSpc>
            </a:pPr>
            <a:r>
              <a:rPr sz="1800" spc="-5" dirty="0"/>
              <a:t>Constructors</a:t>
            </a:r>
            <a:r>
              <a:rPr sz="1800" spc="-15" dirty="0"/>
              <a:t> </a:t>
            </a:r>
            <a:r>
              <a:rPr sz="1800" dirty="0"/>
              <a:t>are</a:t>
            </a:r>
            <a:r>
              <a:rPr sz="1800" spc="-20" dirty="0"/>
              <a:t> </a:t>
            </a:r>
            <a:r>
              <a:rPr sz="1800" dirty="0"/>
              <a:t>used</a:t>
            </a:r>
            <a:r>
              <a:rPr sz="1800" spc="-20" dirty="0"/>
              <a:t> </a:t>
            </a:r>
            <a:r>
              <a:rPr sz="1800" dirty="0"/>
              <a:t>to</a:t>
            </a:r>
            <a:r>
              <a:rPr sz="1800" spc="-5" dirty="0"/>
              <a:t> initializing</a:t>
            </a:r>
            <a:r>
              <a:rPr sz="1800" spc="20" dirty="0"/>
              <a:t> </a:t>
            </a:r>
            <a:r>
              <a:rPr sz="1800" dirty="0"/>
              <a:t>the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1755141" y="947673"/>
            <a:ext cx="4394835" cy="194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object’s state. Like </a:t>
            </a:r>
            <a:r>
              <a:rPr dirty="0">
                <a:latin typeface="Calibri"/>
                <a:cs typeface="Calibri"/>
              </a:rPr>
              <a:t>methods, a </a:t>
            </a:r>
            <a:r>
              <a:rPr spc="-5" dirty="0">
                <a:latin typeface="Calibri"/>
                <a:cs typeface="Calibri"/>
              </a:rPr>
              <a:t>constructor </a:t>
            </a:r>
            <a:r>
              <a:rPr dirty="0">
                <a:latin typeface="Calibri"/>
                <a:cs typeface="Calibri"/>
              </a:rPr>
              <a:t>also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contains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collection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statements(i.e.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instructions)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executed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time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Object creation. </a:t>
            </a:r>
            <a:r>
              <a:rPr dirty="0">
                <a:latin typeface="Calibri"/>
                <a:cs typeface="Calibri"/>
              </a:rPr>
              <a:t>It runs as </a:t>
            </a:r>
            <a:r>
              <a:rPr spc="-5" dirty="0">
                <a:latin typeface="Calibri"/>
                <a:cs typeface="Calibri"/>
              </a:rPr>
              <a:t>soon </a:t>
            </a:r>
            <a:r>
              <a:rPr dirty="0">
                <a:latin typeface="Calibri"/>
                <a:cs typeface="Calibri"/>
              </a:rPr>
              <a:t>as an </a:t>
            </a:r>
            <a:r>
              <a:rPr spc="-5" dirty="0">
                <a:latin typeface="Calibri"/>
                <a:cs typeface="Calibri"/>
              </a:rPr>
              <a:t>object of </a:t>
            </a:r>
            <a:r>
              <a:rPr dirty="0">
                <a:latin typeface="Calibri"/>
                <a:cs typeface="Calibri"/>
              </a:rPr>
              <a:t> a</a:t>
            </a:r>
            <a:r>
              <a:rPr spc="-5" dirty="0">
                <a:latin typeface="Calibri"/>
                <a:cs typeface="Calibri"/>
              </a:rPr>
              <a:t> class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 </a:t>
            </a:r>
            <a:r>
              <a:rPr dirty="0">
                <a:latin typeface="Calibri"/>
                <a:cs typeface="Calibri"/>
              </a:rPr>
              <a:t>instantiated.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method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useful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</a:t>
            </a:r>
            <a:r>
              <a:rPr dirty="0">
                <a:latin typeface="Calibri"/>
                <a:cs typeface="Calibri"/>
              </a:rPr>
              <a:t> any</a:t>
            </a:r>
            <a:r>
              <a:rPr spc="-5" dirty="0">
                <a:latin typeface="Calibri"/>
                <a:cs typeface="Calibri"/>
              </a:rPr>
              <a:t> initialization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you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want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5" dirty="0">
                <a:latin typeface="Calibri"/>
                <a:cs typeface="Calibri"/>
              </a:rPr>
              <a:t> do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your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object.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4192" y="4461911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3009" y="0"/>
                </a:lnTo>
              </a:path>
            </a:pathLst>
          </a:custGeom>
          <a:ln w="9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9324" y="3614751"/>
            <a:ext cx="3455035" cy="2206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A</a:t>
            </a:r>
            <a:r>
              <a:rPr sz="11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Sample</a:t>
            </a:r>
            <a:r>
              <a:rPr sz="11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class</a:t>
            </a:r>
            <a:r>
              <a:rPr sz="11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with</a:t>
            </a:r>
            <a:r>
              <a:rPr sz="11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init</a:t>
            </a:r>
            <a:r>
              <a:rPr sz="11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method</a:t>
            </a:r>
            <a:endParaRPr sz="1100">
              <a:latin typeface="Consolas"/>
              <a:cs typeface="Consolas"/>
            </a:endParaRPr>
          </a:p>
          <a:p>
            <a:pPr marL="12700"/>
            <a:r>
              <a:rPr sz="1100" b="1" spc="-10" dirty="0">
                <a:solidFill>
                  <a:srgbClr val="006699"/>
                </a:solidFill>
                <a:latin typeface="Consolas"/>
                <a:cs typeface="Consolas"/>
              </a:rPr>
              <a:t>clas</a:t>
            </a:r>
            <a:r>
              <a:rPr sz="1100" b="1" dirty="0">
                <a:solidFill>
                  <a:srgbClr val="006699"/>
                </a:solidFill>
                <a:latin typeface="Consolas"/>
                <a:cs typeface="Consolas"/>
              </a:rPr>
              <a:t>s</a:t>
            </a:r>
            <a:r>
              <a:rPr sz="1100" b="1" spc="-229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Person:</a:t>
            </a:r>
            <a:endParaRPr sz="110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317500"/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init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method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or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constructor</a:t>
            </a:r>
            <a:endParaRPr sz="1100">
              <a:latin typeface="Consolas"/>
              <a:cs typeface="Consolas"/>
            </a:endParaRPr>
          </a:p>
          <a:p>
            <a:pPr marL="622300" marR="1251585" indent="-304800">
              <a:tabLst>
                <a:tab pos="747395" algn="l"/>
              </a:tabLst>
            </a:pPr>
            <a:r>
              <a:rPr sz="1100" b="1" spc="-5" dirty="0">
                <a:solidFill>
                  <a:srgbClr val="006699"/>
                </a:solidFill>
                <a:latin typeface="Consolas"/>
                <a:cs typeface="Consolas"/>
              </a:rPr>
              <a:t>def		</a:t>
            </a:r>
            <a:r>
              <a:rPr sz="1100" spc="-5" dirty="0">
                <a:latin typeface="Consolas"/>
                <a:cs typeface="Consolas"/>
              </a:rPr>
              <a:t>init</a:t>
            </a:r>
            <a:r>
              <a:rPr sz="1100" u="sng" spc="55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808080"/>
                </a:solidFill>
                <a:latin typeface="Consolas"/>
                <a:cs typeface="Consolas"/>
              </a:rPr>
              <a:t>self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spc="-40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name): </a:t>
            </a:r>
            <a:r>
              <a:rPr sz="1100" spc="-590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808080"/>
                </a:solidFill>
                <a:latin typeface="Consolas"/>
                <a:cs typeface="Consolas"/>
              </a:rPr>
              <a:t>sel</a:t>
            </a:r>
            <a:r>
              <a:rPr sz="1100" spc="-15" dirty="0">
                <a:solidFill>
                  <a:srgbClr val="808080"/>
                </a:solidFill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.nam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100" b="1" spc="-229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name</a:t>
            </a:r>
            <a:endParaRPr sz="110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317500"/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Sample</a:t>
            </a:r>
            <a:r>
              <a:rPr sz="11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Method</a:t>
            </a:r>
            <a:endParaRPr sz="1100">
              <a:latin typeface="Consolas"/>
              <a:cs typeface="Consolas"/>
            </a:endParaRPr>
          </a:p>
          <a:p>
            <a:pPr marL="317500"/>
            <a:r>
              <a:rPr sz="1100" b="1" spc="-10" dirty="0">
                <a:solidFill>
                  <a:srgbClr val="006699"/>
                </a:solidFill>
                <a:latin typeface="Consolas"/>
                <a:cs typeface="Consolas"/>
              </a:rPr>
              <a:t>de</a:t>
            </a:r>
            <a:r>
              <a:rPr sz="1100" b="1" dirty="0">
                <a:solidFill>
                  <a:srgbClr val="006699"/>
                </a:solidFill>
                <a:latin typeface="Consolas"/>
                <a:cs typeface="Consolas"/>
              </a:rPr>
              <a:t>f</a:t>
            </a:r>
            <a:r>
              <a:rPr sz="1100" b="1" spc="-229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say_hi</a:t>
            </a:r>
            <a:r>
              <a:rPr sz="1100" spc="-2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808080"/>
                </a:solidFill>
                <a:latin typeface="Consolas"/>
                <a:cs typeface="Consolas"/>
              </a:rPr>
              <a:t>self</a:t>
            </a:r>
            <a:r>
              <a:rPr sz="1100" spc="-10" dirty="0">
                <a:latin typeface="Consolas"/>
                <a:cs typeface="Consolas"/>
              </a:rPr>
              <a:t>):</a:t>
            </a:r>
            <a:endParaRPr sz="1100">
              <a:latin typeface="Consolas"/>
              <a:cs typeface="Consolas"/>
            </a:endParaRPr>
          </a:p>
          <a:p>
            <a:pPr marL="622300"/>
            <a:r>
              <a:rPr sz="1100" spc="-10" dirty="0">
                <a:solidFill>
                  <a:srgbClr val="FF1392"/>
                </a:solidFill>
                <a:latin typeface="Consolas"/>
                <a:cs typeface="Consolas"/>
              </a:rPr>
              <a:t>print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'Hello,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my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name is'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Consolas"/>
                <a:cs typeface="Consolas"/>
              </a:rPr>
              <a:t>self</a:t>
            </a:r>
            <a:r>
              <a:rPr sz="1100" spc="-10" dirty="0">
                <a:latin typeface="Consolas"/>
                <a:cs typeface="Consolas"/>
              </a:rPr>
              <a:t>.name)</a:t>
            </a:r>
            <a:endParaRPr sz="110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12700" marR="1936750"/>
            <a:r>
              <a:rPr sz="1100" dirty="0">
                <a:latin typeface="Consolas"/>
                <a:cs typeface="Consolas"/>
              </a:rPr>
              <a:t>p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100" b="1" spc="-229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Person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'Nikhil'</a:t>
            </a:r>
            <a:r>
              <a:rPr sz="1100" dirty="0">
                <a:latin typeface="Consolas"/>
                <a:cs typeface="Consolas"/>
              </a:rPr>
              <a:t>)  </a:t>
            </a:r>
            <a:r>
              <a:rPr sz="1100" spc="-10" dirty="0">
                <a:latin typeface="Consolas"/>
                <a:cs typeface="Consolas"/>
              </a:rPr>
              <a:t>p.say_hi()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>
            <a:off x="3124200" y="1905000"/>
            <a:ext cx="57831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0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STAC</a:t>
            </a:r>
            <a:r>
              <a:rPr lang="en-US" sz="1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KS</a:t>
            </a:r>
            <a:endParaRPr sz="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66757-F052-4108-A786-2DAF71A5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24357"/>
            <a:ext cx="9144000" cy="44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0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2057400" y="762000"/>
            <a:ext cx="7848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 stack is an array or list structure of function calls and parameters used in modern computer programming and CPU architecture. Similar to a stack of plates at a buffet restaurant or cafeteria, elements in a stack are added or removed from the top of the stack, in a “last in first, first out” or LIFO order.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533401"/>
            <a:ext cx="7620000" cy="478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990600"/>
            <a:ext cx="645318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219201"/>
            <a:ext cx="6048374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042" y="685800"/>
            <a:ext cx="8814958" cy="466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143000"/>
            <a:ext cx="7831534" cy="455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414" y="1385889"/>
            <a:ext cx="7621587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838201"/>
            <a:ext cx="7757830" cy="466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889" y="762001"/>
            <a:ext cx="7640637" cy="476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1" y="838200"/>
            <a:ext cx="8085561" cy="451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82422-386E-4FA2-9768-EFEB79B2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85" y="1188110"/>
            <a:ext cx="6290351" cy="37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60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1625" y="838201"/>
            <a:ext cx="87058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1" y="762000"/>
            <a:ext cx="7783513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1" y="1143000"/>
            <a:ext cx="5859607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title" idx="4294967295"/>
          </p:nvPr>
        </p:nvSpPr>
        <p:spPr>
          <a:xfrm>
            <a:off x="2133600" y="2438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11500"/>
            </a:pPr>
            <a:r>
              <a:rPr lang="en-US" sz="11500"/>
              <a:t>SORTING </a:t>
            </a:r>
            <a:endParaRPr sz="1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2209800" y="1752602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 algn="r">
              <a:spcBef>
                <a:spcPts val="0"/>
              </a:spcBef>
              <a:buClr>
                <a:schemeClr val="dk2"/>
              </a:buClr>
              <a:buSzPts val="4800"/>
            </a:pP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subTitle" idx="1"/>
          </p:nvPr>
        </p:nvSpPr>
        <p:spPr>
          <a:xfrm>
            <a:off x="2209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/>
          <a:p>
            <a:pPr marR="64008" algn="r">
              <a:spcBef>
                <a:spcPts val="0"/>
              </a:spcBef>
              <a:buSzPts val="1836"/>
            </a:pP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1601" y="819563"/>
            <a:ext cx="7358321" cy="521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066800"/>
            <a:ext cx="6881764" cy="523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 idx="4294967295"/>
          </p:nvPr>
        </p:nvSpPr>
        <p:spPr>
          <a:xfrm>
            <a:off x="15240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/>
              <a:t>METHODS OF SORTING :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981201" y="1676401"/>
            <a:ext cx="4469685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114300"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4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 </a:t>
            </a:r>
            <a:endParaRPr/>
          </a:p>
          <a:p>
            <a:pPr indent="-279400">
              <a:buClr>
                <a:schemeClr val="dk1"/>
              </a:buClr>
              <a:buSzPts val="4400"/>
              <a:buFont typeface="Noto Sans Symbols"/>
              <a:buChar char="⮚"/>
            </a:pPr>
            <a:r>
              <a:rPr lang="en-US" sz="4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INSERTION SORT</a:t>
            </a:r>
            <a:endParaRPr/>
          </a:p>
          <a:p>
            <a:pPr indent="-279400">
              <a:buClr>
                <a:schemeClr val="dk1"/>
              </a:buClr>
              <a:buSzPts val="4400"/>
              <a:buFont typeface="Noto Sans Symbols"/>
              <a:buChar char="⮚"/>
            </a:pPr>
            <a:r>
              <a:rPr lang="en-US" sz="4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MERGE SORT </a:t>
            </a:r>
            <a:endParaRPr/>
          </a:p>
          <a:p>
            <a:pPr indent="-279400">
              <a:buClr>
                <a:schemeClr val="dk1"/>
              </a:buClr>
              <a:buSzPts val="4400"/>
              <a:buFont typeface="Noto Sans Symbols"/>
              <a:buChar char="⮚"/>
            </a:pPr>
            <a:r>
              <a:rPr lang="en-US" sz="4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QUICK SORT </a:t>
            </a:r>
            <a:endParaRPr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6291" y="762001"/>
            <a:ext cx="7078209" cy="589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455614"/>
            <a:ext cx="6553200" cy="5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E6E0448EB124DBA06902F5A52F3A7" ma:contentTypeVersion="4" ma:contentTypeDescription="Create a new document." ma:contentTypeScope="" ma:versionID="fa5ac2333dc3fc5f99aee690dc283f6c">
  <xsd:schema xmlns:xsd="http://www.w3.org/2001/XMLSchema" xmlns:xs="http://www.w3.org/2001/XMLSchema" xmlns:p="http://schemas.microsoft.com/office/2006/metadata/properties" xmlns:ns3="54357af7-dfc2-45e2-b83f-2f1dd4557e96" targetNamespace="http://schemas.microsoft.com/office/2006/metadata/properties" ma:root="true" ma:fieldsID="70a829e6fe024ef01ac7a2f80ab443cc" ns3:_="">
    <xsd:import namespace="54357af7-dfc2-45e2-b83f-2f1dd4557e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57af7-dfc2-45e2-b83f-2f1dd4557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F9AB2C-6D7D-4D0F-8CE3-5F5FCF5942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357af7-dfc2-45e2-b83f-2f1dd4557e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3F4CAE-13C4-4C91-A055-C56A1BD70F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A7D988-8ACD-4E92-9EB4-C2CE4E998F69}">
  <ds:schemaRefs>
    <ds:schemaRef ds:uri="http://purl.org/dc/terms/"/>
    <ds:schemaRef ds:uri="http://schemas.openxmlformats.org/package/2006/metadata/core-properties"/>
    <ds:schemaRef ds:uri="54357af7-dfc2-45e2-b83f-2f1dd4557e9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749</Words>
  <Application>Microsoft Office PowerPoint</Application>
  <PresentationFormat>Widescreen</PresentationFormat>
  <Paragraphs>56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Lucida Sans</vt:lpstr>
      <vt:lpstr>Microsoft Sans Serif</vt:lpstr>
      <vt:lpstr>Noto Sans Symbols</vt:lpstr>
      <vt:lpstr>Segoe UI Symbol</vt:lpstr>
      <vt:lpstr>Verdana</vt:lpstr>
      <vt:lpstr>Office Theme</vt:lpstr>
      <vt:lpstr>Introduction to python </vt:lpstr>
      <vt:lpstr>PowerPoint Presentation</vt:lpstr>
      <vt:lpstr>PowerPoint Presentation</vt:lpstr>
      <vt:lpstr>SORTING </vt:lpstr>
      <vt:lpstr>PowerPoint Presentation</vt:lpstr>
      <vt:lpstr>PowerPoint Presentation</vt:lpstr>
      <vt:lpstr>METHODS OF SORTING 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Classes/Objects</vt:lpstr>
      <vt:lpstr>PowerPoint Presentation</vt:lpstr>
      <vt:lpstr>PowerPoint Presentation</vt:lpstr>
      <vt:lpstr>PowerPoint Presentation</vt:lpstr>
      <vt:lpstr>PowerPoint Presentation</vt:lpstr>
      <vt:lpstr>_init method Constructors are used to initializing the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ISTWAN SHARMA</dc:creator>
  <cp:lastModifiedBy>ISTWAN SHARMA</cp:lastModifiedBy>
  <cp:revision>2</cp:revision>
  <dcterms:created xsi:type="dcterms:W3CDTF">2022-05-01T04:44:46Z</dcterms:created>
  <dcterms:modified xsi:type="dcterms:W3CDTF">2022-05-01T04:54:00Z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0x010100297E6E0448EB124DBA06902F5A52F3A7</vt:lpwstr>
  </property>
</Properties>
</file>