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306"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87201-0FFA-4683-B6D8-6A6CC8CA3D22}" type="datetimeFigureOut">
              <a:rPr lang="en-US" smtClean="0"/>
              <a:t>11/10/2021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270146-61AA-4297-B2A4-A93AF7B56A3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19B362-FA0E-4EE6-B44B-3575D9D5BB06}" type="slidenum">
              <a:rPr lang="en-US" smtClean="0"/>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527B4-34CE-46FC-9DD9-914DF18F735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527B4-34CE-46FC-9DD9-914DF18F735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527B4-34CE-46FC-9DD9-914DF18F735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527B4-34CE-46FC-9DD9-914DF18F735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2527B4-34CE-46FC-9DD9-914DF18F735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527B4-34CE-46FC-9DD9-914DF18F735F}"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527B4-34CE-46FC-9DD9-914DF18F735F}"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527B4-34CE-46FC-9DD9-914DF18F735F}"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527B4-34CE-46FC-9DD9-914DF18F735F}"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527B4-34CE-46FC-9DD9-914DF18F735F}"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527B4-34CE-46FC-9DD9-914DF18F735F}"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279BE-0971-4C10-AAB2-C718C67E85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527B4-34CE-46FC-9DD9-914DF18F735F}" type="datetimeFigureOut">
              <a:rPr lang="en-US" smtClean="0"/>
              <a:t>11/10/2021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279BE-0971-4C10-AAB2-C718C67E85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hyperlink" Target="https://www.w3schools.com/python/python_tuples.asp" TargetMode="Externa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hyperlink" Target="https://www.w3schools.com/python/python_dictionaries.asp"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www.w3schools.com/python/python_lists_methods.asp"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28600"/>
            <a:ext cx="4941354" cy="584775"/>
          </a:xfrm>
          <a:prstGeom prst="rect">
            <a:avLst/>
          </a:prstGeom>
          <a:noFill/>
        </p:spPr>
        <p:txBody>
          <a:bodyPr wrap="none" rtlCol="0">
            <a:spAutoFit/>
          </a:bodyPr>
          <a:lstStyle/>
          <a:p>
            <a:pPr algn="ctr"/>
            <a:r>
              <a:rPr lang="en-US" sz="3200" b="1" dirty="0" smtClean="0">
                <a:solidFill>
                  <a:srgbClr val="FF0000"/>
                </a:solidFill>
                <a:latin typeface="Arial" pitchFamily="34" charset="0"/>
                <a:cs typeface="Arial" pitchFamily="34" charset="0"/>
              </a:rPr>
              <a:t>WELCOME TO PYTHON </a:t>
            </a:r>
            <a:endParaRPr lang="en-US" sz="3200" b="1" dirty="0">
              <a:solidFill>
                <a:srgbClr val="FF0000"/>
              </a:solidFill>
              <a:latin typeface="Arial" pitchFamily="34" charset="0"/>
              <a:cs typeface="Arial" pitchFamily="34" charset="0"/>
            </a:endParaRPr>
          </a:p>
        </p:txBody>
      </p:sp>
      <p:sp>
        <p:nvSpPr>
          <p:cNvPr id="3" name="TextBox 2"/>
          <p:cNvSpPr txBox="1"/>
          <p:nvPr/>
        </p:nvSpPr>
        <p:spPr>
          <a:xfrm>
            <a:off x="762000" y="1447800"/>
            <a:ext cx="8115427" cy="4801314"/>
          </a:xfrm>
          <a:prstGeom prst="rect">
            <a:avLst/>
          </a:prstGeom>
          <a:noFill/>
        </p:spPr>
        <p:txBody>
          <a:bodyPr wrap="none" rtlCol="0">
            <a:spAutoFit/>
          </a:bodyPr>
          <a:lstStyle/>
          <a:p>
            <a:r>
              <a:rPr lang="en-US" dirty="0" smtClean="0"/>
              <a:t>PYTHON is a high level and an object oriented programming language.</a:t>
            </a:r>
          </a:p>
          <a:p>
            <a:r>
              <a:rPr lang="en-US" dirty="0" smtClean="0"/>
              <a:t>PYTHON language is used in a wide range of work .</a:t>
            </a:r>
          </a:p>
          <a:p>
            <a:r>
              <a:rPr lang="en-US" dirty="0" smtClean="0"/>
              <a:t>For example :</a:t>
            </a:r>
          </a:p>
          <a:p>
            <a:pPr marL="342900" indent="-342900">
              <a:buAutoNum type="arabicPeriod"/>
            </a:pPr>
            <a:r>
              <a:rPr lang="en-US" dirty="0" smtClean="0"/>
              <a:t>Web Development </a:t>
            </a:r>
          </a:p>
          <a:p>
            <a:pPr marL="342900" indent="-342900">
              <a:buAutoNum type="arabicPeriod"/>
            </a:pPr>
            <a:r>
              <a:rPr lang="en-US" dirty="0" smtClean="0"/>
              <a:t>Software development </a:t>
            </a:r>
          </a:p>
          <a:p>
            <a:pPr marL="342900" indent="-342900">
              <a:buAutoNum type="arabicPeriod"/>
            </a:pPr>
            <a:r>
              <a:rPr lang="en-US" dirty="0" smtClean="0"/>
              <a:t>Scripting </a:t>
            </a:r>
          </a:p>
          <a:p>
            <a:pPr marL="342900" indent="-342900">
              <a:buAutoNum type="arabicPeriod"/>
            </a:pPr>
            <a:r>
              <a:rPr lang="en-US" dirty="0" smtClean="0"/>
              <a:t>AI/ML </a:t>
            </a:r>
          </a:p>
          <a:p>
            <a:pPr marL="342900" indent="-342900">
              <a:buAutoNum type="arabicPeriod"/>
            </a:pPr>
            <a:r>
              <a:rPr lang="en-US" dirty="0" smtClean="0"/>
              <a:t>Mathematics etc. </a:t>
            </a:r>
          </a:p>
          <a:p>
            <a:pPr marL="342900" indent="-342900"/>
            <a:endParaRPr lang="en-US" dirty="0" smtClean="0"/>
          </a:p>
          <a:p>
            <a:pPr marL="342900" indent="-342900"/>
            <a:r>
              <a:rPr lang="en-US" dirty="0" smtClean="0"/>
              <a:t>BENEFITS OF PYTHON OVER OTHER LANGUAGES </a:t>
            </a:r>
          </a:p>
          <a:p>
            <a:pPr marL="342900" indent="-342900">
              <a:buAutoNum type="arabicPeriod"/>
            </a:pPr>
            <a:r>
              <a:rPr lang="en-US" dirty="0" smtClean="0"/>
              <a:t>Can work across a range of different platforms (for </a:t>
            </a:r>
            <a:r>
              <a:rPr lang="en-US" dirty="0" err="1" smtClean="0"/>
              <a:t>eg</a:t>
            </a:r>
            <a:r>
              <a:rPr lang="en-US" dirty="0" smtClean="0"/>
              <a:t>. Linux , windows and MAC)</a:t>
            </a:r>
          </a:p>
          <a:p>
            <a:pPr marL="342900" indent="-342900">
              <a:buAutoNum type="arabicPeriod"/>
            </a:pPr>
            <a:r>
              <a:rPr lang="en-US" dirty="0" smtClean="0"/>
              <a:t>Easy syntax which is similar to the English language.</a:t>
            </a:r>
          </a:p>
          <a:p>
            <a:pPr marL="342900" indent="-342900">
              <a:buAutoNum type="arabicPeriod"/>
            </a:pPr>
            <a:r>
              <a:rPr lang="en-US" dirty="0" smtClean="0"/>
              <a:t>Automatic memory management. </a:t>
            </a:r>
          </a:p>
          <a:p>
            <a:pPr marL="342900" indent="-342900">
              <a:buAutoNum type="arabicPeriod"/>
            </a:pPr>
            <a:r>
              <a:rPr lang="en-US" dirty="0" smtClean="0"/>
              <a:t>No requirement of a compiler. PYTHON is a self interpreted language. </a:t>
            </a:r>
          </a:p>
          <a:p>
            <a:pPr marL="342900" indent="-342900">
              <a:buAutoNum type="arabicPeriod"/>
            </a:pPr>
            <a:r>
              <a:rPr lang="en-US" dirty="0" smtClean="0"/>
              <a:t>Shorter, more flexible codes</a:t>
            </a:r>
          </a:p>
          <a:p>
            <a:pPr marL="342900" indent="-342900">
              <a:buAutoNum type="arabicPeriod"/>
            </a:pPr>
            <a:r>
              <a:rPr lang="en-US" dirty="0" smtClean="0"/>
              <a:t>One doesn’t not need to specify the data types.</a:t>
            </a:r>
          </a:p>
          <a:p>
            <a:pPr marL="342900" indent="-342900">
              <a:buAutoNum type="arabicPeriod"/>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228600" y="3581400"/>
            <a:ext cx="8610600" cy="2219325"/>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228600" y="533400"/>
            <a:ext cx="8382000" cy="267971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208833" cy="584775"/>
          </a:xfrm>
          <a:prstGeom prst="rect">
            <a:avLst/>
          </a:prstGeom>
        </p:spPr>
        <p:txBody>
          <a:bodyPr wrap="none">
            <a:spAutoFit/>
          </a:bodyPr>
          <a:lstStyle/>
          <a:p>
            <a:r>
              <a:rPr lang="fr-FR" sz="3200" b="1" u="sng" dirty="0" smtClean="0"/>
              <a:t>Python Variables - </a:t>
            </a:r>
            <a:r>
              <a:rPr lang="fr-FR" sz="3200" b="1" u="sng" dirty="0" err="1" smtClean="0"/>
              <a:t>Assign</a:t>
            </a:r>
            <a:r>
              <a:rPr lang="fr-FR" sz="3200" b="1" u="sng" dirty="0" smtClean="0"/>
              <a:t> Multiple Values</a:t>
            </a:r>
            <a:endParaRPr lang="fr-FR" sz="3200" b="1" u="sng" dirty="0"/>
          </a:p>
        </p:txBody>
      </p:sp>
      <p:sp>
        <p:nvSpPr>
          <p:cNvPr id="3" name="Rectangle 2"/>
          <p:cNvSpPr/>
          <p:nvPr/>
        </p:nvSpPr>
        <p:spPr>
          <a:xfrm>
            <a:off x="762000" y="1066800"/>
            <a:ext cx="7696200" cy="1261884"/>
          </a:xfrm>
          <a:prstGeom prst="rect">
            <a:avLst/>
          </a:prstGeom>
        </p:spPr>
        <p:txBody>
          <a:bodyPr wrap="square">
            <a:spAutoFit/>
          </a:bodyPr>
          <a:lstStyle/>
          <a:p>
            <a:pPr>
              <a:buFont typeface="Wingdings" pitchFamily="2" charset="2"/>
              <a:buChar char="Ø"/>
            </a:pPr>
            <a:r>
              <a:rPr lang="en-US" sz="2800" dirty="0" smtClean="0">
                <a:latin typeface="Arial" pitchFamily="34" charset="0"/>
                <a:cs typeface="Arial" pitchFamily="34" charset="0"/>
              </a:rPr>
              <a:t> Many </a:t>
            </a:r>
            <a:r>
              <a:rPr lang="en-US" sz="2800" dirty="0">
                <a:latin typeface="Arial" pitchFamily="34" charset="0"/>
                <a:cs typeface="Arial" pitchFamily="34" charset="0"/>
              </a:rPr>
              <a:t>Values to Multiple Variables</a:t>
            </a:r>
          </a:p>
          <a:p>
            <a:r>
              <a:rPr lang="en-US" sz="2400" dirty="0">
                <a:latin typeface="Arial" pitchFamily="34" charset="0"/>
                <a:cs typeface="Arial" pitchFamily="34" charset="0"/>
              </a:rPr>
              <a:t>Python allows you to assign values to multiple variables </a:t>
            </a:r>
            <a:r>
              <a:rPr lang="en-US" sz="2400" dirty="0" smtClean="0">
                <a:latin typeface="Arial" pitchFamily="34" charset="0"/>
                <a:cs typeface="Arial" pitchFamily="34" charset="0"/>
              </a:rPr>
              <a:t>in one </a:t>
            </a:r>
            <a:r>
              <a:rPr lang="en-US" sz="2400" dirty="0">
                <a:latin typeface="Arial" pitchFamily="34" charset="0"/>
                <a:cs typeface="Arial" pitchFamily="34" charset="0"/>
              </a:rPr>
              <a:t>line:</a:t>
            </a:r>
          </a:p>
        </p:txBody>
      </p:sp>
      <p:pic>
        <p:nvPicPr>
          <p:cNvPr id="59394" name="Picture 2"/>
          <p:cNvPicPr>
            <a:picLocks noChangeAspect="1" noChangeArrowheads="1"/>
          </p:cNvPicPr>
          <p:nvPr/>
        </p:nvPicPr>
        <p:blipFill>
          <a:blip r:embed="rId2"/>
          <a:srcRect/>
          <a:stretch>
            <a:fillRect/>
          </a:stretch>
        </p:blipFill>
        <p:spPr bwMode="auto">
          <a:xfrm>
            <a:off x="460375" y="2438400"/>
            <a:ext cx="8226425" cy="2047875"/>
          </a:xfrm>
          <a:prstGeom prst="rect">
            <a:avLst/>
          </a:prstGeom>
          <a:noFill/>
          <a:ln w="9525">
            <a:noFill/>
            <a:miter lim="800000"/>
            <a:headEnd/>
            <a:tailEnd/>
          </a:ln>
          <a:effectLst/>
        </p:spPr>
      </p:pic>
      <p:sp>
        <p:nvSpPr>
          <p:cNvPr id="5" name="Rectangle 4"/>
          <p:cNvSpPr/>
          <p:nvPr/>
        </p:nvSpPr>
        <p:spPr>
          <a:xfrm>
            <a:off x="457200" y="4953000"/>
            <a:ext cx="7848600" cy="830997"/>
          </a:xfrm>
          <a:prstGeom prst="rect">
            <a:avLst/>
          </a:prstGeom>
        </p:spPr>
        <p:txBody>
          <a:bodyPr wrap="square">
            <a:spAutoFit/>
          </a:bodyPr>
          <a:lstStyle/>
          <a:p>
            <a:r>
              <a:rPr lang="en-US" sz="2400" b="1" dirty="0">
                <a:latin typeface="Arial" pitchFamily="34" charset="0"/>
                <a:cs typeface="Arial" pitchFamily="34" charset="0"/>
              </a:rPr>
              <a:t>Note:</a:t>
            </a:r>
            <a:r>
              <a:rPr lang="en-US" sz="2400" dirty="0">
                <a:latin typeface="Arial" pitchFamily="34" charset="0"/>
                <a:cs typeface="Arial" pitchFamily="34" charset="0"/>
              </a:rPr>
              <a:t> Make sure the number of variables matches the number of values, or else you will get an error.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304800"/>
            <a:ext cx="7848600" cy="2062055"/>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000000"/>
                </a:solidFill>
                <a:effectLst/>
                <a:latin typeface="Segoe UI" pitchFamily="34" charset="0"/>
                <a:cs typeface="Segoe UI" pitchFamily="34" charset="0"/>
              </a:rPr>
              <a:t>Output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The Python </a:t>
            </a:r>
            <a:r>
              <a:rPr kumimoji="0" lang="en-US" sz="2400" b="0" i="0" u="none" strike="noStrike" cap="none" normalizeH="0" baseline="0" dirty="0" smtClean="0">
                <a:ln>
                  <a:noFill/>
                </a:ln>
                <a:solidFill>
                  <a:srgbClr val="DC143C"/>
                </a:solidFill>
                <a:effectLst/>
                <a:latin typeface="Consolas" pitchFamily="49" charset="0"/>
                <a:cs typeface="Arial" pitchFamily="34" charset="0"/>
              </a:rPr>
              <a:t>print</a:t>
            </a:r>
            <a:r>
              <a:rPr kumimoji="0" lang="en-US" sz="2400" b="0" i="0" u="none" strike="noStrike" cap="none" normalizeH="0" baseline="0" dirty="0" smtClean="0">
                <a:ln>
                  <a:noFill/>
                </a:ln>
                <a:solidFill>
                  <a:srgbClr val="000000"/>
                </a:solidFill>
                <a:effectLst/>
                <a:latin typeface="Verdana" pitchFamily="34" charset="0"/>
                <a:cs typeface="Arial" pitchFamily="34" charset="0"/>
              </a:rPr>
              <a:t> statement is often used to output variables.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To combine both text and a variable, Python uses the </a:t>
            </a:r>
            <a:r>
              <a:rPr kumimoji="0" lang="en-US" sz="2400" b="0" i="0" u="none" strike="noStrike" cap="none" normalizeH="0" baseline="0" dirty="0" smtClean="0">
                <a:ln>
                  <a:noFill/>
                </a:ln>
                <a:solidFill>
                  <a:srgbClr val="DC143C"/>
                </a:solidFill>
                <a:effectLst/>
                <a:latin typeface="Consolas" pitchFamily="49" charset="0"/>
                <a:cs typeface="Arial" pitchFamily="34" charset="0"/>
              </a:rPr>
              <a:t>+</a:t>
            </a:r>
            <a:r>
              <a:rPr kumimoji="0" lang="en-US" sz="2400" b="0" i="0" u="none" strike="noStrike" cap="none" normalizeH="0" baseline="0" dirty="0" smtClean="0">
                <a:ln>
                  <a:noFill/>
                </a:ln>
                <a:solidFill>
                  <a:srgbClr val="000000"/>
                </a:solidFill>
                <a:effectLst/>
                <a:latin typeface="Verdana" pitchFamily="34" charset="0"/>
                <a:cs typeface="Arial" pitchFamily="34" charset="0"/>
              </a:rPr>
              <a:t> character: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52400" y="2667000"/>
            <a:ext cx="8458200" cy="1495425"/>
          </a:xfrm>
          <a:prstGeom prst="rect">
            <a:avLst/>
          </a:prstGeom>
          <a:noFill/>
          <a:ln w="9525">
            <a:noFill/>
            <a:miter lim="800000"/>
            <a:headEnd/>
            <a:tailEnd/>
          </a:ln>
          <a:effectLst/>
        </p:spPr>
      </p:pic>
      <p:sp>
        <p:nvSpPr>
          <p:cNvPr id="1027" name="Rectangle 3"/>
          <p:cNvSpPr>
            <a:spLocks noChangeArrowheads="1"/>
          </p:cNvSpPr>
          <p:nvPr/>
        </p:nvSpPr>
        <p:spPr bwMode="auto">
          <a:xfrm>
            <a:off x="152400" y="4495800"/>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You can also use the </a:t>
            </a:r>
            <a:r>
              <a:rPr kumimoji="0" lang="en-US" sz="2000" b="0" i="0" u="none" strike="noStrike" cap="none" normalizeH="0" baseline="0" dirty="0" smtClean="0">
                <a:ln>
                  <a:noFill/>
                </a:ln>
                <a:solidFill>
                  <a:srgbClr val="DC143C"/>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Verdana" pitchFamily="34" charset="0"/>
                <a:cs typeface="Arial" pitchFamily="34" charset="0"/>
              </a:rPr>
              <a:t> character to add a variable to another variable:</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028" name="Rectangle 4"/>
          <p:cNvSpPr>
            <a:spLocks noChangeArrowheads="1"/>
          </p:cNvSpPr>
          <p:nvPr/>
        </p:nvSpPr>
        <p:spPr bwMode="auto">
          <a:xfrm>
            <a:off x="0" y="541020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For numbers, the </a:t>
            </a:r>
            <a:r>
              <a:rPr kumimoji="0" lang="en-US" b="0" i="0" u="none" strike="noStrike" cap="none" normalizeH="0" baseline="0" dirty="0" smtClean="0">
                <a:ln>
                  <a:noFill/>
                </a:ln>
                <a:solidFill>
                  <a:srgbClr val="DC143C"/>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Verdana" pitchFamily="34" charset="0"/>
                <a:cs typeface="Arial" pitchFamily="34" charset="0"/>
              </a:rPr>
              <a:t> character works as a mathematical operator:</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7239000" cy="830997"/>
          </a:xfrm>
          <a:prstGeom prst="rect">
            <a:avLst/>
          </a:prstGeom>
        </p:spPr>
        <p:txBody>
          <a:bodyPr wrap="square">
            <a:spAutoFit/>
          </a:bodyPr>
          <a:lstStyle/>
          <a:p>
            <a:r>
              <a:rPr lang="en-US" sz="2400" dirty="0" smtClean="0"/>
              <a:t>If you try to combine a string and a number, Python will give you an error</a:t>
            </a:r>
            <a:r>
              <a:rPr lang="en-US" dirty="0" smtClean="0"/>
              <a:t>:</a:t>
            </a:r>
            <a:endParaRPr lang="en-US" dirty="0"/>
          </a:p>
        </p:txBody>
      </p:sp>
      <p:pic>
        <p:nvPicPr>
          <p:cNvPr id="59394" name="Picture 2"/>
          <p:cNvPicPr>
            <a:picLocks noChangeAspect="1" noChangeArrowheads="1"/>
          </p:cNvPicPr>
          <p:nvPr/>
        </p:nvPicPr>
        <p:blipFill>
          <a:blip r:embed="rId2"/>
          <a:srcRect/>
          <a:stretch>
            <a:fillRect/>
          </a:stretch>
        </p:blipFill>
        <p:spPr bwMode="auto">
          <a:xfrm>
            <a:off x="179387" y="2286000"/>
            <a:ext cx="8431213" cy="16668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7391400" cy="1815882"/>
          </a:xfrm>
          <a:prstGeom prst="rect">
            <a:avLst/>
          </a:prstGeom>
        </p:spPr>
        <p:txBody>
          <a:bodyPr wrap="square">
            <a:spAutoFit/>
          </a:bodyPr>
          <a:lstStyle/>
          <a:p>
            <a:r>
              <a:rPr lang="en-US" sz="4000" b="1" u="sng" dirty="0" smtClean="0"/>
              <a:t>Global Variables</a:t>
            </a:r>
          </a:p>
          <a:p>
            <a:r>
              <a:rPr lang="en-US" dirty="0" smtClean="0"/>
              <a:t>Variables that are created outside of a function (as in all of the examples above) are known as global variables.</a:t>
            </a:r>
          </a:p>
          <a:p>
            <a:r>
              <a:rPr lang="en-US" dirty="0" smtClean="0"/>
              <a:t>Global variables can be used by everyone, both inside of functions and outside.</a:t>
            </a:r>
            <a:endParaRPr lang="en-US" dirty="0"/>
          </a:p>
        </p:txBody>
      </p:sp>
      <p:pic>
        <p:nvPicPr>
          <p:cNvPr id="60418" name="Picture 2"/>
          <p:cNvPicPr>
            <a:picLocks noChangeAspect="1" noChangeArrowheads="1"/>
          </p:cNvPicPr>
          <p:nvPr/>
        </p:nvPicPr>
        <p:blipFill>
          <a:blip r:embed="rId2"/>
          <a:srcRect/>
          <a:stretch>
            <a:fillRect/>
          </a:stretch>
        </p:blipFill>
        <p:spPr bwMode="auto">
          <a:xfrm>
            <a:off x="381000" y="2590800"/>
            <a:ext cx="8534400" cy="269716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305800" cy="923330"/>
          </a:xfrm>
          <a:prstGeom prst="rect">
            <a:avLst/>
          </a:prstGeom>
        </p:spPr>
        <p:txBody>
          <a:bodyPr wrap="square">
            <a:spAutoFit/>
          </a:bodyPr>
          <a:lstStyle/>
          <a:p>
            <a:r>
              <a:rPr lang="en-US" dirty="0" smtClean="0">
                <a:latin typeface="Arial" pitchFamily="34" charset="0"/>
                <a:cs typeface="Arial" pitchFamily="34" charset="0"/>
              </a:rPr>
              <a:t>If you create a variable with the same name inside a function, this variable will be local, and can only be used inside the function. The global variable with the same name will remain as it was, global and with the original value.</a:t>
            </a:r>
            <a:endParaRPr lang="en-US" dirty="0">
              <a:latin typeface="Arial" pitchFamily="34" charset="0"/>
              <a:cs typeface="Arial" pitchFamily="34" charset="0"/>
            </a:endParaRPr>
          </a:p>
        </p:txBody>
      </p:sp>
      <p:pic>
        <p:nvPicPr>
          <p:cNvPr id="61442" name="Picture 2"/>
          <p:cNvPicPr>
            <a:picLocks noChangeAspect="1" noChangeArrowheads="1"/>
          </p:cNvPicPr>
          <p:nvPr/>
        </p:nvPicPr>
        <p:blipFill>
          <a:blip r:embed="rId2"/>
          <a:srcRect/>
          <a:stretch>
            <a:fillRect/>
          </a:stretch>
        </p:blipFill>
        <p:spPr bwMode="auto">
          <a:xfrm>
            <a:off x="235559" y="2286000"/>
            <a:ext cx="8603641" cy="33972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381000"/>
            <a:ext cx="4392533" cy="646331"/>
          </a:xfrm>
          <a:prstGeom prst="rect">
            <a:avLst/>
          </a:prstGeom>
        </p:spPr>
        <p:txBody>
          <a:bodyPr wrap="square">
            <a:spAutoFit/>
          </a:bodyPr>
          <a:lstStyle/>
          <a:p>
            <a:pPr algn="ctr"/>
            <a:r>
              <a:rPr lang="en-US" sz="3600" b="1" u="sng" dirty="0" smtClean="0"/>
              <a:t>Python Data Types</a:t>
            </a:r>
            <a:endParaRPr lang="en-US" sz="3600" b="1" u="sng" dirty="0"/>
          </a:p>
        </p:txBody>
      </p:sp>
      <p:sp>
        <p:nvSpPr>
          <p:cNvPr id="6" name="Rectangle 5"/>
          <p:cNvSpPr/>
          <p:nvPr/>
        </p:nvSpPr>
        <p:spPr>
          <a:xfrm>
            <a:off x="457200" y="1295400"/>
            <a:ext cx="6858000" cy="2123658"/>
          </a:xfrm>
          <a:prstGeom prst="rect">
            <a:avLst/>
          </a:prstGeom>
        </p:spPr>
        <p:txBody>
          <a:bodyPr wrap="square">
            <a:spAutoFit/>
          </a:bodyPr>
          <a:lstStyle/>
          <a:p>
            <a:r>
              <a:rPr lang="en-US" sz="2200" dirty="0" smtClean="0"/>
              <a:t>Built-in Data Types</a:t>
            </a:r>
          </a:p>
          <a:p>
            <a:r>
              <a:rPr lang="en-US" sz="2200" dirty="0" smtClean="0"/>
              <a:t>In programming, data type is an important concept.</a:t>
            </a:r>
          </a:p>
          <a:p>
            <a:r>
              <a:rPr lang="en-US" sz="2200" dirty="0" smtClean="0"/>
              <a:t>Variables can store data of different types, and different types can do different things.</a:t>
            </a:r>
          </a:p>
          <a:p>
            <a:r>
              <a:rPr lang="en-US" sz="2200" dirty="0" smtClean="0"/>
              <a:t>Python has the following data types built-in by default, in these categories:</a:t>
            </a:r>
            <a:endParaRPr lang="en-US" sz="2200" dirty="0"/>
          </a:p>
        </p:txBody>
      </p:sp>
      <p:pic>
        <p:nvPicPr>
          <p:cNvPr id="62468" name="Picture 4"/>
          <p:cNvPicPr>
            <a:picLocks noChangeAspect="1" noChangeArrowheads="1"/>
          </p:cNvPicPr>
          <p:nvPr/>
        </p:nvPicPr>
        <p:blipFill>
          <a:blip r:embed="rId2"/>
          <a:srcRect/>
          <a:stretch>
            <a:fillRect/>
          </a:stretch>
        </p:blipFill>
        <p:spPr bwMode="auto">
          <a:xfrm>
            <a:off x="533400" y="3429000"/>
            <a:ext cx="4881563" cy="286802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295400" y="0"/>
            <a:ext cx="7848600" cy="53340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28600" y="381000"/>
            <a:ext cx="7620000" cy="861774"/>
          </a:xfrm>
          <a:prstGeom prst="rect">
            <a:avLst/>
          </a:prstGeom>
        </p:spPr>
        <p:txBody>
          <a:bodyPr wrap="square">
            <a:spAutoFit/>
          </a:bodyPr>
          <a:lstStyle/>
          <a:p>
            <a:pPr>
              <a:buFont typeface="Wingdings" pitchFamily="2" charset="2"/>
              <a:buChar char="Ø"/>
            </a:pPr>
            <a:r>
              <a:rPr lang="en-US" sz="3200" b="1" u="sng" dirty="0" smtClean="0"/>
              <a:t> Setting the Data Type</a:t>
            </a:r>
          </a:p>
          <a:p>
            <a:r>
              <a:rPr lang="en-US" dirty="0" smtClean="0"/>
              <a:t> In Python, the data type is set when you assign a value to a variable:</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1387476"/>
            <a:ext cx="7007364" cy="547052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295400" y="0"/>
            <a:ext cx="7848600" cy="53340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28600" y="457200"/>
            <a:ext cx="8305800" cy="861774"/>
          </a:xfrm>
          <a:prstGeom prst="rect">
            <a:avLst/>
          </a:prstGeom>
        </p:spPr>
        <p:txBody>
          <a:bodyPr wrap="square">
            <a:spAutoFit/>
          </a:bodyPr>
          <a:lstStyle/>
          <a:p>
            <a:pPr>
              <a:buFont typeface="Wingdings" pitchFamily="2" charset="2"/>
              <a:buChar char="Ø"/>
            </a:pPr>
            <a:r>
              <a:rPr lang="en-US" sz="3200" b="1" u="sng" dirty="0" smtClean="0"/>
              <a:t>Setting the Specific Data Type</a:t>
            </a:r>
          </a:p>
          <a:p>
            <a:r>
              <a:rPr lang="en-US" dirty="0" smtClean="0"/>
              <a:t>If you want to specify the data type, you can use the following constructor functions:</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 y="1371600"/>
            <a:ext cx="7115175" cy="490662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295400" y="0"/>
            <a:ext cx="7848600" cy="53340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3" name="Rectangle 1"/>
          <p:cNvSpPr>
            <a:spLocks noChangeArrowheads="1"/>
          </p:cNvSpPr>
          <p:nvPr/>
        </p:nvSpPr>
        <p:spPr bwMode="auto">
          <a:xfrm>
            <a:off x="228600" y="304800"/>
            <a:ext cx="8686800" cy="2923829"/>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sng" strike="noStrike" cap="none" normalizeH="0" baseline="0" dirty="0" smtClean="0">
                <a:ln>
                  <a:noFill/>
                </a:ln>
                <a:solidFill>
                  <a:srgbClr val="000000"/>
                </a:solidFill>
                <a:effectLst/>
                <a:latin typeface="Segoe UI" pitchFamily="34" charset="0"/>
                <a:cs typeface="Segoe UI" pitchFamily="34" charset="0"/>
              </a:rPr>
              <a:t>Python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There are three numeric types in Python: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rgbClr val="DC143C"/>
                </a:solidFill>
                <a:effectLst/>
                <a:latin typeface="Consolas" pitchFamily="49" charset="0"/>
                <a:cs typeface="Arial" pitchFamily="34" charset="0"/>
              </a:rPr>
              <a:t>int</a:t>
            </a:r>
            <a:endParaRPr kumimoji="0" lang="en-US" sz="24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DC143C"/>
                </a:solidFill>
                <a:effectLst/>
                <a:latin typeface="Consolas" pitchFamily="49" charset="0"/>
                <a:cs typeface="Arial" pitchFamily="34" charset="0"/>
              </a:rPr>
              <a:t>float</a:t>
            </a:r>
            <a:endParaRPr kumimoji="0" lang="en-US" sz="24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DC143C"/>
                </a:solidFill>
                <a:effectLst/>
                <a:latin typeface="Consolas" pitchFamily="49" charset="0"/>
                <a:cs typeface="Arial" pitchFamily="34" charset="0"/>
              </a:rPr>
              <a:t>complex</a:t>
            </a:r>
            <a:endParaRPr kumimoji="0" lang="en-US" sz="24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Variables of numeric types are created when you assign a value to them: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107950" y="3733800"/>
            <a:ext cx="8807450" cy="18764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685800"/>
            <a:ext cx="8382000" cy="1692771"/>
          </a:xfrm>
          <a:prstGeom prst="rect">
            <a:avLst/>
          </a:prstGeom>
          <a:noFill/>
        </p:spPr>
        <p:txBody>
          <a:bodyPr wrap="square" rtlCol="0">
            <a:spAutoFit/>
          </a:bodyPr>
          <a:lstStyle/>
          <a:p>
            <a:r>
              <a:rPr lang="en-US" sz="3200" dirty="0"/>
              <a:t>Execute Python Syntax</a:t>
            </a:r>
          </a:p>
          <a:p>
            <a:r>
              <a:rPr lang="en-US" dirty="0"/>
              <a:t>As we learned in the previous page, Python syntax can be executed by writing directly in the Command Line</a:t>
            </a:r>
            <a:r>
              <a:rPr lang="en-US" dirty="0" smtClean="0"/>
              <a:t>:</a:t>
            </a:r>
          </a:p>
          <a:p>
            <a:endParaRPr lang="en-US" dirty="0"/>
          </a:p>
          <a:p>
            <a:endParaRPr lang="en-US" dirty="0"/>
          </a:p>
        </p:txBody>
      </p:sp>
      <p:pic>
        <p:nvPicPr>
          <p:cNvPr id="47106" name="Picture 2"/>
          <p:cNvPicPr>
            <a:picLocks noChangeAspect="1" noChangeArrowheads="1"/>
          </p:cNvPicPr>
          <p:nvPr/>
        </p:nvPicPr>
        <p:blipFill>
          <a:blip r:embed="rId2"/>
          <a:srcRect/>
          <a:stretch>
            <a:fillRect/>
          </a:stretch>
        </p:blipFill>
        <p:spPr bwMode="auto">
          <a:xfrm>
            <a:off x="381000" y="1752600"/>
            <a:ext cx="6335713" cy="1028700"/>
          </a:xfrm>
          <a:prstGeom prst="rect">
            <a:avLst/>
          </a:prstGeom>
          <a:noFill/>
          <a:ln w="9525">
            <a:noFill/>
            <a:miter lim="800000"/>
            <a:headEnd/>
            <a:tailEnd/>
          </a:ln>
          <a:effectLst/>
        </p:spPr>
      </p:pic>
      <p:sp>
        <p:nvSpPr>
          <p:cNvPr id="4" name="Rectangle 3"/>
          <p:cNvSpPr/>
          <p:nvPr/>
        </p:nvSpPr>
        <p:spPr>
          <a:xfrm>
            <a:off x="457200" y="2967335"/>
            <a:ext cx="6400800" cy="646331"/>
          </a:xfrm>
          <a:prstGeom prst="rect">
            <a:avLst/>
          </a:prstGeom>
        </p:spPr>
        <p:txBody>
          <a:bodyPr wrap="square">
            <a:spAutoFit/>
          </a:bodyPr>
          <a:lstStyle/>
          <a:p>
            <a:r>
              <a:rPr lang="en-US" dirty="0"/>
              <a:t>Or by creating a python file on the server, using the .</a:t>
            </a:r>
            <a:r>
              <a:rPr lang="en-US" dirty="0" err="1"/>
              <a:t>py</a:t>
            </a:r>
            <a:r>
              <a:rPr lang="en-US" dirty="0"/>
              <a:t> file extension, and running it in the Command Line:</a:t>
            </a:r>
          </a:p>
        </p:txBody>
      </p:sp>
      <p:pic>
        <p:nvPicPr>
          <p:cNvPr id="47107" name="Picture 3"/>
          <p:cNvPicPr>
            <a:picLocks noChangeAspect="1" noChangeArrowheads="1"/>
          </p:cNvPicPr>
          <p:nvPr/>
        </p:nvPicPr>
        <p:blipFill>
          <a:blip r:embed="rId3"/>
          <a:srcRect/>
          <a:stretch>
            <a:fillRect/>
          </a:stretch>
        </p:blipFill>
        <p:spPr bwMode="auto">
          <a:xfrm>
            <a:off x="381000" y="3810000"/>
            <a:ext cx="8458200" cy="7239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6324600" cy="1384995"/>
          </a:xfrm>
          <a:prstGeom prst="rect">
            <a:avLst/>
          </a:prstGeom>
        </p:spPr>
        <p:txBody>
          <a:bodyPr wrap="square">
            <a:spAutoFit/>
          </a:bodyPr>
          <a:lstStyle/>
          <a:p>
            <a:pPr marL="857250" indent="-857250" algn="ctr"/>
            <a:r>
              <a:rPr lang="en-US" sz="3600" b="1" u="sng" dirty="0" smtClean="0"/>
              <a:t>Int</a:t>
            </a:r>
          </a:p>
          <a:p>
            <a:r>
              <a:rPr lang="en-US" sz="2400" dirty="0" smtClean="0"/>
              <a:t>Int, or integer, is a whole number, positive or negative, without decimals, of unlimited length</a:t>
            </a:r>
            <a:r>
              <a:rPr lang="en-US" dirty="0" smtClean="0"/>
              <a:t>.</a:t>
            </a:r>
            <a:endParaRPr lang="en-US" dirty="0"/>
          </a:p>
        </p:txBody>
      </p:sp>
      <p:pic>
        <p:nvPicPr>
          <p:cNvPr id="66562" name="Picture 2"/>
          <p:cNvPicPr>
            <a:picLocks noChangeAspect="1" noChangeArrowheads="1"/>
          </p:cNvPicPr>
          <p:nvPr/>
        </p:nvPicPr>
        <p:blipFill>
          <a:blip r:embed="rId2"/>
          <a:srcRect/>
          <a:stretch>
            <a:fillRect/>
          </a:stretch>
        </p:blipFill>
        <p:spPr bwMode="auto">
          <a:xfrm>
            <a:off x="54905" y="1981200"/>
            <a:ext cx="9089095" cy="3276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7620000" cy="1384995"/>
          </a:xfrm>
          <a:prstGeom prst="rect">
            <a:avLst/>
          </a:prstGeom>
        </p:spPr>
        <p:txBody>
          <a:bodyPr wrap="square">
            <a:spAutoFit/>
          </a:bodyPr>
          <a:lstStyle/>
          <a:p>
            <a:pPr algn="ctr"/>
            <a:r>
              <a:rPr lang="en-US" sz="3600" b="1" u="sng" dirty="0" smtClean="0"/>
              <a:t>Float</a:t>
            </a:r>
          </a:p>
          <a:p>
            <a:r>
              <a:rPr lang="en-US" sz="2400" dirty="0" smtClean="0"/>
              <a:t>Float, or "floating point number" is a number, positive or negative, containing one or more decimals.</a:t>
            </a:r>
            <a:endParaRPr lang="en-US" sz="2400" dirty="0"/>
          </a:p>
        </p:txBody>
      </p:sp>
      <p:pic>
        <p:nvPicPr>
          <p:cNvPr id="67586" name="Picture 2"/>
          <p:cNvPicPr>
            <a:picLocks noChangeAspect="1" noChangeArrowheads="1"/>
          </p:cNvPicPr>
          <p:nvPr/>
        </p:nvPicPr>
        <p:blipFill>
          <a:blip r:embed="rId2"/>
          <a:srcRect/>
          <a:stretch>
            <a:fillRect/>
          </a:stretch>
        </p:blipFill>
        <p:spPr bwMode="auto">
          <a:xfrm>
            <a:off x="304800" y="1752600"/>
            <a:ext cx="8433867" cy="2992437"/>
          </a:xfrm>
          <a:prstGeom prst="rect">
            <a:avLst/>
          </a:prstGeom>
          <a:noFill/>
          <a:ln w="9525">
            <a:noFill/>
            <a:miter lim="800000"/>
            <a:headEnd/>
            <a:tailEnd/>
          </a:ln>
          <a:effectLst/>
        </p:spPr>
      </p:pic>
      <p:sp>
        <p:nvSpPr>
          <p:cNvPr id="4" name="Rectangle 3"/>
          <p:cNvSpPr/>
          <p:nvPr/>
        </p:nvSpPr>
        <p:spPr>
          <a:xfrm>
            <a:off x="381000" y="4953000"/>
            <a:ext cx="7620000" cy="646331"/>
          </a:xfrm>
          <a:prstGeom prst="rect">
            <a:avLst/>
          </a:prstGeom>
        </p:spPr>
        <p:txBody>
          <a:bodyPr wrap="square">
            <a:spAutoFit/>
          </a:bodyPr>
          <a:lstStyle/>
          <a:p>
            <a:r>
              <a:rPr lang="en-US" dirty="0" smtClean="0"/>
              <a:t>Float can also be scientific numbers with an "e" to indicate the power of 10.</a:t>
            </a:r>
          </a:p>
          <a:p>
            <a:r>
              <a:rPr lang="en-US" dirty="0" smtClean="0"/>
              <a:t>Example : </a:t>
            </a:r>
            <a:endParaRPr lang="en-US" dirty="0"/>
          </a:p>
        </p:txBody>
      </p:sp>
      <p:pic>
        <p:nvPicPr>
          <p:cNvPr id="67587" name="Picture 3"/>
          <p:cNvPicPr>
            <a:picLocks noChangeAspect="1" noChangeArrowheads="1"/>
          </p:cNvPicPr>
          <p:nvPr/>
        </p:nvPicPr>
        <p:blipFill>
          <a:blip r:embed="rId3"/>
          <a:srcRect/>
          <a:stretch>
            <a:fillRect/>
          </a:stretch>
        </p:blipFill>
        <p:spPr bwMode="auto">
          <a:xfrm>
            <a:off x="381000" y="5715000"/>
            <a:ext cx="1647825" cy="7905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0" y="0"/>
            <a:ext cx="8991600" cy="1446501"/>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3600" b="1" i="0" u="none" strike="noStrike" cap="none" normalizeH="0" baseline="0" dirty="0" smtClean="0">
                <a:ln>
                  <a:noFill/>
                </a:ln>
                <a:solidFill>
                  <a:srgbClr val="000000"/>
                </a:solidFill>
                <a:effectLst/>
                <a:latin typeface="Segoe UI" pitchFamily="34" charset="0"/>
                <a:cs typeface="Segoe UI" pitchFamily="34" charset="0"/>
              </a:rPr>
              <a:t>Type Conversion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You can convert from one type to another with the </a:t>
            </a:r>
            <a:r>
              <a:rPr kumimoji="0" lang="en-US" sz="2400" b="0" i="0" u="none" strike="noStrike" cap="none" normalizeH="0" baseline="0" dirty="0" err="1" smtClean="0">
                <a:ln>
                  <a:noFill/>
                </a:ln>
                <a:solidFill>
                  <a:srgbClr val="DC143C"/>
                </a:solidFill>
                <a:effectLst/>
                <a:latin typeface="Consolas" pitchFamily="49" charset="0"/>
                <a:cs typeface="Arial" pitchFamily="34" charset="0"/>
              </a:rPr>
              <a:t>int</a:t>
            </a:r>
            <a:r>
              <a:rPr kumimoji="0" lang="en-US" sz="2400" b="0" i="0" u="none" strike="noStrike" cap="none" normalizeH="0" baseline="0" dirty="0" smtClean="0">
                <a:ln>
                  <a:noFill/>
                </a:ln>
                <a:solidFill>
                  <a:srgbClr val="DC143C"/>
                </a:solidFill>
                <a:effectLst/>
                <a:latin typeface="Consolas" pitchFamily="49" charset="0"/>
                <a:cs typeface="Arial" pitchFamily="34" charset="0"/>
              </a:rPr>
              <a:t>()</a:t>
            </a:r>
            <a:r>
              <a:rPr kumimoji="0" lang="en-US" sz="2400" b="0" i="0" u="none" strike="noStrike" cap="none" normalizeH="0" baseline="0" dirty="0" smtClean="0">
                <a:ln>
                  <a:noFill/>
                </a:ln>
                <a:solidFill>
                  <a:srgbClr val="000000"/>
                </a:solidFill>
                <a:effectLst/>
                <a:latin typeface="Verdana" pitchFamily="34" charset="0"/>
                <a:cs typeface="Arial" pitchFamily="34" charset="0"/>
              </a:rPr>
              <a:t>, </a:t>
            </a:r>
            <a:r>
              <a:rPr kumimoji="0" lang="en-US" sz="2400" b="0" i="0" u="none" strike="noStrike" cap="none" normalizeH="0" baseline="0" dirty="0" smtClean="0">
                <a:ln>
                  <a:noFill/>
                </a:ln>
                <a:solidFill>
                  <a:srgbClr val="DC143C"/>
                </a:solidFill>
                <a:effectLst/>
                <a:latin typeface="Consolas" pitchFamily="49" charset="0"/>
                <a:cs typeface="Arial" pitchFamily="34" charset="0"/>
              </a:rPr>
              <a:t>float()</a:t>
            </a:r>
            <a:r>
              <a:rPr kumimoji="0" lang="en-US" sz="2400" b="0" i="0" u="none" strike="noStrike" cap="none" normalizeH="0" baseline="0" dirty="0" smtClean="0">
                <a:ln>
                  <a:noFill/>
                </a:ln>
                <a:solidFill>
                  <a:srgbClr val="000000"/>
                </a:solidFill>
                <a:effectLst/>
                <a:latin typeface="Verdana" pitchFamily="34" charset="0"/>
                <a:cs typeface="Arial" pitchFamily="34" charset="0"/>
              </a:rPr>
              <a:t>, and </a:t>
            </a:r>
            <a:r>
              <a:rPr kumimoji="0" lang="en-US" sz="2400" b="0" i="0" u="none" strike="noStrike" cap="none" normalizeH="0" baseline="0" dirty="0" smtClean="0">
                <a:ln>
                  <a:noFill/>
                </a:ln>
                <a:solidFill>
                  <a:srgbClr val="DC143C"/>
                </a:solidFill>
                <a:effectLst/>
                <a:latin typeface="Consolas" pitchFamily="49" charset="0"/>
                <a:cs typeface="Arial" pitchFamily="34" charset="0"/>
              </a:rPr>
              <a:t>complex()</a:t>
            </a:r>
            <a:r>
              <a:rPr kumimoji="0" lang="en-US" sz="2400" b="0" i="0" u="none" strike="noStrike" cap="none" normalizeH="0" baseline="0" dirty="0" smtClean="0">
                <a:ln>
                  <a:noFill/>
                </a:ln>
                <a:solidFill>
                  <a:srgbClr val="000000"/>
                </a:solidFill>
                <a:effectLst/>
                <a:latin typeface="Verdana" pitchFamily="34" charset="0"/>
                <a:cs typeface="Arial" pitchFamily="34" charset="0"/>
              </a:rPr>
              <a:t> methods</a:t>
            </a:r>
            <a:r>
              <a:rPr kumimoji="0" lang="en-US" sz="1100" b="0" i="0" u="none" strike="noStrike" cap="none" normalizeH="0" baseline="0" dirty="0" smtClean="0">
                <a:ln>
                  <a:noFill/>
                </a:ln>
                <a:solidFill>
                  <a:srgbClr val="000000"/>
                </a:solidFill>
                <a:effectLst/>
                <a:latin typeface="Verdana"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8610" name="Picture 2"/>
          <p:cNvPicPr>
            <a:picLocks noChangeAspect="1" noChangeArrowheads="1"/>
          </p:cNvPicPr>
          <p:nvPr/>
        </p:nvPicPr>
        <p:blipFill>
          <a:blip r:embed="rId2"/>
          <a:srcRect/>
          <a:stretch>
            <a:fillRect/>
          </a:stretch>
        </p:blipFill>
        <p:spPr bwMode="auto">
          <a:xfrm>
            <a:off x="228600" y="1600200"/>
            <a:ext cx="8211513" cy="507523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228600"/>
            <a:ext cx="3590252" cy="584775"/>
          </a:xfrm>
          <a:prstGeom prst="rect">
            <a:avLst/>
          </a:prstGeom>
        </p:spPr>
        <p:txBody>
          <a:bodyPr wrap="square">
            <a:spAutoFit/>
          </a:bodyPr>
          <a:lstStyle/>
          <a:p>
            <a:pPr algn="ctr"/>
            <a:r>
              <a:rPr lang="en-US" sz="3200" dirty="0" smtClean="0">
                <a:solidFill>
                  <a:srgbClr val="FF0000"/>
                </a:solidFill>
                <a:latin typeface="Arial" pitchFamily="34" charset="0"/>
                <a:cs typeface="Arial" pitchFamily="34" charset="0"/>
              </a:rPr>
              <a:t>Strings in Python </a:t>
            </a:r>
            <a:endParaRPr lang="en-US" sz="3200" dirty="0">
              <a:solidFill>
                <a:srgbClr val="FF0000"/>
              </a:solidFill>
              <a:latin typeface="Arial" pitchFamily="34" charset="0"/>
              <a:cs typeface="Arial" pitchFamily="34" charset="0"/>
            </a:endParaRPr>
          </a:p>
        </p:txBody>
      </p:sp>
      <p:sp>
        <p:nvSpPr>
          <p:cNvPr id="3" name="Rectangle 2"/>
          <p:cNvSpPr/>
          <p:nvPr/>
        </p:nvSpPr>
        <p:spPr>
          <a:xfrm>
            <a:off x="304800" y="990600"/>
            <a:ext cx="8229600" cy="1200329"/>
          </a:xfrm>
          <a:prstGeom prst="rect">
            <a:avLst/>
          </a:prstGeom>
        </p:spPr>
        <p:txBody>
          <a:bodyPr wrap="square">
            <a:spAutoFit/>
          </a:bodyPr>
          <a:lstStyle/>
          <a:p>
            <a:r>
              <a:rPr lang="en-US" sz="2400" dirty="0" smtClean="0"/>
              <a:t>A string is a sequence of characters. It can be declared in python by using double-quotes. Strings are immutable, i.e., they cannot be changed</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304800" y="2362200"/>
            <a:ext cx="8492725" cy="1422274"/>
          </a:xfrm>
          <a:prstGeom prst="rect">
            <a:avLst/>
          </a:prstGeom>
          <a:noFill/>
          <a:ln w="9525">
            <a:noFill/>
            <a:miter lim="800000"/>
            <a:headEnd/>
            <a:tailEnd/>
          </a:ln>
          <a:effectLst/>
        </p:spPr>
      </p:pic>
      <p:sp>
        <p:nvSpPr>
          <p:cNvPr id="5" name="Rectangle 4"/>
          <p:cNvSpPr/>
          <p:nvPr/>
        </p:nvSpPr>
        <p:spPr>
          <a:xfrm>
            <a:off x="304800" y="3962400"/>
            <a:ext cx="6858000" cy="1200329"/>
          </a:xfrm>
          <a:prstGeom prst="rect">
            <a:avLst/>
          </a:prstGeom>
        </p:spPr>
        <p:txBody>
          <a:bodyPr wrap="square">
            <a:spAutoFit/>
          </a:bodyPr>
          <a:lstStyle/>
          <a:p>
            <a:pPr algn="ctr"/>
            <a:r>
              <a:rPr lang="en-US" sz="3200" dirty="0" smtClean="0">
                <a:solidFill>
                  <a:srgbClr val="FF0000"/>
                </a:solidFill>
              </a:rPr>
              <a:t>Assign String to a Variable</a:t>
            </a:r>
          </a:p>
          <a:p>
            <a:r>
              <a:rPr lang="en-US" sz="2000" dirty="0" smtClean="0"/>
              <a:t>Assigning a string to a variable is done with the variable name followed by an equal sign and the string:</a:t>
            </a:r>
            <a:endParaRPr lang="en-US" sz="2000" dirty="0"/>
          </a:p>
        </p:txBody>
      </p:sp>
      <p:pic>
        <p:nvPicPr>
          <p:cNvPr id="1027" name="Picture 3"/>
          <p:cNvPicPr>
            <a:picLocks noChangeAspect="1" noChangeArrowheads="1"/>
          </p:cNvPicPr>
          <p:nvPr/>
        </p:nvPicPr>
        <p:blipFill>
          <a:blip r:embed="rId3"/>
          <a:srcRect/>
          <a:stretch>
            <a:fillRect/>
          </a:stretch>
        </p:blipFill>
        <p:spPr bwMode="auto">
          <a:xfrm>
            <a:off x="228600" y="5257800"/>
            <a:ext cx="8165647" cy="1371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52400" y="228600"/>
            <a:ext cx="8534400" cy="1446501"/>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Segoe UI" pitchFamily="34" charset="0"/>
                <a:cs typeface="Segoe UI" pitchFamily="34" charset="0"/>
              </a:rPr>
              <a:t>String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cs typeface="Arial" pitchFamily="34" charset="0"/>
              </a:rPr>
              <a:t>To get the length of a string, use the </a:t>
            </a:r>
            <a:r>
              <a:rPr kumimoji="0" lang="en-US" sz="2800" b="0" i="0" u="none" strike="noStrike" cap="none" normalizeH="0" baseline="0" dirty="0" err="1" smtClean="0">
                <a:ln>
                  <a:noFill/>
                </a:ln>
                <a:solidFill>
                  <a:srgbClr val="DC143C"/>
                </a:solidFill>
                <a:effectLst/>
                <a:latin typeface="Consolas" pitchFamily="49" charset="0"/>
                <a:cs typeface="Arial" pitchFamily="34" charset="0"/>
              </a:rPr>
              <a:t>len</a:t>
            </a:r>
            <a:r>
              <a:rPr kumimoji="0" lang="en-US" sz="2800" b="0" i="0" u="none" strike="noStrike" cap="none" normalizeH="0" baseline="0" dirty="0" smtClean="0">
                <a:ln>
                  <a:noFill/>
                </a:ln>
                <a:solidFill>
                  <a:srgbClr val="DC143C"/>
                </a:solidFill>
                <a:effectLst/>
                <a:latin typeface="Consolas" pitchFamily="49" charset="0"/>
                <a:cs typeface="Arial" pitchFamily="34" charset="0"/>
              </a:rPr>
              <a:t>()</a:t>
            </a:r>
            <a:r>
              <a:rPr kumimoji="0" lang="en-US" sz="2800" b="0" i="0" u="none" strike="noStrike" cap="none" normalizeH="0" baseline="0" dirty="0" smtClean="0">
                <a:ln>
                  <a:noFill/>
                </a:ln>
                <a:solidFill>
                  <a:srgbClr val="000000"/>
                </a:solidFill>
                <a:effectLst/>
                <a:latin typeface="Verdana" pitchFamily="34" charset="0"/>
                <a:cs typeface="Arial" pitchFamily="34" charset="0"/>
              </a:rPr>
              <a:t> function.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0" y="1676400"/>
            <a:ext cx="8431213" cy="1800379"/>
          </a:xfrm>
          <a:prstGeom prst="rect">
            <a:avLst/>
          </a:prstGeom>
          <a:noFill/>
          <a:ln w="9525">
            <a:noFill/>
            <a:miter lim="800000"/>
            <a:headEnd/>
            <a:tailEnd/>
          </a:ln>
          <a:effectLst/>
        </p:spPr>
      </p:pic>
      <p:sp>
        <p:nvSpPr>
          <p:cNvPr id="2051" name="Rectangle 3"/>
          <p:cNvSpPr>
            <a:spLocks noChangeArrowheads="1"/>
          </p:cNvSpPr>
          <p:nvPr/>
        </p:nvSpPr>
        <p:spPr bwMode="auto">
          <a:xfrm>
            <a:off x="0" y="3657600"/>
            <a:ext cx="8915400" cy="120028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Segoe UI" pitchFamily="34" charset="0"/>
                <a:cs typeface="Segoe UI" pitchFamily="34" charset="0"/>
              </a:rPr>
              <a:t>Check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To check if a certain phrase or character is present in a string, we can use the keyword </a:t>
            </a:r>
            <a:r>
              <a:rPr kumimoji="0" lang="en-US" sz="2000" b="0" i="0" u="none" strike="noStrike" cap="none" normalizeH="0" baseline="0" dirty="0" smtClean="0">
                <a:ln>
                  <a:noFill/>
                </a:ln>
                <a:solidFill>
                  <a:srgbClr val="DC143C"/>
                </a:solidFill>
                <a:effectLst/>
                <a:latin typeface="Consolas" pitchFamily="49" charset="0"/>
                <a:cs typeface="Arial" pitchFamily="34" charset="0"/>
              </a:rPr>
              <a:t>in</a:t>
            </a:r>
            <a:r>
              <a:rPr kumimoji="0" lang="en-US" sz="2000" b="0" i="0" u="none" strike="noStrike" cap="none" normalizeH="0" baseline="0" dirty="0" smtClean="0">
                <a:ln>
                  <a:noFill/>
                </a:ln>
                <a:solidFill>
                  <a:srgbClr val="000000"/>
                </a:solidFill>
                <a:effectLst/>
                <a:latin typeface="Verdana"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2" name="Picture 4"/>
          <p:cNvPicPr>
            <a:picLocks noChangeAspect="1" noChangeArrowheads="1"/>
          </p:cNvPicPr>
          <p:nvPr/>
        </p:nvPicPr>
        <p:blipFill>
          <a:blip r:embed="rId3"/>
          <a:srcRect/>
          <a:stretch>
            <a:fillRect/>
          </a:stretch>
        </p:blipFill>
        <p:spPr bwMode="auto">
          <a:xfrm>
            <a:off x="152400" y="5029200"/>
            <a:ext cx="7731125" cy="168679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305800" cy="1631216"/>
          </a:xfrm>
          <a:prstGeom prst="rect">
            <a:avLst/>
          </a:prstGeom>
        </p:spPr>
        <p:txBody>
          <a:bodyPr wrap="square">
            <a:spAutoFit/>
          </a:bodyPr>
          <a:lstStyle/>
          <a:p>
            <a:pPr algn="ctr"/>
            <a:r>
              <a:rPr lang="en-US" sz="2800" dirty="0" smtClean="0">
                <a:solidFill>
                  <a:srgbClr val="FF0000"/>
                </a:solidFill>
                <a:latin typeface="Arial" pitchFamily="34" charset="0"/>
                <a:cs typeface="Arial" pitchFamily="34" charset="0"/>
              </a:rPr>
              <a:t>Slicing in strings </a:t>
            </a:r>
          </a:p>
          <a:p>
            <a:r>
              <a:rPr lang="en-US" sz="2400" dirty="0" smtClean="0"/>
              <a:t>You can return a range of characters by using the slice syntax.</a:t>
            </a:r>
          </a:p>
          <a:p>
            <a:r>
              <a:rPr lang="en-US" sz="2400" dirty="0" smtClean="0"/>
              <a:t>Specify the start index and the end index, separated by a colon, to return a part of the string.</a:t>
            </a:r>
            <a:endParaRPr lang="en-US" sz="2400" dirty="0"/>
          </a:p>
        </p:txBody>
      </p:sp>
      <p:pic>
        <p:nvPicPr>
          <p:cNvPr id="71682" name="Picture 2"/>
          <p:cNvPicPr>
            <a:picLocks noChangeAspect="1" noChangeArrowheads="1"/>
          </p:cNvPicPr>
          <p:nvPr/>
        </p:nvPicPr>
        <p:blipFill>
          <a:blip r:embed="rId2"/>
          <a:srcRect/>
          <a:stretch>
            <a:fillRect/>
          </a:stretch>
        </p:blipFill>
        <p:spPr bwMode="auto">
          <a:xfrm>
            <a:off x="228600" y="1828800"/>
            <a:ext cx="8473247" cy="1802698"/>
          </a:xfrm>
          <a:prstGeom prst="rect">
            <a:avLst/>
          </a:prstGeom>
          <a:noFill/>
          <a:ln w="9525">
            <a:noFill/>
            <a:miter lim="800000"/>
            <a:headEnd/>
            <a:tailEnd/>
          </a:ln>
          <a:effectLst/>
        </p:spPr>
      </p:pic>
      <p:sp>
        <p:nvSpPr>
          <p:cNvPr id="4" name="Rectangle 3"/>
          <p:cNvSpPr/>
          <p:nvPr/>
        </p:nvSpPr>
        <p:spPr>
          <a:xfrm>
            <a:off x="228600" y="3810000"/>
            <a:ext cx="6172200" cy="461665"/>
          </a:xfrm>
          <a:prstGeom prst="rect">
            <a:avLst/>
          </a:prstGeom>
        </p:spPr>
        <p:txBody>
          <a:bodyPr wrap="square">
            <a:spAutoFit/>
          </a:bodyPr>
          <a:lstStyle/>
          <a:p>
            <a:r>
              <a:rPr lang="en-US" sz="2400" b="1" dirty="0" smtClean="0"/>
              <a:t>Note: </a:t>
            </a:r>
            <a:r>
              <a:rPr lang="en-US" sz="2400" dirty="0" smtClean="0"/>
              <a:t>The first character has index 0</a:t>
            </a:r>
            <a:endParaRPr lang="en-US" sz="2400" dirty="0"/>
          </a:p>
        </p:txBody>
      </p:sp>
      <p:sp>
        <p:nvSpPr>
          <p:cNvPr id="5" name="Rectangle 4"/>
          <p:cNvSpPr/>
          <p:nvPr/>
        </p:nvSpPr>
        <p:spPr>
          <a:xfrm>
            <a:off x="228600" y="4343400"/>
            <a:ext cx="6705600" cy="1200329"/>
          </a:xfrm>
          <a:prstGeom prst="rect">
            <a:avLst/>
          </a:prstGeom>
        </p:spPr>
        <p:txBody>
          <a:bodyPr wrap="square">
            <a:spAutoFit/>
          </a:bodyPr>
          <a:lstStyle/>
          <a:p>
            <a:pPr algn="ctr"/>
            <a:r>
              <a:rPr lang="en-US" sz="2400" dirty="0" smtClean="0">
                <a:solidFill>
                  <a:srgbClr val="FF0000"/>
                </a:solidFill>
              </a:rPr>
              <a:t>Slice From the Start</a:t>
            </a:r>
          </a:p>
          <a:p>
            <a:r>
              <a:rPr lang="en-US" sz="2400" dirty="0" smtClean="0"/>
              <a:t>By leaving out the start index, the range will start at the first character</a:t>
            </a:r>
            <a:r>
              <a:rPr lang="en-US" dirty="0" smtClean="0"/>
              <a:t>:</a:t>
            </a:r>
            <a:endParaRPr lang="en-US" dirty="0"/>
          </a:p>
        </p:txBody>
      </p:sp>
      <p:pic>
        <p:nvPicPr>
          <p:cNvPr id="71683" name="Picture 3"/>
          <p:cNvPicPr>
            <a:picLocks noChangeAspect="1" noChangeArrowheads="1"/>
          </p:cNvPicPr>
          <p:nvPr/>
        </p:nvPicPr>
        <p:blipFill>
          <a:blip r:embed="rId3"/>
          <a:srcRect/>
          <a:stretch>
            <a:fillRect/>
          </a:stretch>
        </p:blipFill>
        <p:spPr bwMode="auto">
          <a:xfrm>
            <a:off x="228600" y="5543550"/>
            <a:ext cx="6402387" cy="13144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7391400" cy="707886"/>
          </a:xfrm>
          <a:prstGeom prst="rect">
            <a:avLst/>
          </a:prstGeom>
        </p:spPr>
        <p:txBody>
          <a:bodyPr wrap="square">
            <a:spAutoFit/>
          </a:bodyPr>
          <a:lstStyle/>
          <a:p>
            <a:pPr algn="ctr"/>
            <a:r>
              <a:rPr lang="en-US" sz="2000" dirty="0" smtClean="0">
                <a:solidFill>
                  <a:srgbClr val="FF0000"/>
                </a:solidFill>
              </a:rPr>
              <a:t>Slice To the End</a:t>
            </a:r>
          </a:p>
          <a:p>
            <a:r>
              <a:rPr lang="en-US" sz="2000" dirty="0" smtClean="0"/>
              <a:t>By leaving out the </a:t>
            </a:r>
            <a:r>
              <a:rPr lang="en-US" sz="2000" i="1" dirty="0" smtClean="0"/>
              <a:t>end </a:t>
            </a:r>
            <a:r>
              <a:rPr lang="en-US" sz="2000" dirty="0" smtClean="0"/>
              <a:t>index, the range will go to the end:</a:t>
            </a:r>
            <a:endParaRPr lang="en-US" sz="2000" dirty="0"/>
          </a:p>
        </p:txBody>
      </p:sp>
      <p:pic>
        <p:nvPicPr>
          <p:cNvPr id="72706" name="Picture 2"/>
          <p:cNvPicPr>
            <a:picLocks noChangeAspect="1" noChangeArrowheads="1"/>
          </p:cNvPicPr>
          <p:nvPr/>
        </p:nvPicPr>
        <p:blipFill>
          <a:blip r:embed="rId2"/>
          <a:srcRect/>
          <a:stretch>
            <a:fillRect/>
          </a:stretch>
        </p:blipFill>
        <p:spPr bwMode="auto">
          <a:xfrm>
            <a:off x="0" y="990600"/>
            <a:ext cx="9144000" cy="2095500"/>
          </a:xfrm>
          <a:prstGeom prst="rect">
            <a:avLst/>
          </a:prstGeom>
          <a:noFill/>
          <a:ln w="9525">
            <a:noFill/>
            <a:miter lim="800000"/>
            <a:headEnd/>
            <a:tailEnd/>
          </a:ln>
          <a:effectLst/>
        </p:spPr>
      </p:pic>
      <p:sp>
        <p:nvSpPr>
          <p:cNvPr id="4" name="Rectangle 3"/>
          <p:cNvSpPr/>
          <p:nvPr/>
        </p:nvSpPr>
        <p:spPr>
          <a:xfrm>
            <a:off x="0" y="3200400"/>
            <a:ext cx="6248400" cy="738664"/>
          </a:xfrm>
          <a:prstGeom prst="rect">
            <a:avLst/>
          </a:prstGeom>
        </p:spPr>
        <p:txBody>
          <a:bodyPr wrap="square">
            <a:spAutoFit/>
          </a:bodyPr>
          <a:lstStyle/>
          <a:p>
            <a:pPr algn="ctr"/>
            <a:r>
              <a:rPr lang="en-US" sz="2400" dirty="0" smtClean="0">
                <a:solidFill>
                  <a:srgbClr val="FF0000"/>
                </a:solidFill>
              </a:rPr>
              <a:t>Negative Indexing</a:t>
            </a:r>
          </a:p>
          <a:p>
            <a:r>
              <a:rPr lang="en-US" dirty="0" smtClean="0"/>
              <a:t>Use negative indexes to start the slice from the end of the string:</a:t>
            </a:r>
            <a:endParaRPr lang="en-US" dirty="0"/>
          </a:p>
        </p:txBody>
      </p:sp>
      <p:pic>
        <p:nvPicPr>
          <p:cNvPr id="72707" name="Picture 3"/>
          <p:cNvPicPr>
            <a:picLocks noChangeAspect="1" noChangeArrowheads="1"/>
          </p:cNvPicPr>
          <p:nvPr/>
        </p:nvPicPr>
        <p:blipFill>
          <a:blip r:embed="rId3"/>
          <a:srcRect/>
          <a:stretch>
            <a:fillRect/>
          </a:stretch>
        </p:blipFill>
        <p:spPr bwMode="auto">
          <a:xfrm>
            <a:off x="0" y="4247346"/>
            <a:ext cx="9144000" cy="261065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381000" y="152400"/>
            <a:ext cx="8610600" cy="1323391"/>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Segoe UI" pitchFamily="34" charset="0"/>
                <a:cs typeface="Segoe UI" pitchFamily="34" charset="0"/>
              </a:rPr>
              <a:t>Split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The </a:t>
            </a:r>
            <a:r>
              <a:rPr kumimoji="0" lang="en-US" sz="2400" b="0" i="0" u="none" strike="noStrike" cap="none" normalizeH="0" baseline="0" dirty="0" smtClean="0">
                <a:ln>
                  <a:noFill/>
                </a:ln>
                <a:solidFill>
                  <a:srgbClr val="DC143C"/>
                </a:solidFill>
                <a:effectLst/>
                <a:latin typeface="Consolas" pitchFamily="49" charset="0"/>
                <a:cs typeface="Arial" pitchFamily="34" charset="0"/>
              </a:rPr>
              <a:t>split()</a:t>
            </a:r>
            <a:r>
              <a:rPr kumimoji="0" lang="en-US" sz="2400" b="0" i="0" u="none" strike="noStrike" cap="none" normalizeH="0" baseline="0" dirty="0" smtClean="0">
                <a:ln>
                  <a:noFill/>
                </a:ln>
                <a:solidFill>
                  <a:srgbClr val="000000"/>
                </a:solidFill>
                <a:effectLst/>
                <a:latin typeface="Verdana" pitchFamily="34" charset="0"/>
                <a:cs typeface="Arial" pitchFamily="34" charset="0"/>
              </a:rPr>
              <a:t> method returns a list where the text between the specified separator becomes the list items</a:t>
            </a:r>
            <a:r>
              <a:rPr kumimoji="0" lang="en-US" sz="1100" b="0" i="0" u="none" strike="noStrike" cap="none" normalizeH="0" baseline="0" dirty="0" smtClean="0">
                <a:ln>
                  <a:noFill/>
                </a:ln>
                <a:solidFill>
                  <a:srgbClr val="000000"/>
                </a:solidFill>
                <a:effectLst/>
                <a:latin typeface="Verdana"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3730" name="Picture 2"/>
          <p:cNvPicPr>
            <a:picLocks noChangeAspect="1" noChangeArrowheads="1"/>
          </p:cNvPicPr>
          <p:nvPr/>
        </p:nvPicPr>
        <p:blipFill>
          <a:blip r:embed="rId2"/>
          <a:srcRect/>
          <a:stretch>
            <a:fillRect/>
          </a:stretch>
        </p:blipFill>
        <p:spPr bwMode="auto">
          <a:xfrm>
            <a:off x="304800" y="1524000"/>
            <a:ext cx="8630491" cy="1905000"/>
          </a:xfrm>
          <a:prstGeom prst="rect">
            <a:avLst/>
          </a:prstGeom>
          <a:noFill/>
          <a:ln w="9525">
            <a:noFill/>
            <a:miter lim="800000"/>
            <a:headEnd/>
            <a:tailEnd/>
          </a:ln>
          <a:effectLst/>
        </p:spPr>
      </p:pic>
      <p:sp>
        <p:nvSpPr>
          <p:cNvPr id="4" name="Rectangle 3"/>
          <p:cNvSpPr/>
          <p:nvPr/>
        </p:nvSpPr>
        <p:spPr>
          <a:xfrm>
            <a:off x="304800" y="3505200"/>
            <a:ext cx="6477000" cy="1200329"/>
          </a:xfrm>
          <a:prstGeom prst="rect">
            <a:avLst/>
          </a:prstGeom>
        </p:spPr>
        <p:txBody>
          <a:bodyPr wrap="square">
            <a:spAutoFit/>
          </a:bodyPr>
          <a:lstStyle/>
          <a:p>
            <a:pPr algn="ctr"/>
            <a:r>
              <a:rPr lang="en-US" sz="2400" dirty="0" smtClean="0">
                <a:solidFill>
                  <a:srgbClr val="FF0000"/>
                </a:solidFill>
              </a:rPr>
              <a:t>String Concatenation</a:t>
            </a:r>
          </a:p>
          <a:p>
            <a:r>
              <a:rPr lang="en-US" sz="2400" dirty="0" smtClean="0"/>
              <a:t>To concatenate, or combine, two strings you can use the + operator.</a:t>
            </a:r>
            <a:endParaRPr lang="en-US" sz="2400" dirty="0"/>
          </a:p>
        </p:txBody>
      </p:sp>
      <p:pic>
        <p:nvPicPr>
          <p:cNvPr id="73731" name="Picture 3"/>
          <p:cNvPicPr>
            <a:picLocks noChangeAspect="1" noChangeArrowheads="1"/>
          </p:cNvPicPr>
          <p:nvPr/>
        </p:nvPicPr>
        <p:blipFill>
          <a:blip r:embed="rId3"/>
          <a:srcRect/>
          <a:stretch>
            <a:fillRect/>
          </a:stretch>
        </p:blipFill>
        <p:spPr bwMode="auto">
          <a:xfrm>
            <a:off x="228600" y="4662019"/>
            <a:ext cx="7848600" cy="219598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077200" cy="1015663"/>
          </a:xfrm>
          <a:prstGeom prst="rect">
            <a:avLst/>
          </a:prstGeom>
        </p:spPr>
        <p:txBody>
          <a:bodyPr wrap="square">
            <a:spAutoFit/>
          </a:bodyPr>
          <a:lstStyle/>
          <a:p>
            <a:pPr algn="ctr"/>
            <a:r>
              <a:rPr lang="en-US" sz="2400" b="1" dirty="0" smtClean="0">
                <a:solidFill>
                  <a:srgbClr val="FF0000"/>
                </a:solidFill>
              </a:rPr>
              <a:t>String Format</a:t>
            </a:r>
          </a:p>
          <a:p>
            <a:r>
              <a:rPr lang="en-US" dirty="0" smtClean="0"/>
              <a:t>As we learned in the Python Variables chapter, we cannot combine strings and numbers like this:</a:t>
            </a:r>
            <a:endParaRPr lang="en-US" dirty="0"/>
          </a:p>
        </p:txBody>
      </p:sp>
      <p:pic>
        <p:nvPicPr>
          <p:cNvPr id="74754" name="Picture 2"/>
          <p:cNvPicPr>
            <a:picLocks noChangeAspect="1" noChangeArrowheads="1"/>
          </p:cNvPicPr>
          <p:nvPr/>
        </p:nvPicPr>
        <p:blipFill>
          <a:blip r:embed="rId2"/>
          <a:srcRect/>
          <a:stretch>
            <a:fillRect/>
          </a:stretch>
        </p:blipFill>
        <p:spPr bwMode="auto">
          <a:xfrm>
            <a:off x="0" y="990600"/>
            <a:ext cx="9144000" cy="1885950"/>
          </a:xfrm>
          <a:prstGeom prst="rect">
            <a:avLst/>
          </a:prstGeom>
          <a:noFill/>
          <a:ln w="9525">
            <a:noFill/>
            <a:miter lim="800000"/>
            <a:headEnd/>
            <a:tailEnd/>
          </a:ln>
          <a:effectLst/>
        </p:spPr>
      </p:pic>
      <p:sp>
        <p:nvSpPr>
          <p:cNvPr id="74755" name="Rectangle 3"/>
          <p:cNvSpPr>
            <a:spLocks noChangeArrowheads="1"/>
          </p:cNvSpPr>
          <p:nvPr/>
        </p:nvSpPr>
        <p:spPr bwMode="auto">
          <a:xfrm>
            <a:off x="0" y="3048000"/>
            <a:ext cx="9144000" cy="1077170"/>
          </a:xfrm>
          <a:prstGeom prst="rect">
            <a:avLst/>
          </a:prstGeom>
          <a:solidFill>
            <a:srgbClr val="E7E9EB"/>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But we can combine strings and numbers by using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format()</a:t>
            </a:r>
            <a:r>
              <a:rPr kumimoji="0" lang="en-US" sz="1400" b="0" i="0" u="none" strike="noStrike" cap="none" normalizeH="0" baseline="0" dirty="0" smtClean="0">
                <a:ln>
                  <a:noFill/>
                </a:ln>
                <a:solidFill>
                  <a:srgbClr val="000000"/>
                </a:solidFill>
                <a:effectLst/>
                <a:latin typeface="Verdana" pitchFamily="34" charset="0"/>
                <a:cs typeface="Arial" pitchFamily="34" charset="0"/>
              </a:rPr>
              <a:t> method!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format()</a:t>
            </a:r>
            <a:r>
              <a:rPr kumimoji="0" lang="en-US" sz="1400" b="0" i="0" u="none" strike="noStrike" cap="none" normalizeH="0" baseline="0" dirty="0" smtClean="0">
                <a:ln>
                  <a:noFill/>
                </a:ln>
                <a:solidFill>
                  <a:srgbClr val="000000"/>
                </a:solidFill>
                <a:effectLst/>
                <a:latin typeface="Verdana" pitchFamily="34" charset="0"/>
                <a:cs typeface="Arial" pitchFamily="34" charset="0"/>
              </a:rPr>
              <a:t> method takes the passed arguments, formats them, and places them in the string where the placeholders </a:t>
            </a:r>
            <a:r>
              <a:rPr kumimoji="0" lang="en-US" sz="1400" b="0" i="0" u="none" strike="noStrike" cap="none" normalizeH="0" baseline="0" dirty="0" smtClean="0">
                <a:ln>
                  <a:noFill/>
                </a:ln>
                <a:solidFill>
                  <a:srgbClr val="DC143C"/>
                </a:solidFill>
                <a:effectLst/>
                <a:latin typeface="Consolas" pitchFamily="49" charset="0"/>
                <a:cs typeface="Arial" pitchFamily="34" charset="0"/>
              </a:rPr>
              <a:t>{}</a:t>
            </a:r>
            <a:r>
              <a:rPr kumimoji="0" lang="en-US" sz="1400" b="0" i="0" u="none" strike="noStrike" cap="none" normalizeH="0" baseline="0" dirty="0" smtClean="0">
                <a:ln>
                  <a:noFill/>
                </a:ln>
                <a:solidFill>
                  <a:srgbClr val="000000"/>
                </a:solidFill>
                <a:effectLst/>
                <a:latin typeface="Verdana" pitchFamily="34" charset="0"/>
                <a:cs typeface="Arial" pitchFamily="34" charset="0"/>
              </a:rPr>
              <a:t> are:</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4756" name="Picture 4"/>
          <p:cNvPicPr>
            <a:picLocks noChangeAspect="1" noChangeArrowheads="1"/>
          </p:cNvPicPr>
          <p:nvPr/>
        </p:nvPicPr>
        <p:blipFill>
          <a:blip r:embed="rId3"/>
          <a:srcRect/>
          <a:stretch>
            <a:fillRect/>
          </a:stretch>
        </p:blipFill>
        <p:spPr bwMode="auto">
          <a:xfrm>
            <a:off x="0" y="4343400"/>
            <a:ext cx="9144000" cy="1714500"/>
          </a:xfrm>
          <a:prstGeom prst="rect">
            <a:avLst/>
          </a:prstGeom>
          <a:noFill/>
          <a:ln w="9525">
            <a:noFill/>
            <a:miter lim="800000"/>
            <a:headEnd/>
            <a:tailEnd/>
          </a:ln>
          <a:effectLst/>
        </p:spPr>
      </p:pic>
      <p:sp>
        <p:nvSpPr>
          <p:cNvPr id="6" name="Rectangle 5"/>
          <p:cNvSpPr/>
          <p:nvPr/>
        </p:nvSpPr>
        <p:spPr>
          <a:xfrm>
            <a:off x="0" y="6211669"/>
            <a:ext cx="8458200" cy="646331"/>
          </a:xfrm>
          <a:prstGeom prst="rect">
            <a:avLst/>
          </a:prstGeom>
        </p:spPr>
        <p:txBody>
          <a:bodyPr wrap="square">
            <a:spAutoFit/>
          </a:bodyPr>
          <a:lstStyle/>
          <a:p>
            <a:r>
              <a:rPr lang="en-US" dirty="0" smtClean="0"/>
              <a:t>The format() method takes unlimited number of arguments, and are placed into the respective placeholders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1" y="228600"/>
            <a:ext cx="9144000" cy="1446501"/>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Segoe UI" pitchFamily="34" charset="0"/>
                <a:cs typeface="Segoe UI" pitchFamily="34" charset="0"/>
              </a:rPr>
              <a:t>Escape Character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To insert characters that are illegal in a string, use an escape character.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An escape character is a backslash </a:t>
            </a:r>
            <a:r>
              <a:rPr kumimoji="0" lang="en-US" sz="1400" b="0" i="0" u="none" strike="noStrike" cap="none" normalizeH="0" baseline="0" dirty="0" smtClean="0">
                <a:ln>
                  <a:noFill/>
                </a:ln>
                <a:solidFill>
                  <a:srgbClr val="DC143C"/>
                </a:solidFill>
                <a:effectLst/>
                <a:latin typeface="Consolas" pitchFamily="49" charset="0"/>
                <a:cs typeface="Arial" pitchFamily="34" charset="0"/>
              </a:rPr>
              <a:t>\</a:t>
            </a:r>
            <a:r>
              <a:rPr kumimoji="0" lang="en-US" sz="1400" b="0" i="0" u="none" strike="noStrike" cap="none" normalizeH="0" baseline="0" dirty="0" smtClean="0">
                <a:ln>
                  <a:noFill/>
                </a:ln>
                <a:solidFill>
                  <a:srgbClr val="000000"/>
                </a:solidFill>
                <a:effectLst/>
                <a:latin typeface="Verdana" pitchFamily="34" charset="0"/>
                <a:cs typeface="Arial" pitchFamily="34" charset="0"/>
              </a:rPr>
              <a:t> followed by the character you want to insert.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An example of an illegal character is a double quote inside a string that is surrounded by double quotes</a:t>
            </a:r>
            <a:r>
              <a:rPr kumimoji="0" lang="en-US" sz="1200" b="0" i="0" u="none" strike="noStrike" cap="none" normalizeH="0" baseline="0" dirty="0" smtClean="0">
                <a:ln>
                  <a:noFill/>
                </a:ln>
                <a:solidFill>
                  <a:srgbClr val="000000"/>
                </a:solidFill>
                <a:effectLst/>
                <a:latin typeface="Verdana"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5778" name="Picture 2"/>
          <p:cNvPicPr>
            <a:picLocks noChangeAspect="1" noChangeArrowheads="1"/>
          </p:cNvPicPr>
          <p:nvPr/>
        </p:nvPicPr>
        <p:blipFill>
          <a:blip r:embed="rId2"/>
          <a:srcRect/>
          <a:stretch>
            <a:fillRect/>
          </a:stretch>
        </p:blipFill>
        <p:spPr bwMode="auto">
          <a:xfrm>
            <a:off x="0" y="1676400"/>
            <a:ext cx="7659688" cy="1751156"/>
          </a:xfrm>
          <a:prstGeom prst="rect">
            <a:avLst/>
          </a:prstGeom>
          <a:noFill/>
          <a:ln w="9525">
            <a:noFill/>
            <a:miter lim="800000"/>
            <a:headEnd/>
            <a:tailEnd/>
          </a:ln>
          <a:effectLst/>
        </p:spPr>
      </p:pic>
      <p:sp>
        <p:nvSpPr>
          <p:cNvPr id="75779" name="Rectangle 3"/>
          <p:cNvSpPr>
            <a:spLocks noChangeArrowheads="1"/>
          </p:cNvSpPr>
          <p:nvPr/>
        </p:nvSpPr>
        <p:spPr bwMode="auto">
          <a:xfrm>
            <a:off x="0" y="365760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To fix this problem, use the escape character </a:t>
            </a:r>
            <a:r>
              <a:rPr kumimoji="0" lang="en-US" b="0" i="0" u="none" strike="noStrike" cap="none" normalizeH="0" baseline="0" dirty="0" smtClean="0">
                <a:ln>
                  <a:noFill/>
                </a:ln>
                <a:solidFill>
                  <a:srgbClr val="DC143C"/>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Verdana" pitchFamily="34"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5780" name="Picture 4"/>
          <p:cNvPicPr>
            <a:picLocks noChangeAspect="1" noChangeArrowheads="1"/>
          </p:cNvPicPr>
          <p:nvPr/>
        </p:nvPicPr>
        <p:blipFill>
          <a:blip r:embed="rId3"/>
          <a:srcRect/>
          <a:stretch>
            <a:fillRect/>
          </a:stretch>
        </p:blipFill>
        <p:spPr bwMode="auto">
          <a:xfrm>
            <a:off x="0" y="4343400"/>
            <a:ext cx="9144000" cy="2057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6858000" cy="1692771"/>
          </a:xfrm>
          <a:prstGeom prst="rect">
            <a:avLst/>
          </a:prstGeom>
        </p:spPr>
        <p:txBody>
          <a:bodyPr wrap="square">
            <a:spAutoFit/>
          </a:bodyPr>
          <a:lstStyle/>
          <a:p>
            <a:r>
              <a:rPr lang="en-US" sz="3200" b="1" dirty="0"/>
              <a:t>Python Indentation</a:t>
            </a:r>
          </a:p>
          <a:p>
            <a:r>
              <a:rPr lang="en-US" dirty="0"/>
              <a:t>Indentation refers to the spaces at the beginning of a code line.</a:t>
            </a:r>
          </a:p>
          <a:p>
            <a:r>
              <a:rPr lang="en-US" dirty="0"/>
              <a:t>Where in other programming languages the indentation in code is for readability only, the indentation in Python is very important.</a:t>
            </a:r>
          </a:p>
          <a:p>
            <a:r>
              <a:rPr lang="en-US" dirty="0"/>
              <a:t>Python uses indentation to indicate a block of code</a:t>
            </a:r>
          </a:p>
        </p:txBody>
      </p:sp>
      <p:pic>
        <p:nvPicPr>
          <p:cNvPr id="48130" name="Picture 2"/>
          <p:cNvPicPr>
            <a:picLocks noChangeAspect="1" noChangeArrowheads="1"/>
          </p:cNvPicPr>
          <p:nvPr/>
        </p:nvPicPr>
        <p:blipFill>
          <a:blip r:embed="rId2"/>
          <a:srcRect/>
          <a:stretch>
            <a:fillRect/>
          </a:stretch>
        </p:blipFill>
        <p:spPr bwMode="auto">
          <a:xfrm>
            <a:off x="304800" y="2438400"/>
            <a:ext cx="7543800" cy="1438275"/>
          </a:xfrm>
          <a:prstGeom prst="rect">
            <a:avLst/>
          </a:prstGeom>
          <a:noFill/>
          <a:ln w="9525">
            <a:noFill/>
            <a:miter lim="800000"/>
            <a:headEnd/>
            <a:tailEnd/>
          </a:ln>
          <a:effectLst/>
        </p:spPr>
      </p:pic>
      <p:sp>
        <p:nvSpPr>
          <p:cNvPr id="4" name="Rectangle 3"/>
          <p:cNvSpPr/>
          <p:nvPr/>
        </p:nvSpPr>
        <p:spPr>
          <a:xfrm>
            <a:off x="304800" y="4114800"/>
            <a:ext cx="6019800" cy="369332"/>
          </a:xfrm>
          <a:prstGeom prst="rect">
            <a:avLst/>
          </a:prstGeom>
        </p:spPr>
        <p:txBody>
          <a:bodyPr wrap="square">
            <a:spAutoFit/>
          </a:bodyPr>
          <a:lstStyle/>
          <a:p>
            <a:r>
              <a:rPr lang="en-US" dirty="0"/>
              <a:t>Python will give you an error if you skip the indentation:</a:t>
            </a:r>
          </a:p>
        </p:txBody>
      </p:sp>
      <p:pic>
        <p:nvPicPr>
          <p:cNvPr id="48131" name="Picture 3"/>
          <p:cNvPicPr>
            <a:picLocks noChangeAspect="1" noChangeArrowheads="1"/>
          </p:cNvPicPr>
          <p:nvPr/>
        </p:nvPicPr>
        <p:blipFill>
          <a:blip r:embed="rId3"/>
          <a:srcRect/>
          <a:stretch>
            <a:fillRect/>
          </a:stretch>
        </p:blipFill>
        <p:spPr bwMode="auto">
          <a:xfrm>
            <a:off x="304800" y="4648200"/>
            <a:ext cx="8416925" cy="1905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534400" cy="1384995"/>
          </a:xfrm>
          <a:prstGeom prst="rect">
            <a:avLst/>
          </a:prstGeom>
        </p:spPr>
        <p:txBody>
          <a:bodyPr wrap="square">
            <a:spAutoFit/>
          </a:bodyPr>
          <a:lstStyle/>
          <a:p>
            <a:pPr algn="ctr"/>
            <a:r>
              <a:rPr lang="en-US" sz="2400" b="1" dirty="0" smtClean="0">
                <a:solidFill>
                  <a:srgbClr val="FF0000"/>
                </a:solidFill>
              </a:rPr>
              <a:t>String Methods</a:t>
            </a:r>
          </a:p>
          <a:p>
            <a:r>
              <a:rPr lang="en-US" sz="2000" dirty="0" smtClean="0"/>
              <a:t>Python has a set of built-in methods that you can use on strings.</a:t>
            </a:r>
          </a:p>
          <a:p>
            <a:r>
              <a:rPr lang="en-US" sz="2000" b="1" dirty="0" smtClean="0"/>
              <a:t>Note:</a:t>
            </a:r>
            <a:r>
              <a:rPr lang="en-US" sz="2000" dirty="0" smtClean="0"/>
              <a:t> All string methods returns new values. They do not change the original string.</a:t>
            </a:r>
            <a:endParaRPr lang="en-US" sz="2000" dirty="0"/>
          </a:p>
        </p:txBody>
      </p:sp>
      <p:pic>
        <p:nvPicPr>
          <p:cNvPr id="76802" name="Picture 2"/>
          <p:cNvPicPr>
            <a:picLocks noChangeAspect="1" noChangeArrowheads="1"/>
          </p:cNvPicPr>
          <p:nvPr/>
        </p:nvPicPr>
        <p:blipFill>
          <a:blip r:embed="rId2"/>
          <a:srcRect/>
          <a:stretch>
            <a:fillRect/>
          </a:stretch>
        </p:blipFill>
        <p:spPr bwMode="auto">
          <a:xfrm>
            <a:off x="381000" y="1524000"/>
            <a:ext cx="8305800" cy="504688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a:srcRect/>
          <a:stretch>
            <a:fillRect/>
          </a:stretch>
        </p:blipFill>
        <p:spPr bwMode="auto">
          <a:xfrm>
            <a:off x="207963" y="187325"/>
            <a:ext cx="8726487" cy="648811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srcRect/>
          <a:stretch>
            <a:fillRect/>
          </a:stretch>
        </p:blipFill>
        <p:spPr bwMode="auto">
          <a:xfrm>
            <a:off x="265113" y="304800"/>
            <a:ext cx="8612187" cy="56388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1"/>
            <a:ext cx="8458200" cy="5386090"/>
          </a:xfrm>
          <a:prstGeom prst="rect">
            <a:avLst/>
          </a:prstGeom>
        </p:spPr>
        <p:txBody>
          <a:bodyPr wrap="square">
            <a:spAutoFit/>
          </a:bodyPr>
          <a:lstStyle/>
          <a:p>
            <a:pPr algn="ctr" fontAlgn="base"/>
            <a:r>
              <a:rPr lang="en-US" sz="3600" b="1" u="sng" dirty="0" smtClean="0">
                <a:solidFill>
                  <a:srgbClr val="FF0000"/>
                </a:solidFill>
              </a:rPr>
              <a:t>Escape Sequencing in Python</a:t>
            </a:r>
          </a:p>
          <a:p>
            <a:pPr fontAlgn="base"/>
            <a:r>
              <a:rPr lang="en-US" sz="2800" dirty="0" smtClean="0"/>
              <a:t>While printing Strings with single and double quotes in it causes </a:t>
            </a:r>
            <a:r>
              <a:rPr lang="en-US" sz="2800" b="1" dirty="0" smtClean="0"/>
              <a:t>Syntax Error</a:t>
            </a:r>
            <a:r>
              <a:rPr lang="en-US" sz="2800" dirty="0" smtClean="0"/>
              <a:t> because String already contains Single and Double Quotes and hence cannot be printed with the use of either of these. Hence, to print such a String either Triple Quotes are used or Escape sequences are used to print such Strings. </a:t>
            </a:r>
          </a:p>
          <a:p>
            <a:pPr fontAlgn="base"/>
            <a:r>
              <a:rPr lang="en-US" sz="2800" dirty="0" smtClean="0"/>
              <a:t>Escape sequences start with a backslash and can be interpreted differently. If single quotes are used to represent a string, then all the single quotes present in the string must be escaped and same is done for Double Quotes.</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srcRect/>
          <a:stretch>
            <a:fillRect/>
          </a:stretch>
        </p:blipFill>
        <p:spPr bwMode="auto">
          <a:xfrm>
            <a:off x="457200" y="304800"/>
            <a:ext cx="6310313" cy="620317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52400"/>
            <a:ext cx="9144000" cy="1569612"/>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0000"/>
                </a:solidFill>
                <a:effectLst/>
                <a:latin typeface="Arial" pitchFamily="34" charset="0"/>
                <a:cs typeface="Arial" pitchFamily="34" charset="0"/>
              </a:rPr>
              <a:t>Python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Operators are used to perform operations on variables and values.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In the example below, we use the </a:t>
            </a:r>
            <a:r>
              <a:rPr kumimoji="0" lang="en-US" sz="2000" b="0" i="0" u="none" strike="noStrike" cap="none" normalizeH="0" baseline="0" dirty="0" smtClean="0">
                <a:ln>
                  <a:noFill/>
                </a:ln>
                <a:solidFill>
                  <a:srgbClr val="DC143C"/>
                </a:solidFill>
                <a:effectLst/>
                <a:latin typeface="Consolas" pitchFamily="49" charset="0"/>
                <a:cs typeface="Arial" pitchFamily="34" charset="0"/>
              </a:rPr>
              <a:t>+</a:t>
            </a:r>
            <a:r>
              <a:rPr kumimoji="0" lang="en-US" sz="2000" b="0" i="0" u="none" strike="noStrike" cap="none" normalizeH="0" baseline="0" dirty="0" smtClean="0">
                <a:ln>
                  <a:noFill/>
                </a:ln>
                <a:solidFill>
                  <a:srgbClr val="000000"/>
                </a:solidFill>
                <a:effectLst/>
                <a:latin typeface="Verdana" pitchFamily="34" charset="0"/>
                <a:cs typeface="Arial" pitchFamily="34" charset="0"/>
              </a:rPr>
              <a:t> operator to add together two values: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52400" y="1752600"/>
            <a:ext cx="8610600" cy="1261884"/>
          </a:xfrm>
          <a:prstGeom prst="rect">
            <a:avLst/>
          </a:prstGeom>
        </p:spPr>
        <p:txBody>
          <a:bodyPr wrap="square">
            <a:spAutoFit/>
          </a:bodyPr>
          <a:lstStyle/>
          <a:p>
            <a:pPr algn="ctr"/>
            <a:r>
              <a:rPr lang="en-US" sz="2800" dirty="0" smtClean="0">
                <a:solidFill>
                  <a:srgbClr val="FF0000"/>
                </a:solidFill>
              </a:rPr>
              <a:t>Python Arithmetic Operators</a:t>
            </a:r>
          </a:p>
          <a:p>
            <a:r>
              <a:rPr lang="en-US" sz="2400" dirty="0" smtClean="0"/>
              <a:t>Arithmetic operators are used with numeric values to perform common mathematical operations:</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762000" y="2971800"/>
            <a:ext cx="7086600" cy="38862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772400" cy="954107"/>
          </a:xfrm>
          <a:prstGeom prst="rect">
            <a:avLst/>
          </a:prstGeom>
        </p:spPr>
        <p:txBody>
          <a:bodyPr wrap="square">
            <a:spAutoFit/>
          </a:bodyPr>
          <a:lstStyle/>
          <a:p>
            <a:pPr algn="ctr"/>
            <a:r>
              <a:rPr lang="en-US" sz="3200" dirty="0" smtClean="0">
                <a:solidFill>
                  <a:srgbClr val="FF0000"/>
                </a:solidFill>
                <a:latin typeface="Arial" pitchFamily="34" charset="0"/>
                <a:cs typeface="Arial" pitchFamily="34" charset="0"/>
              </a:rPr>
              <a:t>Python Assignment Operators</a:t>
            </a:r>
          </a:p>
          <a:p>
            <a:r>
              <a:rPr lang="en-US" sz="2400" dirty="0" smtClean="0"/>
              <a:t>Assignment operators are used to assign values to variables:</a:t>
            </a:r>
            <a:endParaRPr lang="en-US" sz="2400" dirty="0"/>
          </a:p>
        </p:txBody>
      </p:sp>
      <p:pic>
        <p:nvPicPr>
          <p:cNvPr id="83970" name="Picture 2"/>
          <p:cNvPicPr>
            <a:picLocks noChangeAspect="1" noChangeArrowheads="1"/>
          </p:cNvPicPr>
          <p:nvPr/>
        </p:nvPicPr>
        <p:blipFill>
          <a:blip r:embed="rId2"/>
          <a:srcRect/>
          <a:stretch>
            <a:fillRect/>
          </a:stretch>
        </p:blipFill>
        <p:spPr bwMode="auto">
          <a:xfrm>
            <a:off x="990600" y="1310077"/>
            <a:ext cx="6738938" cy="554792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830997"/>
          </a:xfrm>
          <a:prstGeom prst="rect">
            <a:avLst/>
          </a:prstGeom>
        </p:spPr>
        <p:txBody>
          <a:bodyPr wrap="square">
            <a:spAutoFit/>
          </a:bodyPr>
          <a:lstStyle/>
          <a:p>
            <a:pPr algn="ctr"/>
            <a:r>
              <a:rPr lang="en-US" sz="2400" dirty="0" smtClean="0">
                <a:solidFill>
                  <a:srgbClr val="FF0000"/>
                </a:solidFill>
                <a:latin typeface="Arial" pitchFamily="34" charset="0"/>
                <a:cs typeface="Arial" pitchFamily="34" charset="0"/>
              </a:rPr>
              <a:t>Python Comparison Operators</a:t>
            </a:r>
          </a:p>
          <a:p>
            <a:r>
              <a:rPr lang="en-US" sz="2400" dirty="0" smtClean="0">
                <a:latin typeface="Arial" pitchFamily="34" charset="0"/>
                <a:cs typeface="Arial" pitchFamily="34" charset="0"/>
              </a:rPr>
              <a:t>Comparison operators are used to compare two values:</a:t>
            </a:r>
            <a:endParaRPr lang="en-US" sz="2400" dirty="0">
              <a:latin typeface="Arial" pitchFamily="34" charset="0"/>
              <a:cs typeface="Arial" pitchFamily="34" charset="0"/>
            </a:endParaRPr>
          </a:p>
        </p:txBody>
      </p:sp>
      <p:pic>
        <p:nvPicPr>
          <p:cNvPr id="84994" name="Picture 2"/>
          <p:cNvPicPr>
            <a:picLocks noChangeAspect="1" noChangeArrowheads="1"/>
          </p:cNvPicPr>
          <p:nvPr/>
        </p:nvPicPr>
        <p:blipFill>
          <a:blip r:embed="rId2"/>
          <a:srcRect/>
          <a:stretch>
            <a:fillRect/>
          </a:stretch>
        </p:blipFill>
        <p:spPr bwMode="auto">
          <a:xfrm>
            <a:off x="304800" y="1524000"/>
            <a:ext cx="8400257" cy="463073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7391400" cy="1261884"/>
          </a:xfrm>
          <a:prstGeom prst="rect">
            <a:avLst/>
          </a:prstGeom>
        </p:spPr>
        <p:txBody>
          <a:bodyPr wrap="square">
            <a:spAutoFit/>
          </a:bodyPr>
          <a:lstStyle/>
          <a:p>
            <a:pPr algn="ctr"/>
            <a:r>
              <a:rPr lang="en-US" sz="2800" dirty="0" smtClean="0">
                <a:solidFill>
                  <a:srgbClr val="FF0000"/>
                </a:solidFill>
                <a:latin typeface="Arial" pitchFamily="34" charset="0"/>
                <a:cs typeface="Arial" pitchFamily="34" charset="0"/>
              </a:rPr>
              <a:t>Python Logical Operators</a:t>
            </a:r>
          </a:p>
          <a:p>
            <a:r>
              <a:rPr lang="en-US" sz="2400" dirty="0" smtClean="0"/>
              <a:t>Logical operators are used to combine conditional statements:</a:t>
            </a:r>
            <a:endParaRPr lang="en-US" sz="2400" dirty="0"/>
          </a:p>
        </p:txBody>
      </p:sp>
      <p:pic>
        <p:nvPicPr>
          <p:cNvPr id="86018" name="Picture 2"/>
          <p:cNvPicPr>
            <a:picLocks noChangeAspect="1" noChangeArrowheads="1"/>
          </p:cNvPicPr>
          <p:nvPr/>
        </p:nvPicPr>
        <p:blipFill>
          <a:blip r:embed="rId3"/>
          <a:srcRect/>
          <a:stretch>
            <a:fillRect/>
          </a:stretch>
        </p:blipFill>
        <p:spPr bwMode="auto">
          <a:xfrm>
            <a:off x="546100" y="2079625"/>
            <a:ext cx="8050213" cy="27051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153400" cy="1200329"/>
          </a:xfrm>
          <a:prstGeom prst="rect">
            <a:avLst/>
          </a:prstGeom>
        </p:spPr>
        <p:txBody>
          <a:bodyPr wrap="square">
            <a:spAutoFit/>
          </a:bodyPr>
          <a:lstStyle/>
          <a:p>
            <a:pPr algn="ctr"/>
            <a:r>
              <a:rPr lang="en-US" sz="2400" dirty="0" smtClean="0">
                <a:solidFill>
                  <a:srgbClr val="FF0000"/>
                </a:solidFill>
                <a:latin typeface="Arial" pitchFamily="34" charset="0"/>
                <a:cs typeface="Arial" pitchFamily="34" charset="0"/>
              </a:rPr>
              <a:t>Python Membership Operators</a:t>
            </a:r>
          </a:p>
          <a:p>
            <a:r>
              <a:rPr lang="en-US" sz="2400" dirty="0" smtClean="0">
                <a:latin typeface="Arial" pitchFamily="34" charset="0"/>
                <a:cs typeface="Arial" pitchFamily="34" charset="0"/>
              </a:rPr>
              <a:t>Membership operators are used to test if a sequence is presented in an object:</a:t>
            </a:r>
            <a:endParaRPr lang="en-US" sz="2400" dirty="0">
              <a:latin typeface="Arial" pitchFamily="34" charset="0"/>
              <a:cs typeface="Arial" pitchFamily="34" charset="0"/>
            </a:endParaRPr>
          </a:p>
        </p:txBody>
      </p:sp>
      <p:pic>
        <p:nvPicPr>
          <p:cNvPr id="87042" name="Picture 2"/>
          <p:cNvPicPr>
            <a:picLocks noChangeAspect="1" noChangeArrowheads="1"/>
          </p:cNvPicPr>
          <p:nvPr/>
        </p:nvPicPr>
        <p:blipFill>
          <a:blip r:embed="rId2"/>
          <a:srcRect/>
          <a:stretch>
            <a:fillRect/>
          </a:stretch>
        </p:blipFill>
        <p:spPr bwMode="auto">
          <a:xfrm>
            <a:off x="533400" y="2895600"/>
            <a:ext cx="7808937" cy="3124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369332"/>
          </a:xfrm>
          <a:prstGeom prst="rect">
            <a:avLst/>
          </a:prstGeom>
        </p:spPr>
        <p:txBody>
          <a:bodyPr wrap="square">
            <a:spAutoFit/>
          </a:bodyPr>
          <a:lstStyle/>
          <a:p>
            <a:r>
              <a:rPr lang="en-US" dirty="0" smtClean="0"/>
              <a:t>The number of spaces is up to you as a programmer, but it has to be at least one.</a:t>
            </a:r>
            <a:endParaRPr lang="en-US" dirty="0"/>
          </a:p>
        </p:txBody>
      </p:sp>
      <p:sp>
        <p:nvSpPr>
          <p:cNvPr id="3" name="Rectangle 2"/>
          <p:cNvSpPr/>
          <p:nvPr/>
        </p:nvSpPr>
        <p:spPr>
          <a:xfrm>
            <a:off x="381000" y="914400"/>
            <a:ext cx="7696200" cy="646331"/>
          </a:xfrm>
          <a:prstGeom prst="rect">
            <a:avLst/>
          </a:prstGeom>
        </p:spPr>
        <p:txBody>
          <a:bodyPr wrap="square">
            <a:spAutoFit/>
          </a:bodyPr>
          <a:lstStyle/>
          <a:p>
            <a:r>
              <a:rPr lang="en-US" dirty="0"/>
              <a:t>You have to use the same number of spaces in the same block of code, otherwise Python will give you an error:</a:t>
            </a:r>
          </a:p>
        </p:txBody>
      </p:sp>
      <p:pic>
        <p:nvPicPr>
          <p:cNvPr id="49154" name="Picture 2"/>
          <p:cNvPicPr>
            <a:picLocks noChangeAspect="1" noChangeArrowheads="1"/>
          </p:cNvPicPr>
          <p:nvPr/>
        </p:nvPicPr>
        <p:blipFill>
          <a:blip r:embed="rId2"/>
          <a:srcRect/>
          <a:stretch>
            <a:fillRect/>
          </a:stretch>
        </p:blipFill>
        <p:spPr bwMode="auto">
          <a:xfrm>
            <a:off x="228600" y="1981200"/>
            <a:ext cx="8559800" cy="20955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52400"/>
            <a:ext cx="8458200" cy="2492990"/>
          </a:xfrm>
          <a:prstGeom prst="rect">
            <a:avLst/>
          </a:prstGeom>
        </p:spPr>
        <p:txBody>
          <a:bodyPr wrap="square">
            <a:spAutoFit/>
          </a:bodyPr>
          <a:lstStyle/>
          <a:p>
            <a:pPr algn="ctr"/>
            <a:r>
              <a:rPr lang="en-US" sz="3600" dirty="0" smtClean="0">
                <a:solidFill>
                  <a:srgbClr val="FF0000"/>
                </a:solidFill>
                <a:latin typeface="Arial" pitchFamily="34" charset="0"/>
                <a:cs typeface="Arial" pitchFamily="34" charset="0"/>
              </a:rPr>
              <a:t>Python List</a:t>
            </a:r>
          </a:p>
          <a:p>
            <a:r>
              <a:rPr lang="en-US" sz="2400" dirty="0" smtClean="0"/>
              <a:t>Lists are used to store multiple items in a single variable.</a:t>
            </a:r>
          </a:p>
          <a:p>
            <a:r>
              <a:rPr lang="en-US" sz="2400" dirty="0" smtClean="0"/>
              <a:t>Lists are one of 4 built-in data types in Python used to store collections of data, the other 3 are </a:t>
            </a:r>
            <a:r>
              <a:rPr lang="en-US" sz="2400" dirty="0" err="1" smtClean="0">
                <a:hlinkClick r:id="rId2"/>
              </a:rPr>
              <a:t>Tuple</a:t>
            </a:r>
            <a:r>
              <a:rPr lang="en-US" sz="2400" dirty="0" smtClean="0"/>
              <a:t>, </a:t>
            </a:r>
            <a:r>
              <a:rPr lang="en-US" sz="2400" dirty="0" smtClean="0">
                <a:hlinkClick r:id="rId3"/>
              </a:rPr>
              <a:t>Set</a:t>
            </a:r>
            <a:r>
              <a:rPr lang="en-US" sz="2400" dirty="0" smtClean="0"/>
              <a:t>, and </a:t>
            </a:r>
            <a:r>
              <a:rPr lang="en-US" sz="2400" dirty="0" smtClean="0">
                <a:hlinkClick r:id="rId4"/>
              </a:rPr>
              <a:t>Dictionary</a:t>
            </a:r>
            <a:r>
              <a:rPr lang="en-US" sz="2400" dirty="0" smtClean="0"/>
              <a:t>, all with different qualities and usage.</a:t>
            </a:r>
          </a:p>
          <a:p>
            <a:r>
              <a:rPr lang="en-US" sz="2400" dirty="0" smtClean="0"/>
              <a:t>Lists are created using square brackets</a:t>
            </a:r>
            <a:r>
              <a:rPr lang="en-US" dirty="0" smtClean="0"/>
              <a:t>:</a:t>
            </a:r>
            <a:endParaRPr lang="en-US" dirty="0"/>
          </a:p>
        </p:txBody>
      </p:sp>
      <p:pic>
        <p:nvPicPr>
          <p:cNvPr id="1026" name="Picture 2"/>
          <p:cNvPicPr>
            <a:picLocks noChangeAspect="1" noChangeArrowheads="1"/>
          </p:cNvPicPr>
          <p:nvPr/>
        </p:nvPicPr>
        <p:blipFill>
          <a:blip r:embed="rId5"/>
          <a:srcRect/>
          <a:stretch>
            <a:fillRect/>
          </a:stretch>
        </p:blipFill>
        <p:spPr bwMode="auto">
          <a:xfrm>
            <a:off x="179387" y="2819400"/>
            <a:ext cx="8964613" cy="1959006"/>
          </a:xfrm>
          <a:prstGeom prst="rect">
            <a:avLst/>
          </a:prstGeom>
          <a:noFill/>
          <a:ln w="9525">
            <a:noFill/>
            <a:miter lim="800000"/>
            <a:headEnd/>
            <a:tailEnd/>
          </a:ln>
          <a:effectLst/>
        </p:spPr>
      </p:pic>
      <p:sp>
        <p:nvSpPr>
          <p:cNvPr id="1027" name="Rectangle 3"/>
          <p:cNvSpPr>
            <a:spLocks noChangeArrowheads="1"/>
          </p:cNvSpPr>
          <p:nvPr/>
        </p:nvSpPr>
        <p:spPr bwMode="auto">
          <a:xfrm>
            <a:off x="152400" y="4953000"/>
            <a:ext cx="8839200" cy="160039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FF0000"/>
                </a:solidFill>
                <a:effectLst/>
                <a:latin typeface="Segoe UI" pitchFamily="34" charset="0"/>
                <a:cs typeface="Segoe UI" pitchFamily="34" charset="0"/>
              </a:rPr>
              <a:t>List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List items are ordered, changeable, and allow duplicate values.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List items are indexed, the first item has index </a:t>
            </a:r>
            <a:r>
              <a:rPr kumimoji="0" lang="en-US" b="0" i="0" u="none" strike="noStrike" cap="none" normalizeH="0" baseline="0" dirty="0" smtClean="0">
                <a:ln>
                  <a:noFill/>
                </a:ln>
                <a:solidFill>
                  <a:srgbClr val="DC143C"/>
                </a:solidFill>
                <a:effectLst/>
                <a:latin typeface="Consolas" pitchFamily="49" charset="0"/>
                <a:cs typeface="Arial" pitchFamily="34" charset="0"/>
              </a:rPr>
              <a:t>[0]</a:t>
            </a:r>
            <a:r>
              <a:rPr kumimoji="0" lang="en-US" b="0" i="0" u="none" strike="noStrike" cap="none" normalizeH="0" baseline="0" dirty="0" smtClean="0">
                <a:ln>
                  <a:noFill/>
                </a:ln>
                <a:solidFill>
                  <a:srgbClr val="000000"/>
                </a:solidFill>
                <a:effectLst/>
                <a:latin typeface="Verdana" pitchFamily="34" charset="0"/>
                <a:cs typeface="Arial" pitchFamily="34" charset="0"/>
              </a:rPr>
              <a:t>, the second item has index </a:t>
            </a:r>
            <a:r>
              <a:rPr kumimoji="0" lang="en-US" b="0" i="0" u="none" strike="noStrike" cap="none" normalizeH="0" baseline="0" dirty="0" smtClean="0">
                <a:ln>
                  <a:noFill/>
                </a:ln>
                <a:solidFill>
                  <a:srgbClr val="DC143C"/>
                </a:solidFill>
                <a:effectLst/>
                <a:latin typeface="Consolas" pitchFamily="49" charset="0"/>
                <a:cs typeface="Arial" pitchFamily="34" charset="0"/>
              </a:rPr>
              <a:t>[1]</a:t>
            </a:r>
            <a:r>
              <a:rPr kumimoji="0" lang="en-US" b="0" i="0" u="none" strike="noStrike" cap="none" normalizeH="0" baseline="0" dirty="0" smtClean="0">
                <a:ln>
                  <a:noFill/>
                </a:ln>
                <a:solidFill>
                  <a:srgbClr val="000000"/>
                </a:solidFill>
                <a:effectLst/>
                <a:latin typeface="Verdana" pitchFamily="34" charset="0"/>
                <a:cs typeface="Arial" pitchFamily="34" charset="0"/>
              </a:rPr>
              <a:t> etc.</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0"/>
            <a:ext cx="7696200" cy="2677656"/>
          </a:xfrm>
          <a:prstGeom prst="rect">
            <a:avLst/>
          </a:prstGeom>
        </p:spPr>
        <p:txBody>
          <a:bodyPr wrap="square">
            <a:spAutoFit/>
          </a:bodyPr>
          <a:lstStyle/>
          <a:p>
            <a:r>
              <a:rPr lang="en-US" sz="2800" dirty="0" smtClean="0"/>
              <a:t>Ordered</a:t>
            </a:r>
          </a:p>
          <a:p>
            <a:r>
              <a:rPr lang="en-US" sz="2800" dirty="0" smtClean="0"/>
              <a:t>When we say that lists are ordered, it means that the items have a defined order, and that order will not change.</a:t>
            </a:r>
          </a:p>
          <a:p>
            <a:r>
              <a:rPr lang="en-US" sz="2800" dirty="0" smtClean="0"/>
              <a:t>If you add new items to a list, the new items will be placed at the end of the list.</a:t>
            </a:r>
            <a:endParaRPr lang="en-US" sz="2800" dirty="0"/>
          </a:p>
        </p:txBody>
      </p:sp>
      <p:sp>
        <p:nvSpPr>
          <p:cNvPr id="3" name="Rectangle 2"/>
          <p:cNvSpPr/>
          <p:nvPr/>
        </p:nvSpPr>
        <p:spPr>
          <a:xfrm>
            <a:off x="457200" y="3352800"/>
            <a:ext cx="7772400" cy="830997"/>
          </a:xfrm>
          <a:prstGeom prst="rect">
            <a:avLst/>
          </a:prstGeom>
        </p:spPr>
        <p:txBody>
          <a:bodyPr wrap="square">
            <a:spAutoFit/>
          </a:bodyPr>
          <a:lstStyle/>
          <a:p>
            <a:r>
              <a:rPr lang="en-US" sz="2400" b="1" dirty="0" smtClean="0"/>
              <a:t>Note:</a:t>
            </a:r>
            <a:r>
              <a:rPr lang="en-US" sz="2400" dirty="0" smtClean="0"/>
              <a:t> There are some </a:t>
            </a:r>
            <a:r>
              <a:rPr lang="en-US" sz="2400" dirty="0" smtClean="0">
                <a:hlinkClick r:id="rId2"/>
              </a:rPr>
              <a:t>list methods</a:t>
            </a:r>
            <a:r>
              <a:rPr lang="en-US" sz="2400" dirty="0" smtClean="0"/>
              <a:t> that will change the order, but in general: the order of the items will not change.</a:t>
            </a:r>
            <a:endParaRPr lang="en-US" sz="2400" dirty="0"/>
          </a:p>
        </p:txBody>
      </p:sp>
      <p:sp>
        <p:nvSpPr>
          <p:cNvPr id="4" name="Rectangle 3"/>
          <p:cNvSpPr/>
          <p:nvPr/>
        </p:nvSpPr>
        <p:spPr>
          <a:xfrm>
            <a:off x="228600" y="4876800"/>
            <a:ext cx="8305800" cy="1200329"/>
          </a:xfrm>
          <a:prstGeom prst="rect">
            <a:avLst/>
          </a:prstGeom>
        </p:spPr>
        <p:txBody>
          <a:bodyPr wrap="square">
            <a:spAutoFit/>
          </a:bodyPr>
          <a:lstStyle/>
          <a:p>
            <a:r>
              <a:rPr lang="en-US" sz="2400" dirty="0" smtClean="0"/>
              <a:t>Changeable</a:t>
            </a:r>
          </a:p>
          <a:p>
            <a:r>
              <a:rPr lang="en-US" sz="2400" dirty="0" smtClean="0"/>
              <a:t>The list is changeable, meaning that we can change, add, and remove items in a list after it has been created.</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a:srcRect/>
          <a:stretch>
            <a:fillRect/>
          </a:stretch>
        </p:blipFill>
        <p:spPr bwMode="auto">
          <a:xfrm>
            <a:off x="1" y="1371600"/>
            <a:ext cx="9144000" cy="1971675"/>
          </a:xfrm>
          <a:prstGeom prst="rect">
            <a:avLst/>
          </a:prstGeom>
          <a:noFill/>
          <a:ln w="9525">
            <a:noFill/>
            <a:miter lim="800000"/>
            <a:headEnd/>
            <a:tailEnd/>
          </a:ln>
          <a:effectLst/>
        </p:spPr>
      </p:pic>
      <p:sp>
        <p:nvSpPr>
          <p:cNvPr id="3" name="Rectangle 2"/>
          <p:cNvSpPr/>
          <p:nvPr/>
        </p:nvSpPr>
        <p:spPr>
          <a:xfrm>
            <a:off x="533400" y="0"/>
            <a:ext cx="7772400" cy="1261884"/>
          </a:xfrm>
          <a:prstGeom prst="rect">
            <a:avLst/>
          </a:prstGeom>
        </p:spPr>
        <p:txBody>
          <a:bodyPr wrap="square">
            <a:spAutoFit/>
          </a:bodyPr>
          <a:lstStyle/>
          <a:p>
            <a:pPr algn="ctr"/>
            <a:r>
              <a:rPr lang="en-US" sz="2800" dirty="0" smtClean="0">
                <a:solidFill>
                  <a:srgbClr val="FF0000"/>
                </a:solidFill>
              </a:rPr>
              <a:t>Allow Duplicates</a:t>
            </a:r>
          </a:p>
          <a:p>
            <a:r>
              <a:rPr lang="en-US" sz="2400" dirty="0" smtClean="0"/>
              <a:t>Since lists are indexed, lists can have items with the same value:</a:t>
            </a:r>
            <a:endParaRPr lang="en-US" sz="2400" dirty="0"/>
          </a:p>
        </p:txBody>
      </p:sp>
      <p:sp>
        <p:nvSpPr>
          <p:cNvPr id="4" name="Rectangle 3"/>
          <p:cNvSpPr/>
          <p:nvPr/>
        </p:nvSpPr>
        <p:spPr>
          <a:xfrm>
            <a:off x="304800" y="3429000"/>
            <a:ext cx="7086600" cy="1384995"/>
          </a:xfrm>
          <a:prstGeom prst="rect">
            <a:avLst/>
          </a:prstGeom>
        </p:spPr>
        <p:txBody>
          <a:bodyPr wrap="square">
            <a:spAutoFit/>
          </a:bodyPr>
          <a:lstStyle/>
          <a:p>
            <a:pPr algn="ctr"/>
            <a:r>
              <a:rPr lang="en-US" sz="2400" b="1" dirty="0" smtClean="0">
                <a:solidFill>
                  <a:srgbClr val="FF0000"/>
                </a:solidFill>
              </a:rPr>
              <a:t>Access Items</a:t>
            </a:r>
          </a:p>
          <a:p>
            <a:r>
              <a:rPr lang="en-US" sz="2000" dirty="0" smtClean="0"/>
              <a:t>List items are indexed and you can access them by referring to the index number: </a:t>
            </a:r>
          </a:p>
          <a:p>
            <a:r>
              <a:rPr lang="en-US" sz="2000" b="1" dirty="0" smtClean="0"/>
              <a:t>Note: </a:t>
            </a:r>
            <a:r>
              <a:rPr lang="en-US" sz="2000" dirty="0" smtClean="0"/>
              <a:t>The first item has index 0.</a:t>
            </a:r>
            <a:endParaRPr lang="en-US" sz="2000" dirty="0"/>
          </a:p>
        </p:txBody>
      </p:sp>
      <p:pic>
        <p:nvPicPr>
          <p:cNvPr id="89091" name="Picture 3"/>
          <p:cNvPicPr>
            <a:picLocks noChangeAspect="1" noChangeArrowheads="1"/>
          </p:cNvPicPr>
          <p:nvPr/>
        </p:nvPicPr>
        <p:blipFill>
          <a:blip r:embed="rId3"/>
          <a:srcRect/>
          <a:stretch>
            <a:fillRect/>
          </a:stretch>
        </p:blipFill>
        <p:spPr bwMode="auto">
          <a:xfrm>
            <a:off x="0" y="4953001"/>
            <a:ext cx="9144000" cy="190499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0" y="0"/>
            <a:ext cx="8077200" cy="1015614"/>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Segoe UI" pitchFamily="34" charset="0"/>
                <a:cs typeface="Segoe UI" pitchFamily="34" charset="0"/>
              </a:rPr>
              <a:t>Negative Indexing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Negative indexing means start from the end</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DC143C"/>
                </a:solidFill>
                <a:effectLst/>
                <a:latin typeface="Consolas" pitchFamily="49" charset="0"/>
                <a:cs typeface="Arial" pitchFamily="34" charset="0"/>
              </a:rPr>
              <a:t>-1</a:t>
            </a:r>
            <a:r>
              <a:rPr kumimoji="0" lang="en-US" sz="1600" b="0" i="0" u="none" strike="noStrike" cap="none" normalizeH="0" baseline="0" dirty="0" smtClean="0">
                <a:ln>
                  <a:noFill/>
                </a:ln>
                <a:solidFill>
                  <a:srgbClr val="000000"/>
                </a:solidFill>
                <a:effectLst/>
                <a:latin typeface="Verdana" pitchFamily="34" charset="0"/>
                <a:cs typeface="Arial" pitchFamily="34" charset="0"/>
              </a:rPr>
              <a:t> refers to the last item, </a:t>
            </a:r>
            <a:r>
              <a:rPr kumimoji="0" lang="en-US" sz="1600" b="0" i="0" u="none" strike="noStrike" cap="none" normalizeH="0" baseline="0" dirty="0" smtClean="0">
                <a:ln>
                  <a:noFill/>
                </a:ln>
                <a:solidFill>
                  <a:srgbClr val="DC143C"/>
                </a:solidFill>
                <a:effectLst/>
                <a:latin typeface="Consolas" pitchFamily="49" charset="0"/>
                <a:cs typeface="Arial" pitchFamily="34" charset="0"/>
              </a:rPr>
              <a:t>-2</a:t>
            </a:r>
            <a:r>
              <a:rPr kumimoji="0" lang="en-US" sz="1600" b="0" i="0" u="none" strike="noStrike" cap="none" normalizeH="0" baseline="0" dirty="0" smtClean="0">
                <a:ln>
                  <a:noFill/>
                </a:ln>
                <a:solidFill>
                  <a:srgbClr val="000000"/>
                </a:solidFill>
                <a:effectLst/>
                <a:latin typeface="Verdana" pitchFamily="34" charset="0"/>
                <a:cs typeface="Arial" pitchFamily="34" charset="0"/>
              </a:rPr>
              <a:t> refers to the second last item etc.</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1138" name="Picture 2"/>
          <p:cNvPicPr>
            <a:picLocks noChangeAspect="1" noChangeArrowheads="1"/>
          </p:cNvPicPr>
          <p:nvPr/>
        </p:nvPicPr>
        <p:blipFill>
          <a:blip r:embed="rId2"/>
          <a:srcRect/>
          <a:stretch>
            <a:fillRect/>
          </a:stretch>
        </p:blipFill>
        <p:spPr bwMode="auto">
          <a:xfrm>
            <a:off x="0" y="1143000"/>
            <a:ext cx="9144000" cy="1828800"/>
          </a:xfrm>
          <a:prstGeom prst="rect">
            <a:avLst/>
          </a:prstGeom>
          <a:noFill/>
          <a:ln w="9525">
            <a:noFill/>
            <a:miter lim="800000"/>
            <a:headEnd/>
            <a:tailEnd/>
          </a:ln>
          <a:effectLst/>
        </p:spPr>
      </p:pic>
      <p:sp>
        <p:nvSpPr>
          <p:cNvPr id="4" name="Rectangle 3"/>
          <p:cNvSpPr/>
          <p:nvPr/>
        </p:nvSpPr>
        <p:spPr>
          <a:xfrm>
            <a:off x="0" y="3048000"/>
            <a:ext cx="8305800" cy="1692771"/>
          </a:xfrm>
          <a:prstGeom prst="rect">
            <a:avLst/>
          </a:prstGeom>
        </p:spPr>
        <p:txBody>
          <a:bodyPr wrap="square">
            <a:spAutoFit/>
          </a:bodyPr>
          <a:lstStyle/>
          <a:p>
            <a:pPr algn="ctr"/>
            <a:r>
              <a:rPr lang="en-US" sz="2400" b="1" dirty="0" smtClean="0">
                <a:solidFill>
                  <a:srgbClr val="FF0000"/>
                </a:solidFill>
              </a:rPr>
              <a:t>Range of Indexes</a:t>
            </a:r>
          </a:p>
          <a:p>
            <a:r>
              <a:rPr lang="en-US" sz="2000" dirty="0" smtClean="0"/>
              <a:t>You can specify a range of indexes by specifying where to start and where to end the range.</a:t>
            </a:r>
          </a:p>
          <a:p>
            <a:r>
              <a:rPr lang="en-US" sz="2000" dirty="0" smtClean="0"/>
              <a:t>When specifying a range, the return value will be a new list with the specified items</a:t>
            </a:r>
            <a:r>
              <a:rPr lang="en-US" dirty="0" smtClean="0"/>
              <a:t>.</a:t>
            </a:r>
            <a:endParaRPr lang="en-US" dirty="0"/>
          </a:p>
        </p:txBody>
      </p:sp>
      <p:pic>
        <p:nvPicPr>
          <p:cNvPr id="91139" name="Picture 3"/>
          <p:cNvPicPr>
            <a:picLocks noChangeAspect="1" noChangeArrowheads="1"/>
          </p:cNvPicPr>
          <p:nvPr/>
        </p:nvPicPr>
        <p:blipFill>
          <a:blip r:embed="rId3"/>
          <a:srcRect/>
          <a:stretch>
            <a:fillRect/>
          </a:stretch>
        </p:blipFill>
        <p:spPr bwMode="auto">
          <a:xfrm>
            <a:off x="0" y="4800600"/>
            <a:ext cx="8839200" cy="19050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458200" cy="461665"/>
          </a:xfrm>
          <a:prstGeom prst="rect">
            <a:avLst/>
          </a:prstGeom>
        </p:spPr>
        <p:txBody>
          <a:bodyPr wrap="square">
            <a:spAutoFit/>
          </a:bodyPr>
          <a:lstStyle/>
          <a:p>
            <a:r>
              <a:rPr lang="en-US" sz="2400" dirty="0" smtClean="0"/>
              <a:t>By leaving out the start value, the range will start at the first item:</a:t>
            </a:r>
            <a:endParaRPr lang="en-US" sz="2400" dirty="0"/>
          </a:p>
        </p:txBody>
      </p:sp>
      <p:pic>
        <p:nvPicPr>
          <p:cNvPr id="92162" name="Picture 2"/>
          <p:cNvPicPr>
            <a:picLocks noChangeAspect="1" noChangeArrowheads="1"/>
          </p:cNvPicPr>
          <p:nvPr/>
        </p:nvPicPr>
        <p:blipFill>
          <a:blip r:embed="rId2"/>
          <a:srcRect/>
          <a:stretch>
            <a:fillRect/>
          </a:stretch>
        </p:blipFill>
        <p:spPr bwMode="auto">
          <a:xfrm>
            <a:off x="1" y="685800"/>
            <a:ext cx="9144000" cy="2047875"/>
          </a:xfrm>
          <a:prstGeom prst="rect">
            <a:avLst/>
          </a:prstGeom>
          <a:noFill/>
          <a:ln w="9525">
            <a:noFill/>
            <a:miter lim="800000"/>
            <a:headEnd/>
            <a:tailEnd/>
          </a:ln>
          <a:effectLst/>
        </p:spPr>
      </p:pic>
      <p:sp>
        <p:nvSpPr>
          <p:cNvPr id="4" name="Rectangle 3"/>
          <p:cNvSpPr/>
          <p:nvPr/>
        </p:nvSpPr>
        <p:spPr>
          <a:xfrm>
            <a:off x="0" y="2819400"/>
            <a:ext cx="8229600" cy="830997"/>
          </a:xfrm>
          <a:prstGeom prst="rect">
            <a:avLst/>
          </a:prstGeom>
        </p:spPr>
        <p:txBody>
          <a:bodyPr wrap="square">
            <a:spAutoFit/>
          </a:bodyPr>
          <a:lstStyle/>
          <a:p>
            <a:r>
              <a:rPr lang="en-US" sz="2400" dirty="0" smtClean="0"/>
              <a:t>By leaving out the end value, the range will go on to the end of the list:</a:t>
            </a:r>
            <a:endParaRPr lang="en-US" sz="2400" dirty="0"/>
          </a:p>
        </p:txBody>
      </p:sp>
      <p:pic>
        <p:nvPicPr>
          <p:cNvPr id="92163" name="Picture 3"/>
          <p:cNvPicPr>
            <a:picLocks noChangeAspect="1" noChangeArrowheads="1"/>
          </p:cNvPicPr>
          <p:nvPr/>
        </p:nvPicPr>
        <p:blipFill>
          <a:blip r:embed="rId3"/>
          <a:srcRect/>
          <a:stretch>
            <a:fillRect/>
          </a:stretch>
        </p:blipFill>
        <p:spPr bwMode="auto">
          <a:xfrm>
            <a:off x="0" y="3886200"/>
            <a:ext cx="8763000" cy="24384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534400" cy="830997"/>
          </a:xfrm>
          <a:prstGeom prst="rect">
            <a:avLst/>
          </a:prstGeom>
        </p:spPr>
        <p:txBody>
          <a:bodyPr wrap="square">
            <a:spAutoFit/>
          </a:bodyPr>
          <a:lstStyle/>
          <a:p>
            <a:pPr algn="ctr"/>
            <a:r>
              <a:rPr lang="en-US" sz="2400" dirty="0" smtClean="0">
                <a:solidFill>
                  <a:srgbClr val="FF0000"/>
                </a:solidFill>
              </a:rPr>
              <a:t>Change Item Value</a:t>
            </a:r>
          </a:p>
          <a:p>
            <a:r>
              <a:rPr lang="en-US" sz="2400" dirty="0" smtClean="0"/>
              <a:t>To change the value of a specific item, refer to the index number:</a:t>
            </a:r>
            <a:endParaRPr lang="en-US" sz="2400" dirty="0"/>
          </a:p>
        </p:txBody>
      </p:sp>
      <p:pic>
        <p:nvPicPr>
          <p:cNvPr id="93186" name="Picture 2"/>
          <p:cNvPicPr>
            <a:picLocks noChangeAspect="1" noChangeArrowheads="1"/>
          </p:cNvPicPr>
          <p:nvPr/>
        </p:nvPicPr>
        <p:blipFill>
          <a:blip r:embed="rId2"/>
          <a:srcRect/>
          <a:stretch>
            <a:fillRect/>
          </a:stretch>
        </p:blipFill>
        <p:spPr bwMode="auto">
          <a:xfrm>
            <a:off x="0" y="838200"/>
            <a:ext cx="9144000" cy="2438400"/>
          </a:xfrm>
          <a:prstGeom prst="rect">
            <a:avLst/>
          </a:prstGeom>
          <a:noFill/>
          <a:ln w="9525">
            <a:noFill/>
            <a:miter lim="800000"/>
            <a:headEnd/>
            <a:tailEnd/>
          </a:ln>
          <a:effectLst/>
        </p:spPr>
      </p:pic>
      <p:sp>
        <p:nvSpPr>
          <p:cNvPr id="4" name="Rectangle 3"/>
          <p:cNvSpPr/>
          <p:nvPr/>
        </p:nvSpPr>
        <p:spPr>
          <a:xfrm>
            <a:off x="0" y="3276600"/>
            <a:ext cx="8305800" cy="1323439"/>
          </a:xfrm>
          <a:prstGeom prst="rect">
            <a:avLst/>
          </a:prstGeom>
        </p:spPr>
        <p:txBody>
          <a:bodyPr wrap="square">
            <a:spAutoFit/>
          </a:bodyPr>
          <a:lstStyle/>
          <a:p>
            <a:pPr algn="ctr"/>
            <a:r>
              <a:rPr lang="en-US" sz="2000" b="1" dirty="0" smtClean="0">
                <a:solidFill>
                  <a:srgbClr val="FF0000"/>
                </a:solidFill>
              </a:rPr>
              <a:t>Change a Range of Item Values</a:t>
            </a:r>
          </a:p>
          <a:p>
            <a:r>
              <a:rPr lang="en-US" sz="2000" dirty="0" smtClean="0"/>
              <a:t>To change the value of items within a specific range, define a list with the new values, and refer to the range of index numbers where you want to insert the new values:</a:t>
            </a:r>
            <a:endParaRPr lang="en-US" sz="2000" dirty="0"/>
          </a:p>
        </p:txBody>
      </p:sp>
      <p:pic>
        <p:nvPicPr>
          <p:cNvPr id="93187" name="Picture 3"/>
          <p:cNvPicPr>
            <a:picLocks noChangeAspect="1" noChangeArrowheads="1"/>
          </p:cNvPicPr>
          <p:nvPr/>
        </p:nvPicPr>
        <p:blipFill>
          <a:blip r:embed="rId3"/>
          <a:srcRect/>
          <a:stretch>
            <a:fillRect/>
          </a:stretch>
        </p:blipFill>
        <p:spPr bwMode="auto">
          <a:xfrm>
            <a:off x="0" y="4727575"/>
            <a:ext cx="9144000" cy="213042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229600" cy="830997"/>
          </a:xfrm>
          <a:prstGeom prst="rect">
            <a:avLst/>
          </a:prstGeom>
        </p:spPr>
        <p:txBody>
          <a:bodyPr wrap="square">
            <a:spAutoFit/>
          </a:bodyPr>
          <a:lstStyle/>
          <a:p>
            <a:r>
              <a:rPr lang="en-US" sz="2400" b="1" dirty="0" smtClean="0"/>
              <a:t>Note:</a:t>
            </a:r>
            <a:r>
              <a:rPr lang="en-US" sz="2400" dirty="0" smtClean="0"/>
              <a:t> The length of the list will change when the number of items inserted does not match the number of items replaced.</a:t>
            </a:r>
            <a:endParaRPr lang="en-US" sz="2400" dirty="0"/>
          </a:p>
        </p:txBody>
      </p:sp>
      <p:sp>
        <p:nvSpPr>
          <p:cNvPr id="94209" name="Rectangle 1"/>
          <p:cNvSpPr>
            <a:spLocks noChangeArrowheads="1"/>
          </p:cNvSpPr>
          <p:nvPr/>
        </p:nvSpPr>
        <p:spPr bwMode="auto">
          <a:xfrm>
            <a:off x="152400" y="1066800"/>
            <a:ext cx="8991600" cy="1323391"/>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Segoe UI" pitchFamily="34" charset="0"/>
                <a:cs typeface="Segoe UI" pitchFamily="34" charset="0"/>
              </a:rPr>
              <a:t>Insert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To insert a new list item, without replacing any of the existing values, we can use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insert()</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insert()</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inserts an item at the specified index:</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4210" name="Picture 2"/>
          <p:cNvPicPr>
            <a:picLocks noChangeAspect="1" noChangeArrowheads="1"/>
          </p:cNvPicPr>
          <p:nvPr/>
        </p:nvPicPr>
        <p:blipFill>
          <a:blip r:embed="rId2"/>
          <a:srcRect/>
          <a:stretch>
            <a:fillRect/>
          </a:stretch>
        </p:blipFill>
        <p:spPr bwMode="auto">
          <a:xfrm>
            <a:off x="0" y="2895600"/>
            <a:ext cx="9144000" cy="2219325"/>
          </a:xfrm>
          <a:prstGeom prst="rect">
            <a:avLst/>
          </a:prstGeom>
          <a:noFill/>
          <a:ln w="9525">
            <a:noFill/>
            <a:miter lim="800000"/>
            <a:headEnd/>
            <a:tailEnd/>
          </a:ln>
          <a:effectLst/>
        </p:spPr>
      </p:pic>
      <p:sp>
        <p:nvSpPr>
          <p:cNvPr id="5" name="Rectangle 4"/>
          <p:cNvSpPr/>
          <p:nvPr/>
        </p:nvSpPr>
        <p:spPr>
          <a:xfrm>
            <a:off x="152400" y="5562600"/>
            <a:ext cx="7086600" cy="646331"/>
          </a:xfrm>
          <a:prstGeom prst="rect">
            <a:avLst/>
          </a:prstGeom>
        </p:spPr>
        <p:txBody>
          <a:bodyPr wrap="square">
            <a:spAutoFit/>
          </a:bodyPr>
          <a:lstStyle/>
          <a:p>
            <a:r>
              <a:rPr lang="en-US" dirty="0" smtClean="0"/>
              <a:t>Append Items</a:t>
            </a:r>
          </a:p>
          <a:p>
            <a:r>
              <a:rPr lang="en-US" dirty="0" smtClean="0"/>
              <a:t>To add an item to the end of the list, use the append() method:</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7620000" cy="707886"/>
          </a:xfrm>
          <a:prstGeom prst="rect">
            <a:avLst/>
          </a:prstGeom>
        </p:spPr>
        <p:txBody>
          <a:bodyPr wrap="square">
            <a:spAutoFit/>
          </a:bodyPr>
          <a:lstStyle/>
          <a:p>
            <a:r>
              <a:rPr lang="en-US" sz="2000" dirty="0" smtClean="0"/>
              <a:t>Append Items</a:t>
            </a:r>
          </a:p>
          <a:p>
            <a:r>
              <a:rPr lang="en-US" sz="2000" dirty="0" smtClean="0"/>
              <a:t>To add an item to the end of the list, use the append() method:</a:t>
            </a:r>
            <a:endParaRPr lang="en-US" sz="2000" dirty="0"/>
          </a:p>
        </p:txBody>
      </p:sp>
      <p:sp>
        <p:nvSpPr>
          <p:cNvPr id="3" name="Rectangle 2"/>
          <p:cNvSpPr/>
          <p:nvPr/>
        </p:nvSpPr>
        <p:spPr>
          <a:xfrm>
            <a:off x="0" y="0"/>
            <a:ext cx="3133871" cy="461665"/>
          </a:xfrm>
          <a:prstGeom prst="rect">
            <a:avLst/>
          </a:prstGeom>
        </p:spPr>
        <p:txBody>
          <a:bodyPr wrap="none">
            <a:spAutoFit/>
          </a:bodyPr>
          <a:lstStyle/>
          <a:p>
            <a:pPr algn="ctr"/>
            <a:r>
              <a:rPr lang="en-US" sz="2400" b="1" u="sng" dirty="0" smtClean="0">
                <a:solidFill>
                  <a:srgbClr val="FF0000"/>
                </a:solidFill>
              </a:rPr>
              <a:t>Python - Add List Items</a:t>
            </a:r>
            <a:endParaRPr lang="en-US" sz="2400" b="1" u="sng" dirty="0">
              <a:solidFill>
                <a:srgbClr val="FF0000"/>
              </a:solidFill>
            </a:endParaRPr>
          </a:p>
        </p:txBody>
      </p:sp>
      <p:pic>
        <p:nvPicPr>
          <p:cNvPr id="95234" name="Picture 2"/>
          <p:cNvPicPr>
            <a:picLocks noChangeAspect="1" noChangeArrowheads="1"/>
          </p:cNvPicPr>
          <p:nvPr/>
        </p:nvPicPr>
        <p:blipFill>
          <a:blip r:embed="rId2"/>
          <a:srcRect/>
          <a:stretch>
            <a:fillRect/>
          </a:stretch>
        </p:blipFill>
        <p:spPr bwMode="auto">
          <a:xfrm>
            <a:off x="0" y="1219200"/>
            <a:ext cx="9144000" cy="2352675"/>
          </a:xfrm>
          <a:prstGeom prst="rect">
            <a:avLst/>
          </a:prstGeom>
          <a:noFill/>
          <a:ln w="9525">
            <a:noFill/>
            <a:miter lim="800000"/>
            <a:headEnd/>
            <a:tailEnd/>
          </a:ln>
          <a:effectLst/>
        </p:spPr>
      </p:pic>
      <p:sp>
        <p:nvSpPr>
          <p:cNvPr id="95235" name="Rectangle 3"/>
          <p:cNvSpPr>
            <a:spLocks noChangeArrowheads="1"/>
          </p:cNvSpPr>
          <p:nvPr/>
        </p:nvSpPr>
        <p:spPr bwMode="auto">
          <a:xfrm>
            <a:off x="0" y="3657600"/>
            <a:ext cx="8763000" cy="1015614"/>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Segoe UI" pitchFamily="34" charset="0"/>
                <a:cs typeface="Segoe UI" pitchFamily="34" charset="0"/>
              </a:rPr>
              <a:t>Insert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To insert a list item at a specified index, use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insert()</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insert()</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inserts an item at the specified index:</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5236" name="Picture 4"/>
          <p:cNvPicPr>
            <a:picLocks noChangeAspect="1" noChangeArrowheads="1"/>
          </p:cNvPicPr>
          <p:nvPr/>
        </p:nvPicPr>
        <p:blipFill>
          <a:blip r:embed="rId3"/>
          <a:srcRect/>
          <a:stretch>
            <a:fillRect/>
          </a:stretch>
        </p:blipFill>
        <p:spPr bwMode="auto">
          <a:xfrm>
            <a:off x="0" y="4824213"/>
            <a:ext cx="9144000" cy="2033787"/>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p:cNvSpPr>
            <a:spLocks noChangeArrowheads="1"/>
          </p:cNvSpPr>
          <p:nvPr/>
        </p:nvSpPr>
        <p:spPr bwMode="auto">
          <a:xfrm>
            <a:off x="0" y="0"/>
            <a:ext cx="8557214" cy="892504"/>
          </a:xfrm>
          <a:prstGeom prst="rect">
            <a:avLst/>
          </a:prstGeom>
          <a:solidFill>
            <a:srgbClr val="FFFFFF"/>
          </a:solidFill>
          <a:ln w="9525">
            <a:noFill/>
            <a:miter lim="800000"/>
            <a:headEnd/>
            <a:tailEnd/>
          </a:ln>
          <a:effectLst/>
        </p:spPr>
        <p:txBody>
          <a:bodyPr vert="horz" wrap="non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0000"/>
                </a:solidFill>
                <a:effectLst/>
                <a:latin typeface="Segoe UI" pitchFamily="34" charset="0"/>
                <a:cs typeface="Segoe UI" pitchFamily="34" charset="0"/>
              </a:rPr>
              <a:t>Extend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To append elements from </a:t>
            </a:r>
            <a:r>
              <a:rPr kumimoji="0" lang="en-US" sz="1600" b="0" i="1" u="none" strike="noStrike" cap="none" normalizeH="0" baseline="0" dirty="0" smtClean="0">
                <a:ln>
                  <a:noFill/>
                </a:ln>
                <a:solidFill>
                  <a:srgbClr val="000000"/>
                </a:solidFill>
                <a:effectLst/>
                <a:latin typeface="Verdana" pitchFamily="34" charset="0"/>
                <a:cs typeface="Arial" pitchFamily="34" charset="0"/>
              </a:rPr>
              <a:t>another list</a:t>
            </a:r>
            <a:r>
              <a:rPr kumimoji="0" lang="en-US" sz="1600" b="0" i="0" u="none" strike="noStrike" cap="none" normalizeH="0" baseline="0" dirty="0" smtClean="0">
                <a:ln>
                  <a:noFill/>
                </a:ln>
                <a:solidFill>
                  <a:srgbClr val="000000"/>
                </a:solidFill>
                <a:effectLst/>
                <a:latin typeface="Verdana" pitchFamily="34" charset="0"/>
                <a:cs typeface="Arial" pitchFamily="34" charset="0"/>
              </a:rPr>
              <a:t> to the current list, use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extend()</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6258" name="Picture 2"/>
          <p:cNvPicPr>
            <a:picLocks noChangeAspect="1" noChangeArrowheads="1"/>
          </p:cNvPicPr>
          <p:nvPr/>
        </p:nvPicPr>
        <p:blipFill>
          <a:blip r:embed="rId2"/>
          <a:srcRect/>
          <a:stretch>
            <a:fillRect/>
          </a:stretch>
        </p:blipFill>
        <p:spPr bwMode="auto">
          <a:xfrm>
            <a:off x="0" y="1371600"/>
            <a:ext cx="8450263" cy="2552700"/>
          </a:xfrm>
          <a:prstGeom prst="rect">
            <a:avLst/>
          </a:prstGeom>
          <a:noFill/>
          <a:ln w="9525">
            <a:noFill/>
            <a:miter lim="800000"/>
            <a:headEnd/>
            <a:tailEnd/>
          </a:ln>
          <a:effectLst/>
        </p:spPr>
      </p:pic>
      <p:sp>
        <p:nvSpPr>
          <p:cNvPr id="4" name="Rectangle 3"/>
          <p:cNvSpPr/>
          <p:nvPr/>
        </p:nvSpPr>
        <p:spPr>
          <a:xfrm>
            <a:off x="0" y="4126468"/>
            <a:ext cx="5791200" cy="369332"/>
          </a:xfrm>
          <a:prstGeom prst="rect">
            <a:avLst/>
          </a:prstGeom>
        </p:spPr>
        <p:txBody>
          <a:bodyPr wrap="square">
            <a:spAutoFit/>
          </a:bodyPr>
          <a:lstStyle/>
          <a:p>
            <a:r>
              <a:rPr lang="en-US" dirty="0" smtClean="0"/>
              <a:t>The elements will be added to the </a:t>
            </a:r>
            <a:r>
              <a:rPr lang="en-US" i="1" dirty="0" smtClean="0"/>
              <a:t>end</a:t>
            </a:r>
            <a:r>
              <a:rPr lang="en-US" dirty="0" smtClean="0"/>
              <a:t> of the list.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0"/>
            <a:ext cx="4114800" cy="461665"/>
          </a:xfrm>
          <a:prstGeom prst="rect">
            <a:avLst/>
          </a:prstGeom>
        </p:spPr>
        <p:txBody>
          <a:bodyPr wrap="square">
            <a:spAutoFit/>
          </a:bodyPr>
          <a:lstStyle/>
          <a:p>
            <a:pPr algn="ctr"/>
            <a:r>
              <a:rPr lang="en-US" sz="2400" dirty="0" smtClean="0">
                <a:solidFill>
                  <a:srgbClr val="FF0000"/>
                </a:solidFill>
              </a:rPr>
              <a:t>Python - Remove List Items</a:t>
            </a:r>
            <a:endParaRPr lang="en-US" sz="2400" dirty="0">
              <a:solidFill>
                <a:srgbClr val="FF0000"/>
              </a:solidFill>
            </a:endParaRPr>
          </a:p>
        </p:txBody>
      </p:sp>
      <p:sp>
        <p:nvSpPr>
          <p:cNvPr id="97281" name="Rectangle 1"/>
          <p:cNvSpPr>
            <a:spLocks noChangeArrowheads="1"/>
          </p:cNvSpPr>
          <p:nvPr/>
        </p:nvSpPr>
        <p:spPr bwMode="auto">
          <a:xfrm>
            <a:off x="0" y="609600"/>
            <a:ext cx="5794343" cy="800171"/>
          </a:xfrm>
          <a:prstGeom prst="rect">
            <a:avLst/>
          </a:prstGeom>
          <a:solidFill>
            <a:srgbClr val="FFFFFF"/>
          </a:solidFill>
          <a:ln w="9525">
            <a:noFill/>
            <a:miter lim="800000"/>
            <a:headEnd/>
            <a:tailEnd/>
          </a:ln>
          <a:effectLst/>
        </p:spPr>
        <p:txBody>
          <a:bodyPr vert="horz" wrap="non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cs typeface="Segoe UI" pitchFamily="34" charset="0"/>
              </a:rPr>
              <a:t>Remove Specified Item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The </a:t>
            </a:r>
            <a:r>
              <a:rPr kumimoji="0" lang="en-US" b="0" i="0" u="none" strike="noStrike" cap="none" normalizeH="0" baseline="0" dirty="0" smtClean="0">
                <a:ln>
                  <a:noFill/>
                </a:ln>
                <a:solidFill>
                  <a:srgbClr val="DC143C"/>
                </a:solidFill>
                <a:effectLst/>
                <a:latin typeface="Consolas" pitchFamily="49" charset="0"/>
                <a:cs typeface="Arial" pitchFamily="34" charset="0"/>
              </a:rPr>
              <a:t>remove()</a:t>
            </a:r>
            <a:r>
              <a:rPr kumimoji="0" lang="en-US" b="0" i="0" u="none" strike="noStrike" cap="none" normalizeH="0" baseline="0" dirty="0" smtClean="0">
                <a:ln>
                  <a:noFill/>
                </a:ln>
                <a:solidFill>
                  <a:srgbClr val="000000"/>
                </a:solidFill>
                <a:effectLst/>
                <a:latin typeface="Verdana" pitchFamily="34" charset="0"/>
                <a:cs typeface="Arial" pitchFamily="34" charset="0"/>
              </a:rPr>
              <a:t> method removes the specified item.</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7282" name="Picture 2"/>
          <p:cNvPicPr>
            <a:picLocks noChangeAspect="1" noChangeArrowheads="1"/>
          </p:cNvPicPr>
          <p:nvPr/>
        </p:nvPicPr>
        <p:blipFill>
          <a:blip r:embed="rId2"/>
          <a:srcRect/>
          <a:stretch>
            <a:fillRect/>
          </a:stretch>
        </p:blipFill>
        <p:spPr bwMode="auto">
          <a:xfrm>
            <a:off x="0" y="1524000"/>
            <a:ext cx="5114925" cy="2362200"/>
          </a:xfrm>
          <a:prstGeom prst="rect">
            <a:avLst/>
          </a:prstGeom>
          <a:noFill/>
          <a:ln w="9525">
            <a:noFill/>
            <a:miter lim="800000"/>
            <a:headEnd/>
            <a:tailEnd/>
          </a:ln>
          <a:effectLst/>
        </p:spPr>
      </p:pic>
      <p:sp>
        <p:nvSpPr>
          <p:cNvPr id="97283" name="Rectangle 3"/>
          <p:cNvSpPr>
            <a:spLocks noChangeArrowheads="1"/>
          </p:cNvSpPr>
          <p:nvPr/>
        </p:nvSpPr>
        <p:spPr bwMode="auto">
          <a:xfrm>
            <a:off x="0" y="4114800"/>
            <a:ext cx="6098529" cy="830948"/>
          </a:xfrm>
          <a:prstGeom prst="rect">
            <a:avLst/>
          </a:prstGeom>
          <a:solidFill>
            <a:srgbClr val="FFFFFF"/>
          </a:solidFill>
          <a:ln w="9525">
            <a:noFill/>
            <a:miter lim="800000"/>
            <a:headEnd/>
            <a:tailEnd/>
          </a:ln>
          <a:effectLst/>
        </p:spPr>
        <p:txBody>
          <a:bodyPr vert="horz" wrap="non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cs typeface="Segoe UI" pitchFamily="34" charset="0"/>
              </a:rPr>
              <a:t>Remove Specified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a:t>
            </a:r>
            <a:r>
              <a:rPr kumimoji="0" lang="en-US" sz="2000" b="0" i="0" u="none" strike="noStrike" cap="none" normalizeH="0" baseline="0" dirty="0" smtClean="0">
                <a:ln>
                  <a:noFill/>
                </a:ln>
                <a:solidFill>
                  <a:srgbClr val="DC143C"/>
                </a:solidFill>
                <a:effectLst/>
                <a:latin typeface="Consolas" pitchFamily="49" charset="0"/>
                <a:cs typeface="Arial" pitchFamily="34" charset="0"/>
              </a:rPr>
              <a:t>pop()</a:t>
            </a:r>
            <a:r>
              <a:rPr kumimoji="0" lang="en-US" sz="2000" b="0" i="0" u="none" strike="noStrike" cap="none" normalizeH="0" baseline="0" dirty="0" smtClean="0">
                <a:ln>
                  <a:noFill/>
                </a:ln>
                <a:solidFill>
                  <a:srgbClr val="000000"/>
                </a:solidFill>
                <a:effectLst/>
                <a:latin typeface="Verdana" pitchFamily="34" charset="0"/>
                <a:cs typeface="Arial" pitchFamily="34" charset="0"/>
              </a:rPr>
              <a:t> method removes the specified index</a:t>
            </a:r>
            <a:r>
              <a:rPr kumimoji="0" lang="en-US" sz="1400" b="0" i="0" u="none" strike="noStrike" cap="none" normalizeH="0" baseline="0" dirty="0" smtClean="0">
                <a:ln>
                  <a:noFill/>
                </a:ln>
                <a:solidFill>
                  <a:srgbClr val="000000"/>
                </a:solidFill>
                <a:effectLst/>
                <a:latin typeface="Verdana" pitchFamily="34" charset="0"/>
                <a:cs typeface="Arial" pitchFamily="34"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7284" name="Picture 4"/>
          <p:cNvPicPr>
            <a:picLocks noChangeAspect="1" noChangeArrowheads="1"/>
          </p:cNvPicPr>
          <p:nvPr/>
        </p:nvPicPr>
        <p:blipFill>
          <a:blip r:embed="rId3"/>
          <a:srcRect/>
          <a:stretch>
            <a:fillRect/>
          </a:stretch>
        </p:blipFill>
        <p:spPr bwMode="auto">
          <a:xfrm>
            <a:off x="0" y="5162550"/>
            <a:ext cx="5410200" cy="16954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543800" cy="1354217"/>
          </a:xfrm>
          <a:prstGeom prst="rect">
            <a:avLst/>
          </a:prstGeom>
        </p:spPr>
        <p:txBody>
          <a:bodyPr wrap="square">
            <a:spAutoFit/>
          </a:bodyPr>
          <a:lstStyle/>
          <a:p>
            <a:r>
              <a:rPr lang="en-US" sz="2800" b="1" dirty="0"/>
              <a:t>Comments</a:t>
            </a:r>
          </a:p>
          <a:p>
            <a:r>
              <a:rPr lang="en-US" dirty="0"/>
              <a:t>Python has commenting capability for the purpose of in-code documentation.</a:t>
            </a:r>
          </a:p>
          <a:p>
            <a:r>
              <a:rPr lang="en-US" dirty="0" smtClean="0"/>
              <a:t>Comments start with a ‘#’ , and Python will render the rest of the line as a comment:</a:t>
            </a:r>
            <a:endParaRPr lang="en-US" dirty="0"/>
          </a:p>
        </p:txBody>
      </p:sp>
      <p:pic>
        <p:nvPicPr>
          <p:cNvPr id="50178" name="Picture 2"/>
          <p:cNvPicPr>
            <a:picLocks noChangeAspect="1" noChangeArrowheads="1"/>
          </p:cNvPicPr>
          <p:nvPr/>
        </p:nvPicPr>
        <p:blipFill>
          <a:blip r:embed="rId2"/>
          <a:srcRect/>
          <a:stretch>
            <a:fillRect/>
          </a:stretch>
        </p:blipFill>
        <p:spPr bwMode="auto">
          <a:xfrm>
            <a:off x="533400" y="3200400"/>
            <a:ext cx="7907338" cy="1857375"/>
          </a:xfrm>
          <a:prstGeom prst="rect">
            <a:avLst/>
          </a:prstGeom>
          <a:noFill/>
          <a:ln w="9525">
            <a:noFill/>
            <a:miter lim="800000"/>
            <a:headEnd/>
            <a:tailEnd/>
          </a:ln>
          <a:effectLst/>
        </p:spPr>
      </p:pic>
      <p:sp>
        <p:nvSpPr>
          <p:cNvPr id="4" name="Rectangle 3"/>
          <p:cNvSpPr/>
          <p:nvPr/>
        </p:nvSpPr>
        <p:spPr>
          <a:xfrm>
            <a:off x="381000" y="2057400"/>
            <a:ext cx="6705600" cy="923330"/>
          </a:xfrm>
          <a:prstGeom prst="rect">
            <a:avLst/>
          </a:prstGeom>
        </p:spPr>
        <p:txBody>
          <a:bodyPr wrap="square">
            <a:spAutoFit/>
          </a:bodyPr>
          <a:lstStyle/>
          <a:p>
            <a:pPr>
              <a:buFont typeface="Arial" pitchFamily="34" charset="0"/>
              <a:buChar char="•"/>
            </a:pPr>
            <a:r>
              <a:rPr lang="en-US" dirty="0" smtClean="0"/>
              <a:t> Comments </a:t>
            </a:r>
            <a:r>
              <a:rPr lang="en-US" dirty="0"/>
              <a:t>can be used to explain Python code.</a:t>
            </a:r>
          </a:p>
          <a:p>
            <a:pPr>
              <a:buFont typeface="Arial" pitchFamily="34" charset="0"/>
              <a:buChar char="•"/>
            </a:pPr>
            <a:r>
              <a:rPr lang="en-US" dirty="0" smtClean="0"/>
              <a:t> Comments </a:t>
            </a:r>
            <a:r>
              <a:rPr lang="en-US" dirty="0"/>
              <a:t>can be used to make the code more readable.</a:t>
            </a:r>
          </a:p>
          <a:p>
            <a:pPr>
              <a:buFont typeface="Arial" pitchFamily="34" charset="0"/>
              <a:buChar char="•"/>
            </a:pPr>
            <a:r>
              <a:rPr lang="en-US" dirty="0"/>
              <a:t>Comments can be used to prevent execution when testing code.</a:t>
            </a:r>
          </a:p>
        </p:txBody>
      </p:sp>
      <p:sp>
        <p:nvSpPr>
          <p:cNvPr id="5" name="Rectangle 4"/>
          <p:cNvSpPr/>
          <p:nvPr/>
        </p:nvSpPr>
        <p:spPr>
          <a:xfrm>
            <a:off x="609600" y="5334000"/>
            <a:ext cx="6781800" cy="646331"/>
          </a:xfrm>
          <a:prstGeom prst="rect">
            <a:avLst/>
          </a:prstGeom>
        </p:spPr>
        <p:txBody>
          <a:bodyPr wrap="square">
            <a:spAutoFit/>
          </a:bodyPr>
          <a:lstStyle/>
          <a:p>
            <a:r>
              <a:rPr lang="en-US" dirty="0"/>
              <a:t>Comments can be placed at the end of a line, and Python will ignore the rest of the line: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0" y="0"/>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a:t>
            </a:r>
            <a:r>
              <a:rPr kumimoji="0" lang="en-US" sz="2000" b="0" i="0" u="none" strike="noStrike" cap="none" normalizeH="0" baseline="0" dirty="0" smtClean="0">
                <a:ln>
                  <a:noFill/>
                </a:ln>
                <a:solidFill>
                  <a:srgbClr val="DC143C"/>
                </a:solidFill>
                <a:effectLst/>
                <a:latin typeface="Consolas" pitchFamily="49" charset="0"/>
                <a:cs typeface="Arial" pitchFamily="34" charset="0"/>
              </a:rPr>
              <a:t>del</a:t>
            </a:r>
            <a:r>
              <a:rPr kumimoji="0" lang="en-US" sz="2000" b="0" i="0" u="none" strike="noStrike" cap="none" normalizeH="0" baseline="0" dirty="0" smtClean="0">
                <a:ln>
                  <a:noFill/>
                </a:ln>
                <a:solidFill>
                  <a:srgbClr val="000000"/>
                </a:solidFill>
                <a:effectLst/>
                <a:latin typeface="Verdana" pitchFamily="34" charset="0"/>
                <a:cs typeface="Arial" pitchFamily="34" charset="0"/>
              </a:rPr>
              <a:t> keyword also removes the specified index:</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8306" name="Picture 2"/>
          <p:cNvPicPr>
            <a:picLocks noChangeAspect="1" noChangeArrowheads="1"/>
          </p:cNvPicPr>
          <p:nvPr/>
        </p:nvPicPr>
        <p:blipFill>
          <a:blip r:embed="rId2"/>
          <a:srcRect/>
          <a:stretch>
            <a:fillRect/>
          </a:stretch>
        </p:blipFill>
        <p:spPr bwMode="auto">
          <a:xfrm>
            <a:off x="0" y="533400"/>
            <a:ext cx="5219700" cy="2438400"/>
          </a:xfrm>
          <a:prstGeom prst="rect">
            <a:avLst/>
          </a:prstGeom>
          <a:noFill/>
          <a:ln w="9525">
            <a:noFill/>
            <a:miter lim="800000"/>
            <a:headEnd/>
            <a:tailEnd/>
          </a:ln>
          <a:effectLst/>
        </p:spPr>
      </p:pic>
      <p:sp>
        <p:nvSpPr>
          <p:cNvPr id="98307" name="Rectangle 3"/>
          <p:cNvSpPr>
            <a:spLocks noChangeArrowheads="1"/>
          </p:cNvSpPr>
          <p:nvPr/>
        </p:nvSpPr>
        <p:spPr bwMode="auto">
          <a:xfrm>
            <a:off x="0" y="3124200"/>
            <a:ext cx="8153400" cy="1477279"/>
          </a:xfrm>
          <a:prstGeom prst="rect">
            <a:avLst/>
          </a:prstGeom>
          <a:solidFill>
            <a:srgbClr val="E7E9EB"/>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Segoe UI" pitchFamily="34" charset="0"/>
                <a:cs typeface="Segoe UI" pitchFamily="34" charset="0"/>
              </a:rPr>
              <a:t>Clear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The </a:t>
            </a:r>
            <a:r>
              <a:rPr kumimoji="0" lang="en-US" sz="1100" b="0" i="0" u="none" strike="noStrike" cap="none" normalizeH="0" baseline="0" dirty="0" smtClean="0">
                <a:ln>
                  <a:noFill/>
                </a:ln>
                <a:solidFill>
                  <a:srgbClr val="DC143C"/>
                </a:solidFill>
                <a:effectLst/>
                <a:latin typeface="Consolas" pitchFamily="49" charset="0"/>
                <a:cs typeface="Arial" pitchFamily="34" charset="0"/>
              </a:rPr>
              <a:t>clear()</a:t>
            </a:r>
            <a:r>
              <a:rPr kumimoji="0" lang="en-US" sz="1100" b="0" i="0" u="none" strike="noStrike" cap="none" normalizeH="0" baseline="0" dirty="0" smtClean="0">
                <a:ln>
                  <a:noFill/>
                </a:ln>
                <a:solidFill>
                  <a:srgbClr val="000000"/>
                </a:solidFill>
                <a:effectLst/>
                <a:latin typeface="Verdana" pitchFamily="34" charset="0"/>
                <a:cs typeface="Arial" pitchFamily="34" charset="0"/>
              </a:rPr>
              <a:t> method empties the list.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The list still remains, but it has no content.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8308" name="Picture 4"/>
          <p:cNvPicPr>
            <a:picLocks noChangeAspect="1" noChangeArrowheads="1"/>
          </p:cNvPicPr>
          <p:nvPr/>
        </p:nvPicPr>
        <p:blipFill>
          <a:blip r:embed="rId3"/>
          <a:srcRect/>
          <a:stretch>
            <a:fillRect/>
          </a:stretch>
        </p:blipFill>
        <p:spPr bwMode="auto">
          <a:xfrm>
            <a:off x="0" y="4486275"/>
            <a:ext cx="5314950" cy="23717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ChangeArrowheads="1"/>
          </p:cNvSpPr>
          <p:nvPr/>
        </p:nvSpPr>
        <p:spPr bwMode="auto">
          <a:xfrm>
            <a:off x="0" y="0"/>
            <a:ext cx="5257800" cy="800122"/>
          </a:xfrm>
          <a:prstGeom prst="rect">
            <a:avLst/>
          </a:prstGeom>
          <a:solidFill>
            <a:srgbClr val="FFFFFF"/>
          </a:solidFill>
          <a:ln w="9525">
            <a:noFill/>
            <a:miter lim="800000"/>
            <a:headEnd/>
            <a:tailEnd/>
          </a:ln>
          <a:effectLst/>
        </p:spPr>
        <p:txBody>
          <a:bodyPr vert="horz" wrap="square" lIns="-92046" tIns="152352" rIns="-92046" bIns="15235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rgbClr val="FF0000"/>
                </a:solidFill>
                <a:effectLst/>
                <a:latin typeface="Segoe UI" pitchFamily="34" charset="0"/>
                <a:cs typeface="Segoe UI" pitchFamily="34" charset="0"/>
              </a:rPr>
              <a:t>Python - Loop Lists</a:t>
            </a:r>
          </a:p>
        </p:txBody>
      </p:sp>
      <p:sp>
        <p:nvSpPr>
          <p:cNvPr id="99331" name="Rectangle 3"/>
          <p:cNvSpPr>
            <a:spLocks noChangeArrowheads="1"/>
          </p:cNvSpPr>
          <p:nvPr/>
        </p:nvSpPr>
        <p:spPr bwMode="auto">
          <a:xfrm>
            <a:off x="0" y="1066800"/>
            <a:ext cx="5754076" cy="954059"/>
          </a:xfrm>
          <a:prstGeom prst="rect">
            <a:avLst/>
          </a:prstGeom>
          <a:solidFill>
            <a:srgbClr val="FFFFFF"/>
          </a:solidFill>
          <a:ln w="9525">
            <a:noFill/>
            <a:miter lim="800000"/>
            <a:headEnd/>
            <a:tailEnd/>
          </a:ln>
          <a:effectLst/>
        </p:spPr>
        <p:txBody>
          <a:bodyPr vert="horz" wrap="non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Segoe UI" pitchFamily="34" charset="0"/>
                <a:cs typeface="Segoe UI" pitchFamily="34" charset="0"/>
              </a:rPr>
              <a:t>Loop Through 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You can loop through the list items by using a </a:t>
            </a:r>
            <a:r>
              <a:rPr kumimoji="0" lang="en-US" sz="1600" b="0" i="0" u="none" strike="noStrike" cap="none" normalizeH="0" baseline="0" dirty="0" smtClean="0">
                <a:ln>
                  <a:noFill/>
                </a:ln>
                <a:solidFill>
                  <a:srgbClr val="DC143C"/>
                </a:solidFill>
                <a:effectLst/>
                <a:latin typeface="Consolas" pitchFamily="49" charset="0"/>
                <a:cs typeface="Arial" pitchFamily="34" charset="0"/>
              </a:rPr>
              <a:t>for</a:t>
            </a:r>
            <a:r>
              <a:rPr kumimoji="0" lang="en-US" sz="1600" b="0" i="0" u="none" strike="noStrike" cap="none" normalizeH="0" baseline="0" dirty="0" smtClean="0">
                <a:ln>
                  <a:noFill/>
                </a:ln>
                <a:solidFill>
                  <a:srgbClr val="000000"/>
                </a:solidFill>
                <a:effectLst/>
                <a:latin typeface="Verdana" pitchFamily="34" charset="0"/>
                <a:cs typeface="Arial" pitchFamily="34" charset="0"/>
              </a:rPr>
              <a:t> loop: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9332" name="Picture 4"/>
          <p:cNvPicPr>
            <a:picLocks noChangeAspect="1" noChangeArrowheads="1"/>
          </p:cNvPicPr>
          <p:nvPr/>
        </p:nvPicPr>
        <p:blipFill>
          <a:blip r:embed="rId2"/>
          <a:srcRect/>
          <a:stretch>
            <a:fillRect/>
          </a:stretch>
        </p:blipFill>
        <p:spPr bwMode="auto">
          <a:xfrm>
            <a:off x="0" y="2590800"/>
            <a:ext cx="5781675" cy="2352675"/>
          </a:xfrm>
          <a:prstGeom prst="rect">
            <a:avLst/>
          </a:prstGeom>
          <a:noFill/>
          <a:ln w="9525">
            <a:noFill/>
            <a:miter lim="800000"/>
            <a:headEnd/>
            <a:tailEnd/>
          </a:ln>
          <a:effectLst/>
        </p:spPr>
      </p:pic>
      <p:sp>
        <p:nvSpPr>
          <p:cNvPr id="99333" name="Rectangle 5"/>
          <p:cNvSpPr>
            <a:spLocks noChangeArrowheads="1"/>
          </p:cNvSpPr>
          <p:nvPr/>
        </p:nvSpPr>
        <p:spPr bwMode="auto">
          <a:xfrm>
            <a:off x="0" y="4495800"/>
            <a:ext cx="65" cy="430839"/>
          </a:xfrm>
          <a:prstGeom prst="rect">
            <a:avLst/>
          </a:prstGeom>
          <a:solidFill>
            <a:srgbClr val="FFFFFF"/>
          </a:solidFill>
          <a:ln w="9525">
            <a:noFill/>
            <a:miter lim="800000"/>
            <a:headEnd/>
            <a:tailEnd/>
          </a:ln>
          <a:effectLst/>
        </p:spPr>
        <p:txBody>
          <a:bodyPr vert="horz" wrap="non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5" name="Picture 3"/>
          <p:cNvPicPr>
            <a:picLocks noChangeAspect="1" noChangeArrowheads="1"/>
          </p:cNvPicPr>
          <p:nvPr/>
        </p:nvPicPr>
        <p:blipFill>
          <a:blip r:embed="rId2"/>
          <a:srcRect/>
          <a:stretch>
            <a:fillRect/>
          </a:stretch>
        </p:blipFill>
        <p:spPr bwMode="auto">
          <a:xfrm>
            <a:off x="0" y="2971800"/>
            <a:ext cx="7450137" cy="2733675"/>
          </a:xfrm>
          <a:prstGeom prst="rect">
            <a:avLst/>
          </a:prstGeom>
          <a:noFill/>
          <a:ln w="9525">
            <a:noFill/>
            <a:miter lim="800000"/>
            <a:headEnd/>
            <a:tailEnd/>
          </a:ln>
          <a:effectLst/>
        </p:spPr>
      </p:pic>
      <p:sp>
        <p:nvSpPr>
          <p:cNvPr id="4" name="Rectangle 3"/>
          <p:cNvSpPr/>
          <p:nvPr/>
        </p:nvSpPr>
        <p:spPr>
          <a:xfrm>
            <a:off x="304800" y="228600"/>
            <a:ext cx="8153400" cy="2308324"/>
          </a:xfrm>
          <a:prstGeom prst="rect">
            <a:avLst/>
          </a:prstGeom>
        </p:spPr>
        <p:txBody>
          <a:bodyPr wrap="square">
            <a:spAutoFit/>
          </a:bodyPr>
          <a:lstStyle/>
          <a:p>
            <a:pPr lvl="0" fontAlgn="base">
              <a:spcBef>
                <a:spcPct val="0"/>
              </a:spcBef>
              <a:spcAft>
                <a:spcPct val="0"/>
              </a:spcAft>
            </a:pPr>
            <a:r>
              <a:rPr lang="en-US" sz="4400" b="1" u="sng" dirty="0" smtClean="0">
                <a:solidFill>
                  <a:srgbClr val="FF0000"/>
                </a:solidFill>
                <a:latin typeface="Segoe UI" pitchFamily="34" charset="0"/>
                <a:cs typeface="Segoe UI" pitchFamily="34" charset="0"/>
              </a:rPr>
              <a:t>Using a While Loop</a:t>
            </a:r>
          </a:p>
          <a:p>
            <a:pPr lvl="0" eaLnBrk="0" fontAlgn="base" hangingPunct="0">
              <a:spcBef>
                <a:spcPct val="0"/>
              </a:spcBef>
              <a:spcAft>
                <a:spcPct val="0"/>
              </a:spcAft>
            </a:pPr>
            <a:r>
              <a:rPr lang="en-US" sz="2000" dirty="0" smtClean="0">
                <a:solidFill>
                  <a:srgbClr val="000000"/>
                </a:solidFill>
                <a:latin typeface="Verdana" pitchFamily="34" charset="0"/>
                <a:cs typeface="Arial" pitchFamily="34" charset="0"/>
              </a:rPr>
              <a:t>You can loop through the list items by using a </a:t>
            </a:r>
            <a:r>
              <a:rPr lang="en-US" sz="2000" dirty="0" smtClean="0">
                <a:solidFill>
                  <a:srgbClr val="DC143C"/>
                </a:solidFill>
                <a:latin typeface="Consolas" pitchFamily="49" charset="0"/>
                <a:cs typeface="Arial" pitchFamily="34" charset="0"/>
              </a:rPr>
              <a:t>while</a:t>
            </a:r>
            <a:r>
              <a:rPr lang="en-US" sz="2000" dirty="0" smtClean="0">
                <a:solidFill>
                  <a:srgbClr val="000000"/>
                </a:solidFill>
                <a:latin typeface="Verdana" pitchFamily="34" charset="0"/>
                <a:cs typeface="Arial" pitchFamily="34" charset="0"/>
              </a:rPr>
              <a:t> loop.</a:t>
            </a:r>
            <a:endParaRPr lang="en-US" sz="900" dirty="0" smtClean="0">
              <a:latin typeface="Arial" pitchFamily="34" charset="0"/>
              <a:cs typeface="Arial" pitchFamily="34" charset="0"/>
            </a:endParaRPr>
          </a:p>
          <a:p>
            <a:pPr lvl="0" eaLnBrk="0" fontAlgn="base" hangingPunct="0">
              <a:spcBef>
                <a:spcPct val="0"/>
              </a:spcBef>
              <a:spcAft>
                <a:spcPct val="0"/>
              </a:spcAft>
            </a:pPr>
            <a:r>
              <a:rPr lang="en-US" sz="2000" dirty="0" smtClean="0">
                <a:solidFill>
                  <a:srgbClr val="000000"/>
                </a:solidFill>
                <a:latin typeface="Verdana" pitchFamily="34" charset="0"/>
                <a:cs typeface="Arial" pitchFamily="34" charset="0"/>
              </a:rPr>
              <a:t>Use the </a:t>
            </a:r>
            <a:r>
              <a:rPr lang="en-US" sz="2000" dirty="0" err="1" smtClean="0">
                <a:solidFill>
                  <a:srgbClr val="DC143C"/>
                </a:solidFill>
                <a:latin typeface="Consolas" pitchFamily="49" charset="0"/>
                <a:cs typeface="Arial" pitchFamily="34" charset="0"/>
              </a:rPr>
              <a:t>len</a:t>
            </a:r>
            <a:r>
              <a:rPr lang="en-US" sz="2000" dirty="0" smtClean="0">
                <a:solidFill>
                  <a:srgbClr val="DC143C"/>
                </a:solidFill>
                <a:latin typeface="Consolas" pitchFamily="49" charset="0"/>
                <a:cs typeface="Arial" pitchFamily="34" charset="0"/>
              </a:rPr>
              <a:t>()</a:t>
            </a:r>
            <a:r>
              <a:rPr lang="en-US" sz="2000" dirty="0" smtClean="0">
                <a:solidFill>
                  <a:srgbClr val="000000"/>
                </a:solidFill>
                <a:latin typeface="Verdana" pitchFamily="34" charset="0"/>
                <a:cs typeface="Arial" pitchFamily="34" charset="0"/>
              </a:rPr>
              <a:t> function to determine the length of the list, then start at 0 and loop your way through the list items by </a:t>
            </a:r>
            <a:r>
              <a:rPr lang="en-US" sz="2000" dirty="0" err="1" smtClean="0">
                <a:solidFill>
                  <a:srgbClr val="000000"/>
                </a:solidFill>
                <a:latin typeface="Verdana" pitchFamily="34" charset="0"/>
                <a:cs typeface="Arial" pitchFamily="34" charset="0"/>
              </a:rPr>
              <a:t>refering</a:t>
            </a:r>
            <a:r>
              <a:rPr lang="en-US" sz="2000" dirty="0" smtClean="0">
                <a:solidFill>
                  <a:srgbClr val="000000"/>
                </a:solidFill>
                <a:latin typeface="Verdana" pitchFamily="34" charset="0"/>
                <a:cs typeface="Arial" pitchFamily="34" charset="0"/>
              </a:rPr>
              <a:t> to their indexes.</a:t>
            </a:r>
            <a:endParaRPr lang="en-US" sz="900" dirty="0" smtClean="0">
              <a:latin typeface="Arial" pitchFamily="34" charset="0"/>
              <a:cs typeface="Arial" pitchFamily="34" charset="0"/>
            </a:endParaRPr>
          </a:p>
          <a:p>
            <a:pPr lvl="0" eaLnBrk="0" fontAlgn="base" hangingPunct="0">
              <a:spcBef>
                <a:spcPct val="0"/>
              </a:spcBef>
              <a:spcAft>
                <a:spcPct val="0"/>
              </a:spcAft>
            </a:pPr>
            <a:r>
              <a:rPr lang="en-US" sz="2000" dirty="0" smtClean="0">
                <a:solidFill>
                  <a:srgbClr val="000000"/>
                </a:solidFill>
                <a:latin typeface="Verdana" pitchFamily="34" charset="0"/>
                <a:cs typeface="Arial" pitchFamily="34" charset="0"/>
              </a:rPr>
              <a:t>Remember to increase the index by 1 after each iteration.</a:t>
            </a:r>
            <a:endParaRPr lang="en-US" sz="3600" dirty="0" smtClean="0">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ChangeArrowheads="1"/>
          </p:cNvSpPr>
          <p:nvPr/>
        </p:nvSpPr>
        <p:spPr bwMode="auto">
          <a:xfrm>
            <a:off x="0" y="0"/>
            <a:ext cx="4191000" cy="861677"/>
          </a:xfrm>
          <a:prstGeom prst="rect">
            <a:avLst/>
          </a:prstGeom>
          <a:solidFill>
            <a:srgbClr val="FFFFFF"/>
          </a:solidFill>
          <a:ln w="9525">
            <a:noFill/>
            <a:miter lim="800000"/>
            <a:headEnd/>
            <a:tailEnd/>
          </a:ln>
          <a:effectLst/>
        </p:spPr>
        <p:txBody>
          <a:bodyPr vert="horz" wrap="square" lIns="-92046" tIns="152352" rIns="-92046" bIns="15235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sng" strike="noStrike" cap="none" normalizeH="0" baseline="0" dirty="0" smtClean="0">
                <a:ln>
                  <a:noFill/>
                </a:ln>
                <a:solidFill>
                  <a:srgbClr val="FF0000"/>
                </a:solidFill>
                <a:effectLst/>
                <a:latin typeface="Segoe UI" pitchFamily="34" charset="0"/>
                <a:cs typeface="Segoe UI" pitchFamily="34" charset="0"/>
              </a:rPr>
              <a:t>Python - Sort Lists</a:t>
            </a:r>
          </a:p>
        </p:txBody>
      </p:sp>
      <p:sp>
        <p:nvSpPr>
          <p:cNvPr id="101379" name="Rectangle 3"/>
          <p:cNvSpPr>
            <a:spLocks noChangeArrowheads="1"/>
          </p:cNvSpPr>
          <p:nvPr/>
        </p:nvSpPr>
        <p:spPr bwMode="auto">
          <a:xfrm>
            <a:off x="0" y="1066800"/>
            <a:ext cx="8693790" cy="861726"/>
          </a:xfrm>
          <a:prstGeom prst="rect">
            <a:avLst/>
          </a:prstGeom>
          <a:solidFill>
            <a:srgbClr val="FFFFFF"/>
          </a:solidFill>
          <a:ln w="9525">
            <a:noFill/>
            <a:miter lim="800000"/>
            <a:headEnd/>
            <a:tailEnd/>
          </a:ln>
          <a:effectLst/>
        </p:spPr>
        <p:txBody>
          <a:bodyPr vert="horz" wrap="non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Segoe UI" pitchFamily="34" charset="0"/>
                <a:cs typeface="Segoe UI" pitchFamily="34" charset="0"/>
              </a:rPr>
              <a:t>Sort List Alphanumerically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List objects have a </a:t>
            </a:r>
            <a:r>
              <a:rPr kumimoji="0" lang="en-US" sz="1400" b="0" i="0" u="none" strike="noStrike" cap="none" normalizeH="0" baseline="0" dirty="0" smtClean="0">
                <a:ln>
                  <a:noFill/>
                </a:ln>
                <a:solidFill>
                  <a:srgbClr val="DC143C"/>
                </a:solidFill>
                <a:effectLst/>
                <a:latin typeface="Consolas" pitchFamily="49" charset="0"/>
                <a:cs typeface="Arial" pitchFamily="34" charset="0"/>
              </a:rPr>
              <a:t>sort()</a:t>
            </a:r>
            <a:r>
              <a:rPr kumimoji="0" lang="en-US" sz="1400" b="0" i="0" u="none" strike="noStrike" cap="none" normalizeH="0" baseline="0" dirty="0" smtClean="0">
                <a:ln>
                  <a:noFill/>
                </a:ln>
                <a:solidFill>
                  <a:srgbClr val="000000"/>
                </a:solidFill>
                <a:effectLst/>
                <a:latin typeface="Verdana" pitchFamily="34" charset="0"/>
                <a:cs typeface="Arial" pitchFamily="34" charset="0"/>
              </a:rPr>
              <a:t> method that will sort the list alphanumerically, ascending, by default: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1380" name="Picture 4"/>
          <p:cNvPicPr>
            <a:picLocks noChangeAspect="1" noChangeArrowheads="1"/>
          </p:cNvPicPr>
          <p:nvPr/>
        </p:nvPicPr>
        <p:blipFill>
          <a:blip r:embed="rId2"/>
          <a:srcRect/>
          <a:stretch>
            <a:fillRect/>
          </a:stretch>
        </p:blipFill>
        <p:spPr bwMode="auto">
          <a:xfrm>
            <a:off x="0" y="2057400"/>
            <a:ext cx="6705600" cy="2222549"/>
          </a:xfrm>
          <a:prstGeom prst="rect">
            <a:avLst/>
          </a:prstGeom>
          <a:noFill/>
          <a:ln w="9525">
            <a:noFill/>
            <a:miter lim="800000"/>
            <a:headEnd/>
            <a:tailEnd/>
          </a:ln>
          <a:effectLst/>
        </p:spPr>
      </p:pic>
      <p:pic>
        <p:nvPicPr>
          <p:cNvPr id="101381" name="Picture 5"/>
          <p:cNvPicPr>
            <a:picLocks noChangeAspect="1" noChangeArrowheads="1"/>
          </p:cNvPicPr>
          <p:nvPr/>
        </p:nvPicPr>
        <p:blipFill>
          <a:blip r:embed="rId3"/>
          <a:srcRect/>
          <a:stretch>
            <a:fillRect/>
          </a:stretch>
        </p:blipFill>
        <p:spPr bwMode="auto">
          <a:xfrm>
            <a:off x="0" y="4343400"/>
            <a:ext cx="4124325" cy="22764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p:cNvSpPr>
            <a:spLocks noChangeArrowheads="1"/>
          </p:cNvSpPr>
          <p:nvPr/>
        </p:nvSpPr>
        <p:spPr bwMode="auto">
          <a:xfrm>
            <a:off x="0" y="0"/>
            <a:ext cx="8246232" cy="1015614"/>
          </a:xfrm>
          <a:prstGeom prst="rect">
            <a:avLst/>
          </a:prstGeom>
          <a:solidFill>
            <a:srgbClr val="FFFFFF"/>
          </a:solidFill>
          <a:ln w="9525">
            <a:noFill/>
            <a:miter lim="800000"/>
            <a:headEnd/>
            <a:tailEnd/>
          </a:ln>
          <a:effectLst/>
        </p:spPr>
        <p:txBody>
          <a:bodyPr vert="horz" wrap="non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sng" strike="noStrike" cap="none" normalizeH="0" baseline="0" dirty="0" smtClean="0">
                <a:ln>
                  <a:noFill/>
                </a:ln>
                <a:solidFill>
                  <a:srgbClr val="FF0000"/>
                </a:solidFill>
                <a:effectLst/>
                <a:latin typeface="Segoe UI" pitchFamily="34" charset="0"/>
                <a:cs typeface="Segoe UI" pitchFamily="34" charset="0"/>
              </a:rPr>
              <a:t>Sort Descending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To sort descending, use the keyword argument </a:t>
            </a:r>
            <a:r>
              <a:rPr kumimoji="0" lang="en-US" sz="2000" b="0" i="0" u="none" strike="noStrike" cap="none" normalizeH="0" baseline="0" dirty="0" smtClean="0">
                <a:ln>
                  <a:noFill/>
                </a:ln>
                <a:solidFill>
                  <a:srgbClr val="DC143C"/>
                </a:solidFill>
                <a:effectLst/>
                <a:latin typeface="Consolas" pitchFamily="49" charset="0"/>
                <a:cs typeface="Arial" pitchFamily="34" charset="0"/>
              </a:rPr>
              <a:t>reverse = True</a:t>
            </a:r>
            <a:r>
              <a:rPr kumimoji="0" lang="en-US" sz="2000" b="0" i="0" u="none" strike="noStrike" cap="none" normalizeH="0" baseline="0" dirty="0" smtClean="0">
                <a:ln>
                  <a:noFill/>
                </a:ln>
                <a:solidFill>
                  <a:srgbClr val="000000"/>
                </a:solidFill>
                <a:effectLst/>
                <a:latin typeface="Verdana" pitchFamily="34" charset="0"/>
                <a:cs typeface="Arial" pitchFamily="34" charset="0"/>
              </a:rPr>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402" name="Picture 2"/>
          <p:cNvPicPr>
            <a:picLocks noChangeAspect="1" noChangeArrowheads="1"/>
          </p:cNvPicPr>
          <p:nvPr/>
        </p:nvPicPr>
        <p:blipFill>
          <a:blip r:embed="rId2"/>
          <a:srcRect/>
          <a:stretch>
            <a:fillRect/>
          </a:stretch>
        </p:blipFill>
        <p:spPr bwMode="auto">
          <a:xfrm>
            <a:off x="0" y="1524000"/>
            <a:ext cx="7059613" cy="2324100"/>
          </a:xfrm>
          <a:prstGeom prst="rect">
            <a:avLst/>
          </a:prstGeom>
          <a:noFill/>
          <a:ln w="9525">
            <a:noFill/>
            <a:miter lim="800000"/>
            <a:headEnd/>
            <a:tailEnd/>
          </a:ln>
          <a:effectLst/>
        </p:spPr>
      </p:pic>
      <p:pic>
        <p:nvPicPr>
          <p:cNvPr id="102403" name="Picture 3"/>
          <p:cNvPicPr>
            <a:picLocks noChangeAspect="1" noChangeArrowheads="1"/>
          </p:cNvPicPr>
          <p:nvPr/>
        </p:nvPicPr>
        <p:blipFill>
          <a:blip r:embed="rId3"/>
          <a:srcRect/>
          <a:stretch>
            <a:fillRect/>
          </a:stretch>
        </p:blipFill>
        <p:spPr bwMode="auto">
          <a:xfrm>
            <a:off x="0" y="4876800"/>
            <a:ext cx="5591175" cy="428625"/>
          </a:xfrm>
          <a:prstGeom prst="rect">
            <a:avLst/>
          </a:prstGeom>
          <a:noFill/>
          <a:ln w="9525">
            <a:noFill/>
            <a:miter lim="800000"/>
            <a:headEnd/>
            <a:tailEnd/>
          </a:ln>
          <a:effectLst/>
        </p:spPr>
      </p:pic>
      <p:sp>
        <p:nvSpPr>
          <p:cNvPr id="5" name="TextBox 4"/>
          <p:cNvSpPr txBox="1"/>
          <p:nvPr/>
        </p:nvSpPr>
        <p:spPr>
          <a:xfrm>
            <a:off x="0" y="4343400"/>
            <a:ext cx="1143262" cy="369332"/>
          </a:xfrm>
          <a:prstGeom prst="rect">
            <a:avLst/>
          </a:prstGeom>
          <a:noFill/>
        </p:spPr>
        <p:txBody>
          <a:bodyPr wrap="none" rtlCol="0">
            <a:spAutoFit/>
          </a:bodyPr>
          <a:lstStyle/>
          <a:p>
            <a:r>
              <a:rPr lang="en-US" dirty="0" smtClean="0"/>
              <a:t>OUTPUT :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ChangeArrowheads="1"/>
          </p:cNvSpPr>
          <p:nvPr/>
        </p:nvSpPr>
        <p:spPr bwMode="auto">
          <a:xfrm>
            <a:off x="1" y="0"/>
            <a:ext cx="9144000" cy="107717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Segoe UI" pitchFamily="34" charset="0"/>
                <a:cs typeface="Segoe UI" pitchFamily="34" charset="0"/>
              </a:rPr>
              <a:t>Case Insensitive Sort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By default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sort()</a:t>
            </a:r>
            <a:r>
              <a:rPr kumimoji="0" lang="en-US" sz="1400" b="0" i="0" u="none" strike="noStrike" cap="none" normalizeH="0" baseline="0" dirty="0" smtClean="0">
                <a:ln>
                  <a:noFill/>
                </a:ln>
                <a:solidFill>
                  <a:srgbClr val="000000"/>
                </a:solidFill>
                <a:effectLst/>
                <a:latin typeface="Verdana" pitchFamily="34" charset="0"/>
                <a:cs typeface="Arial" pitchFamily="34" charset="0"/>
              </a:rPr>
              <a:t> method is case sensitive, resulting in all capital letters being sorted before lower case letters: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3426" name="Picture 2"/>
          <p:cNvPicPr>
            <a:picLocks noChangeAspect="1" noChangeArrowheads="1"/>
          </p:cNvPicPr>
          <p:nvPr/>
        </p:nvPicPr>
        <p:blipFill>
          <a:blip r:embed="rId2"/>
          <a:srcRect/>
          <a:stretch>
            <a:fillRect/>
          </a:stretch>
        </p:blipFill>
        <p:spPr bwMode="auto">
          <a:xfrm>
            <a:off x="0" y="1143000"/>
            <a:ext cx="6126163" cy="2314575"/>
          </a:xfrm>
          <a:prstGeom prst="rect">
            <a:avLst/>
          </a:prstGeom>
          <a:noFill/>
          <a:ln w="9525">
            <a:noFill/>
            <a:miter lim="800000"/>
            <a:headEnd/>
            <a:tailEnd/>
          </a:ln>
          <a:effectLst/>
        </p:spPr>
      </p:pic>
      <p:sp>
        <p:nvSpPr>
          <p:cNvPr id="103428" name="Rectangle 4"/>
          <p:cNvSpPr>
            <a:spLocks noChangeArrowheads="1"/>
          </p:cNvSpPr>
          <p:nvPr/>
        </p:nvSpPr>
        <p:spPr bwMode="auto">
          <a:xfrm>
            <a:off x="0" y="3429000"/>
            <a:ext cx="8991600" cy="1015614"/>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Segoe UI" pitchFamily="34" charset="0"/>
                <a:cs typeface="Segoe UI" pitchFamily="34" charset="0"/>
              </a:rPr>
              <a:t>Reverse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What if you want to reverse the order of a list, regardless of the alphabet?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reverse()</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reverses the current sorting order of the elements.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3429" name="Picture 5"/>
          <p:cNvPicPr>
            <a:picLocks noChangeAspect="1" noChangeArrowheads="1"/>
          </p:cNvPicPr>
          <p:nvPr/>
        </p:nvPicPr>
        <p:blipFill>
          <a:blip r:embed="rId3"/>
          <a:srcRect/>
          <a:stretch>
            <a:fillRect/>
          </a:stretch>
        </p:blipFill>
        <p:spPr bwMode="auto">
          <a:xfrm>
            <a:off x="0" y="4648200"/>
            <a:ext cx="6278563" cy="22098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ChangeArrowheads="1"/>
          </p:cNvSpPr>
          <p:nvPr/>
        </p:nvSpPr>
        <p:spPr bwMode="auto">
          <a:xfrm>
            <a:off x="0" y="0"/>
            <a:ext cx="9144000" cy="1292613"/>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Segoe UI" pitchFamily="34" charset="0"/>
                <a:cs typeface="Segoe UI" pitchFamily="34" charset="0"/>
              </a:rPr>
              <a:t>Copy a List</a:t>
            </a:r>
          </a:p>
          <a:p>
            <a:pPr marL="0" marR="0" lvl="0" indent="0"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You cannot copy a list simply by typing </a:t>
            </a:r>
            <a:r>
              <a:rPr kumimoji="0" lang="en-US" sz="1400" b="0" i="0" u="none" strike="noStrike" cap="none" normalizeH="0" baseline="0" dirty="0" smtClean="0">
                <a:ln>
                  <a:noFill/>
                </a:ln>
                <a:solidFill>
                  <a:srgbClr val="DC143C"/>
                </a:solidFill>
                <a:effectLst/>
                <a:latin typeface="Consolas" pitchFamily="49" charset="0"/>
                <a:cs typeface="Arial" pitchFamily="34" charset="0"/>
              </a:rPr>
              <a:t>list2 = list1</a:t>
            </a:r>
            <a:r>
              <a:rPr kumimoji="0" lang="en-US" sz="1400" b="0" i="0" u="none" strike="noStrike" cap="none" normalizeH="0" baseline="0" dirty="0" smtClean="0">
                <a:ln>
                  <a:noFill/>
                </a:ln>
                <a:solidFill>
                  <a:srgbClr val="000000"/>
                </a:solidFill>
                <a:effectLst/>
                <a:latin typeface="Verdana" pitchFamily="34" charset="0"/>
                <a:cs typeface="Arial" pitchFamily="34" charset="0"/>
              </a:rPr>
              <a:t>, because: </a:t>
            </a:r>
            <a:r>
              <a:rPr kumimoji="0" lang="en-US" sz="1400" b="0" i="0" u="none" strike="noStrike" cap="none" normalizeH="0" baseline="0" dirty="0" smtClean="0">
                <a:ln>
                  <a:noFill/>
                </a:ln>
                <a:solidFill>
                  <a:srgbClr val="DC143C"/>
                </a:solidFill>
                <a:effectLst/>
                <a:latin typeface="Consolas" pitchFamily="49" charset="0"/>
                <a:cs typeface="Arial" pitchFamily="34" charset="0"/>
              </a:rPr>
              <a:t>list2</a:t>
            </a:r>
            <a:r>
              <a:rPr kumimoji="0" lang="en-US" sz="1400" b="0" i="0" u="none" strike="noStrike" cap="none" normalizeH="0" baseline="0" dirty="0" smtClean="0">
                <a:ln>
                  <a:noFill/>
                </a:ln>
                <a:solidFill>
                  <a:srgbClr val="000000"/>
                </a:solidFill>
                <a:effectLst/>
                <a:latin typeface="Verdana" pitchFamily="34" charset="0"/>
                <a:cs typeface="Arial" pitchFamily="34" charset="0"/>
              </a:rPr>
              <a:t> will only be a </a:t>
            </a:r>
            <a:r>
              <a:rPr kumimoji="0" lang="en-US" sz="1400" b="0" i="1" u="none" strike="noStrike" cap="none" normalizeH="0" baseline="0" dirty="0" smtClean="0">
                <a:ln>
                  <a:noFill/>
                </a:ln>
                <a:solidFill>
                  <a:srgbClr val="000000"/>
                </a:solidFill>
                <a:effectLst/>
                <a:latin typeface="Verdana" pitchFamily="34" charset="0"/>
                <a:cs typeface="Arial" pitchFamily="34" charset="0"/>
              </a:rPr>
              <a:t>reference</a:t>
            </a:r>
            <a:r>
              <a:rPr kumimoji="0" lang="en-US" sz="1400" b="0" i="0" u="none" strike="noStrike" cap="none" normalizeH="0" baseline="0" dirty="0" smtClean="0">
                <a:ln>
                  <a:noFill/>
                </a:ln>
                <a:solidFill>
                  <a:srgbClr val="000000"/>
                </a:solidFill>
                <a:effectLst/>
                <a:latin typeface="Verdana" pitchFamily="34" charset="0"/>
                <a:cs typeface="Arial" pitchFamily="34" charset="0"/>
              </a:rPr>
              <a:t> to </a:t>
            </a:r>
            <a:r>
              <a:rPr kumimoji="0" lang="en-US" sz="1400" b="0" i="0" u="none" strike="noStrike" cap="none" normalizeH="0" baseline="0" dirty="0" smtClean="0">
                <a:ln>
                  <a:noFill/>
                </a:ln>
                <a:solidFill>
                  <a:srgbClr val="DC143C"/>
                </a:solidFill>
                <a:effectLst/>
                <a:latin typeface="Consolas" pitchFamily="49" charset="0"/>
                <a:cs typeface="Arial" pitchFamily="34" charset="0"/>
              </a:rPr>
              <a:t>list1</a:t>
            </a:r>
            <a:r>
              <a:rPr kumimoji="0" lang="en-US" sz="1400" b="0" i="0" u="none" strike="noStrike" cap="none" normalizeH="0" baseline="0" dirty="0" smtClean="0">
                <a:ln>
                  <a:noFill/>
                </a:ln>
                <a:solidFill>
                  <a:srgbClr val="000000"/>
                </a:solidFill>
                <a:effectLst/>
                <a:latin typeface="Verdana" pitchFamily="34" charset="0"/>
                <a:cs typeface="Arial" pitchFamily="34" charset="0"/>
              </a:rPr>
              <a:t>, and changes made in </a:t>
            </a:r>
            <a:r>
              <a:rPr kumimoji="0" lang="en-US" sz="1400" b="0" i="0" u="none" strike="noStrike" cap="none" normalizeH="0" baseline="0" dirty="0" smtClean="0">
                <a:ln>
                  <a:noFill/>
                </a:ln>
                <a:solidFill>
                  <a:srgbClr val="DC143C"/>
                </a:solidFill>
                <a:effectLst/>
                <a:latin typeface="Consolas" pitchFamily="49" charset="0"/>
                <a:cs typeface="Arial" pitchFamily="34" charset="0"/>
              </a:rPr>
              <a:t>list1</a:t>
            </a:r>
            <a:r>
              <a:rPr kumimoji="0" lang="en-US" sz="1400" b="0" i="0" u="none" strike="noStrike" cap="none" normalizeH="0" baseline="0" dirty="0" smtClean="0">
                <a:ln>
                  <a:noFill/>
                </a:ln>
                <a:solidFill>
                  <a:srgbClr val="000000"/>
                </a:solidFill>
                <a:effectLst/>
                <a:latin typeface="Verdana" pitchFamily="34" charset="0"/>
                <a:cs typeface="Arial" pitchFamily="34" charset="0"/>
              </a:rPr>
              <a:t> will automatically also be made in </a:t>
            </a:r>
            <a:r>
              <a:rPr kumimoji="0" lang="en-US" sz="1400" b="0" i="0" u="none" strike="noStrike" cap="none" normalizeH="0" baseline="0" dirty="0" smtClean="0">
                <a:ln>
                  <a:noFill/>
                </a:ln>
                <a:solidFill>
                  <a:srgbClr val="DC143C"/>
                </a:solidFill>
                <a:effectLst/>
                <a:latin typeface="Consolas" pitchFamily="49" charset="0"/>
                <a:cs typeface="Arial" pitchFamily="34" charset="0"/>
              </a:rPr>
              <a:t>list2</a:t>
            </a:r>
            <a:r>
              <a:rPr kumimoji="0" lang="en-US" sz="1400" b="0" i="0" u="none" strike="noStrike" cap="none" normalizeH="0" baseline="0" dirty="0" smtClean="0">
                <a:ln>
                  <a:noFill/>
                </a:ln>
                <a:solidFill>
                  <a:srgbClr val="000000"/>
                </a:solidFill>
                <a:effectLst/>
                <a:latin typeface="Verdana" pitchFamily="34" charset="0"/>
                <a:cs typeface="Arial" pitchFamily="34"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There are ways to make a copy, one way is to use the built-in List method </a:t>
            </a:r>
            <a:r>
              <a:rPr kumimoji="0" lang="en-US" sz="1400" b="0" i="0" u="none" strike="noStrike" cap="none" normalizeH="0" baseline="0" dirty="0" smtClean="0">
                <a:ln>
                  <a:noFill/>
                </a:ln>
                <a:solidFill>
                  <a:srgbClr val="DC143C"/>
                </a:solidFill>
                <a:effectLst/>
                <a:latin typeface="Consolas" pitchFamily="49" charset="0"/>
                <a:cs typeface="Arial" pitchFamily="34" charset="0"/>
              </a:rPr>
              <a:t>copy()</a:t>
            </a:r>
            <a:r>
              <a:rPr kumimoji="0" lang="en-US" sz="1400" b="0" i="0" u="none" strike="noStrike" cap="none" normalizeH="0" baseline="0" dirty="0" smtClean="0">
                <a:ln>
                  <a:noFill/>
                </a:ln>
                <a:solidFill>
                  <a:srgbClr val="000000"/>
                </a:solidFill>
                <a:effectLst/>
                <a:latin typeface="Verdana" pitchFamily="34" charset="0"/>
                <a:cs typeface="Arial" pitchFamily="34"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4450" name="Picture 2"/>
          <p:cNvPicPr>
            <a:picLocks noChangeAspect="1" noChangeArrowheads="1"/>
          </p:cNvPicPr>
          <p:nvPr/>
        </p:nvPicPr>
        <p:blipFill>
          <a:blip r:embed="rId2"/>
          <a:srcRect/>
          <a:stretch>
            <a:fillRect/>
          </a:stretch>
        </p:blipFill>
        <p:spPr bwMode="auto">
          <a:xfrm>
            <a:off x="0" y="1295400"/>
            <a:ext cx="5000625" cy="2324100"/>
          </a:xfrm>
          <a:prstGeom prst="rect">
            <a:avLst/>
          </a:prstGeom>
          <a:noFill/>
          <a:ln w="9525">
            <a:noFill/>
            <a:miter lim="800000"/>
            <a:headEnd/>
            <a:tailEnd/>
          </a:ln>
          <a:effectLst/>
        </p:spPr>
      </p:pic>
      <p:sp>
        <p:nvSpPr>
          <p:cNvPr id="104451" name="Rectangle 3"/>
          <p:cNvSpPr>
            <a:spLocks noChangeArrowheads="1"/>
          </p:cNvSpPr>
          <p:nvPr/>
        </p:nvSpPr>
        <p:spPr bwMode="auto">
          <a:xfrm>
            <a:off x="228600" y="3657600"/>
            <a:ext cx="7813677" cy="1200280"/>
          </a:xfrm>
          <a:prstGeom prst="rect">
            <a:avLst/>
          </a:prstGeom>
          <a:solidFill>
            <a:srgbClr val="FFFFFF"/>
          </a:solidFill>
          <a:ln w="9525">
            <a:noFill/>
            <a:miter lim="800000"/>
            <a:headEnd/>
            <a:tailEnd/>
          </a:ln>
          <a:effectLst/>
        </p:spPr>
        <p:txBody>
          <a:bodyPr vert="horz" wrap="non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sng" strike="noStrike" cap="none" normalizeH="0" baseline="0" dirty="0" smtClean="0">
                <a:ln>
                  <a:noFill/>
                </a:ln>
                <a:solidFill>
                  <a:srgbClr val="FF0000"/>
                </a:solidFill>
                <a:effectLst/>
                <a:latin typeface="Segoe UI" pitchFamily="34" charset="0"/>
                <a:cs typeface="Segoe UI" pitchFamily="34" charset="0"/>
              </a:rPr>
              <a:t>Join Two Lists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There are several ways to join, or concatenate, two or more lists in Python.</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One of the easiest ways are by using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Verdana" pitchFamily="34" charset="0"/>
                <a:cs typeface="Arial" pitchFamily="34" charset="0"/>
              </a:rPr>
              <a:t> operator</a:t>
            </a:r>
            <a:r>
              <a:rPr kumimoji="0" lang="en-US" sz="1100" b="0" i="0" u="none" strike="noStrike" cap="none" normalizeH="0" baseline="0" dirty="0" smtClean="0">
                <a:ln>
                  <a:noFill/>
                </a:ln>
                <a:solidFill>
                  <a:srgbClr val="000000"/>
                </a:solidFill>
                <a:effectLst/>
                <a:latin typeface="Verdana"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4452" name="Picture 4"/>
          <p:cNvPicPr>
            <a:picLocks noChangeAspect="1" noChangeArrowheads="1"/>
          </p:cNvPicPr>
          <p:nvPr/>
        </p:nvPicPr>
        <p:blipFill>
          <a:blip r:embed="rId3"/>
          <a:srcRect/>
          <a:stretch>
            <a:fillRect/>
          </a:stretch>
        </p:blipFill>
        <p:spPr bwMode="auto">
          <a:xfrm>
            <a:off x="0" y="4800600"/>
            <a:ext cx="6858000" cy="20574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534400" cy="892552"/>
          </a:xfrm>
          <a:prstGeom prst="rect">
            <a:avLst/>
          </a:prstGeom>
        </p:spPr>
        <p:txBody>
          <a:bodyPr wrap="square">
            <a:spAutoFit/>
          </a:bodyPr>
          <a:lstStyle/>
          <a:p>
            <a:pPr algn="ctr"/>
            <a:r>
              <a:rPr lang="en-US" sz="2800" dirty="0" smtClean="0">
                <a:solidFill>
                  <a:srgbClr val="FF0000"/>
                </a:solidFill>
              </a:rPr>
              <a:t>List Methods</a:t>
            </a:r>
          </a:p>
          <a:p>
            <a:r>
              <a:rPr lang="en-US" sz="2400" dirty="0" smtClean="0"/>
              <a:t>Python has a set of built-in methods that you can use on lists.</a:t>
            </a:r>
            <a:endParaRPr lang="en-US" sz="2400" dirty="0"/>
          </a:p>
        </p:txBody>
      </p:sp>
      <p:pic>
        <p:nvPicPr>
          <p:cNvPr id="105474" name="Picture 2"/>
          <p:cNvPicPr>
            <a:picLocks noChangeAspect="1" noChangeArrowheads="1"/>
          </p:cNvPicPr>
          <p:nvPr/>
        </p:nvPicPr>
        <p:blipFill>
          <a:blip r:embed="rId2"/>
          <a:srcRect/>
          <a:stretch>
            <a:fillRect/>
          </a:stretch>
        </p:blipFill>
        <p:spPr bwMode="auto">
          <a:xfrm>
            <a:off x="304800" y="1371600"/>
            <a:ext cx="7553325" cy="517371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762000"/>
            <a:ext cx="2858218" cy="769441"/>
          </a:xfrm>
          <a:prstGeom prst="rect">
            <a:avLst/>
          </a:prstGeom>
          <a:noFill/>
        </p:spPr>
        <p:txBody>
          <a:bodyPr wrap="none" rtlCol="0">
            <a:spAutoFit/>
          </a:bodyPr>
          <a:lstStyle/>
          <a:p>
            <a:r>
              <a:rPr lang="en-US" sz="4400" b="1" u="sng" dirty="0" smtClean="0"/>
              <a:t>VARIABLES </a:t>
            </a:r>
            <a:endParaRPr lang="en-US" sz="4400" b="1" u="sng" dirty="0"/>
          </a:p>
        </p:txBody>
      </p:sp>
      <p:sp>
        <p:nvSpPr>
          <p:cNvPr id="4" name="Rectangle 3"/>
          <p:cNvSpPr/>
          <p:nvPr/>
        </p:nvSpPr>
        <p:spPr>
          <a:xfrm>
            <a:off x="838200" y="1676400"/>
            <a:ext cx="5943600" cy="369332"/>
          </a:xfrm>
          <a:prstGeom prst="rect">
            <a:avLst/>
          </a:prstGeom>
        </p:spPr>
        <p:txBody>
          <a:bodyPr wrap="square">
            <a:spAutoFit/>
          </a:bodyPr>
          <a:lstStyle/>
          <a:p>
            <a:r>
              <a:rPr lang="en-US" dirty="0"/>
              <a:t>Variables are containers for storing data values.</a:t>
            </a:r>
          </a:p>
        </p:txBody>
      </p:sp>
      <p:sp>
        <p:nvSpPr>
          <p:cNvPr id="5" name="Rectangle 4"/>
          <p:cNvSpPr/>
          <p:nvPr/>
        </p:nvSpPr>
        <p:spPr>
          <a:xfrm>
            <a:off x="762000" y="2133600"/>
            <a:ext cx="6934200" cy="923330"/>
          </a:xfrm>
          <a:prstGeom prst="rect">
            <a:avLst/>
          </a:prstGeom>
        </p:spPr>
        <p:txBody>
          <a:bodyPr wrap="square">
            <a:spAutoFit/>
          </a:bodyPr>
          <a:lstStyle/>
          <a:p>
            <a:pPr>
              <a:buFont typeface="Arial" pitchFamily="34" charset="0"/>
              <a:buChar char="•"/>
            </a:pPr>
            <a:r>
              <a:rPr lang="en-US" b="1" u="sng" dirty="0" smtClean="0"/>
              <a:t> Creating </a:t>
            </a:r>
            <a:r>
              <a:rPr lang="en-US" b="1" u="sng" dirty="0"/>
              <a:t>Variables</a:t>
            </a:r>
          </a:p>
          <a:p>
            <a:r>
              <a:rPr lang="en-US" dirty="0"/>
              <a:t>Python has no command for declaring a variable.</a:t>
            </a:r>
          </a:p>
          <a:p>
            <a:r>
              <a:rPr lang="en-US" dirty="0"/>
              <a:t>A variable is created the moment you first assign a value to it.</a:t>
            </a:r>
          </a:p>
        </p:txBody>
      </p:sp>
      <p:pic>
        <p:nvPicPr>
          <p:cNvPr id="51202" name="Picture 2"/>
          <p:cNvPicPr>
            <a:picLocks noChangeAspect="1" noChangeArrowheads="1"/>
          </p:cNvPicPr>
          <p:nvPr/>
        </p:nvPicPr>
        <p:blipFill>
          <a:blip r:embed="rId2"/>
          <a:srcRect/>
          <a:stretch>
            <a:fillRect/>
          </a:stretch>
        </p:blipFill>
        <p:spPr bwMode="auto">
          <a:xfrm>
            <a:off x="685800" y="3200400"/>
            <a:ext cx="8264525" cy="16351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229600" cy="646331"/>
          </a:xfrm>
          <a:prstGeom prst="rect">
            <a:avLst/>
          </a:prstGeom>
        </p:spPr>
        <p:txBody>
          <a:bodyPr wrap="square">
            <a:spAutoFit/>
          </a:bodyPr>
          <a:lstStyle/>
          <a:p>
            <a:r>
              <a:rPr lang="en-US" dirty="0"/>
              <a:t>Variables do not need to be declared with any particular </a:t>
            </a:r>
            <a:r>
              <a:rPr lang="en-US" i="1" dirty="0"/>
              <a:t>type</a:t>
            </a:r>
            <a:r>
              <a:rPr lang="en-US" dirty="0"/>
              <a:t>, and can even change type after they have been set</a:t>
            </a:r>
          </a:p>
        </p:txBody>
      </p:sp>
      <p:pic>
        <p:nvPicPr>
          <p:cNvPr id="52226" name="Picture 2"/>
          <p:cNvPicPr>
            <a:picLocks noChangeAspect="1" noChangeArrowheads="1"/>
          </p:cNvPicPr>
          <p:nvPr/>
        </p:nvPicPr>
        <p:blipFill>
          <a:blip r:embed="rId2"/>
          <a:srcRect/>
          <a:stretch>
            <a:fillRect/>
          </a:stretch>
        </p:blipFill>
        <p:spPr bwMode="auto">
          <a:xfrm>
            <a:off x="228600" y="1524000"/>
            <a:ext cx="8659813" cy="1524000"/>
          </a:xfrm>
          <a:prstGeom prst="rect">
            <a:avLst/>
          </a:prstGeom>
          <a:noFill/>
          <a:ln w="9525">
            <a:noFill/>
            <a:miter lim="800000"/>
            <a:headEnd/>
            <a:tailEnd/>
          </a:ln>
          <a:effectLst/>
        </p:spPr>
      </p:pic>
      <p:sp>
        <p:nvSpPr>
          <p:cNvPr id="4" name="Rectangle 3"/>
          <p:cNvSpPr/>
          <p:nvPr/>
        </p:nvSpPr>
        <p:spPr>
          <a:xfrm>
            <a:off x="228600" y="3352800"/>
            <a:ext cx="7848600" cy="738664"/>
          </a:xfrm>
          <a:prstGeom prst="rect">
            <a:avLst/>
          </a:prstGeom>
        </p:spPr>
        <p:txBody>
          <a:bodyPr wrap="square">
            <a:spAutoFit/>
          </a:bodyPr>
          <a:lstStyle/>
          <a:p>
            <a:r>
              <a:rPr lang="en-US" sz="2400" b="1" dirty="0"/>
              <a:t>Casting</a:t>
            </a:r>
          </a:p>
          <a:p>
            <a:r>
              <a:rPr lang="en-US" dirty="0"/>
              <a:t>If you want to specify the data type of a variable, this can be done with casting.</a:t>
            </a:r>
          </a:p>
        </p:txBody>
      </p:sp>
      <p:pic>
        <p:nvPicPr>
          <p:cNvPr id="52227" name="Picture 3"/>
          <p:cNvPicPr>
            <a:picLocks noChangeAspect="1" noChangeArrowheads="1"/>
          </p:cNvPicPr>
          <p:nvPr/>
        </p:nvPicPr>
        <p:blipFill>
          <a:blip r:embed="rId3"/>
          <a:srcRect/>
          <a:stretch>
            <a:fillRect/>
          </a:stretch>
        </p:blipFill>
        <p:spPr bwMode="auto">
          <a:xfrm>
            <a:off x="304800" y="4191000"/>
            <a:ext cx="8458200" cy="2133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304800" y="228600"/>
            <a:ext cx="8001000" cy="1261835"/>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0000"/>
                </a:solidFill>
                <a:effectLst/>
                <a:latin typeface="Segoe UI" pitchFamily="34" charset="0"/>
                <a:cs typeface="Segoe UI" pitchFamily="34" charset="0"/>
              </a:rPr>
              <a:t>Get the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You can get the data type of a variable with the </a:t>
            </a:r>
            <a:r>
              <a:rPr kumimoji="0" lang="en-US" sz="2400" b="0" i="0" u="none" strike="noStrike" cap="none" normalizeH="0" baseline="0" dirty="0" smtClean="0">
                <a:ln>
                  <a:noFill/>
                </a:ln>
                <a:solidFill>
                  <a:srgbClr val="DC143C"/>
                </a:solidFill>
                <a:effectLst/>
                <a:latin typeface="Consolas" pitchFamily="49" charset="0"/>
                <a:cs typeface="Arial" pitchFamily="34" charset="0"/>
              </a:rPr>
              <a:t>type()</a:t>
            </a:r>
            <a:r>
              <a:rPr kumimoji="0" lang="en-US" sz="2400" b="0" i="0" u="none" strike="noStrike" cap="none" normalizeH="0" baseline="0" dirty="0" smtClean="0">
                <a:ln>
                  <a:noFill/>
                </a:ln>
                <a:solidFill>
                  <a:srgbClr val="000000"/>
                </a:solidFill>
                <a:effectLst/>
                <a:latin typeface="Verdana" pitchFamily="34" charset="0"/>
                <a:cs typeface="Arial" pitchFamily="34" charset="0"/>
              </a:rPr>
              <a:t> function.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3250" name="Picture 2"/>
          <p:cNvPicPr>
            <a:picLocks noChangeAspect="1" noChangeArrowheads="1"/>
          </p:cNvPicPr>
          <p:nvPr/>
        </p:nvPicPr>
        <p:blipFill>
          <a:blip r:embed="rId2"/>
          <a:srcRect/>
          <a:stretch>
            <a:fillRect/>
          </a:stretch>
        </p:blipFill>
        <p:spPr bwMode="auto">
          <a:xfrm>
            <a:off x="304800" y="1676400"/>
            <a:ext cx="8516938" cy="1952625"/>
          </a:xfrm>
          <a:prstGeom prst="rect">
            <a:avLst/>
          </a:prstGeom>
          <a:noFill/>
          <a:ln w="9525">
            <a:noFill/>
            <a:miter lim="800000"/>
            <a:headEnd/>
            <a:tailEnd/>
          </a:ln>
          <a:effectLst/>
        </p:spPr>
      </p:pic>
      <p:sp>
        <p:nvSpPr>
          <p:cNvPr id="4" name="Rectangle 3"/>
          <p:cNvSpPr/>
          <p:nvPr/>
        </p:nvSpPr>
        <p:spPr>
          <a:xfrm>
            <a:off x="304800" y="3886200"/>
            <a:ext cx="7391400" cy="738664"/>
          </a:xfrm>
          <a:prstGeom prst="rect">
            <a:avLst/>
          </a:prstGeom>
        </p:spPr>
        <p:txBody>
          <a:bodyPr wrap="square">
            <a:spAutoFit/>
          </a:bodyPr>
          <a:lstStyle/>
          <a:p>
            <a:r>
              <a:rPr lang="en-US" sz="2400" b="1" u="sng" dirty="0"/>
              <a:t>Case-Sensitive</a:t>
            </a:r>
          </a:p>
          <a:p>
            <a:r>
              <a:rPr lang="en-US" dirty="0"/>
              <a:t>Variable names are case-sensitive.</a:t>
            </a:r>
          </a:p>
        </p:txBody>
      </p:sp>
      <p:pic>
        <p:nvPicPr>
          <p:cNvPr id="53251" name="Picture 3"/>
          <p:cNvPicPr>
            <a:picLocks noChangeAspect="1" noChangeArrowheads="1"/>
          </p:cNvPicPr>
          <p:nvPr/>
        </p:nvPicPr>
        <p:blipFill>
          <a:blip r:embed="rId3"/>
          <a:srcRect/>
          <a:stretch>
            <a:fillRect/>
          </a:stretch>
        </p:blipFill>
        <p:spPr bwMode="auto">
          <a:xfrm>
            <a:off x="304800" y="4724400"/>
            <a:ext cx="8321675" cy="181475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239000" cy="6401753"/>
          </a:xfrm>
          <a:prstGeom prst="rect">
            <a:avLst/>
          </a:prstGeom>
        </p:spPr>
        <p:txBody>
          <a:bodyPr wrap="square">
            <a:spAutoFit/>
          </a:bodyPr>
          <a:lstStyle/>
          <a:p>
            <a:r>
              <a:rPr lang="en-US" sz="2800" b="1" u="sng" dirty="0">
                <a:latin typeface="Arial" pitchFamily="34" charset="0"/>
                <a:cs typeface="Arial" pitchFamily="34" charset="0"/>
              </a:rPr>
              <a:t>Variable Names</a:t>
            </a:r>
          </a:p>
          <a:p>
            <a:endParaRPr lang="en-US" dirty="0" smtClean="0"/>
          </a:p>
          <a:p>
            <a:pPr>
              <a:buFont typeface="Arial" pitchFamily="34" charset="0"/>
              <a:buChar char="•"/>
            </a:pPr>
            <a:r>
              <a:rPr lang="en-US" sz="2800" dirty="0" smtClean="0"/>
              <a:t> A </a:t>
            </a:r>
            <a:r>
              <a:rPr lang="en-US" sz="2800" dirty="0"/>
              <a:t>variable can have a short name (like x and y) or a more descriptive name (age, carname, total_volume). </a:t>
            </a:r>
            <a:endParaRPr lang="en-US" sz="2800" dirty="0" smtClean="0"/>
          </a:p>
          <a:p>
            <a:r>
              <a:rPr lang="en-US" sz="2800" b="1" dirty="0" smtClean="0"/>
              <a:t>Rules </a:t>
            </a:r>
            <a:r>
              <a:rPr lang="en-US" sz="2800" b="1" dirty="0"/>
              <a:t>for Python </a:t>
            </a:r>
            <a:r>
              <a:rPr lang="en-US" sz="2800" b="1" dirty="0" smtClean="0"/>
              <a:t>variables </a:t>
            </a:r>
            <a:r>
              <a:rPr lang="en-US" sz="2800" dirty="0" smtClean="0"/>
              <a:t>: </a:t>
            </a:r>
          </a:p>
          <a:p>
            <a:pPr>
              <a:buFont typeface="Arial" pitchFamily="34" charset="0"/>
              <a:buChar char="•"/>
            </a:pPr>
            <a:r>
              <a:rPr lang="en-US" sz="2800" dirty="0" smtClean="0"/>
              <a:t>A </a:t>
            </a:r>
            <a:r>
              <a:rPr lang="en-US" sz="2800" dirty="0"/>
              <a:t>variable name must start with a letter or the </a:t>
            </a:r>
            <a:r>
              <a:rPr lang="en-US" sz="2800" dirty="0" smtClean="0"/>
              <a:t>underscore</a:t>
            </a:r>
          </a:p>
          <a:p>
            <a:r>
              <a:rPr lang="en-US" sz="2800" dirty="0" smtClean="0"/>
              <a:t>  ( _ ) character.</a:t>
            </a:r>
            <a:endParaRPr lang="en-US" sz="2800" dirty="0"/>
          </a:p>
          <a:p>
            <a:pPr>
              <a:buFont typeface="Arial" pitchFamily="34" charset="0"/>
              <a:buChar char="•"/>
            </a:pPr>
            <a:r>
              <a:rPr lang="en-US" sz="2800" dirty="0" smtClean="0"/>
              <a:t> A </a:t>
            </a:r>
            <a:r>
              <a:rPr lang="en-US" sz="2800" dirty="0"/>
              <a:t>variable name cannot start with a </a:t>
            </a:r>
            <a:r>
              <a:rPr lang="en-US" sz="2800" dirty="0" smtClean="0"/>
              <a:t>number.</a:t>
            </a:r>
            <a:endParaRPr lang="en-US" sz="2800" dirty="0"/>
          </a:p>
          <a:p>
            <a:pPr>
              <a:buFont typeface="Arial" pitchFamily="34" charset="0"/>
              <a:buChar char="•"/>
            </a:pPr>
            <a:r>
              <a:rPr lang="en-US" sz="2800" dirty="0" smtClean="0"/>
              <a:t> A </a:t>
            </a:r>
            <a:r>
              <a:rPr lang="en-US" sz="2800" dirty="0"/>
              <a:t>variable name can only contain alpha-numeric characters and underscores (A-z, 0-9, and _ )</a:t>
            </a:r>
          </a:p>
          <a:p>
            <a:pPr>
              <a:buFont typeface="Arial" pitchFamily="34" charset="0"/>
              <a:buChar char="•"/>
            </a:pPr>
            <a:r>
              <a:rPr lang="en-US" sz="2800" dirty="0" smtClean="0"/>
              <a:t> Variable </a:t>
            </a:r>
            <a:r>
              <a:rPr lang="en-US" sz="2800" dirty="0"/>
              <a:t>names are case-sensitive (age, Age and AGE are three different variables)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1811</Words>
  <Application>Microsoft Office PowerPoint</Application>
  <PresentationFormat>On-screen Show (4:3)</PresentationFormat>
  <Paragraphs>225</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cp:revision>
  <dcterms:created xsi:type="dcterms:W3CDTF">2021-11-10T17:07:52Z</dcterms:created>
  <dcterms:modified xsi:type="dcterms:W3CDTF">2021-11-10T19:10:41Z</dcterms:modified>
</cp:coreProperties>
</file>