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Instrument Sans Semi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62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55232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ReSearch: Training Large Language Models to Reason with Search via Reinforcement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03051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Presented by Mingyang Chen et al., April 2025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64856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Affiliations: Baichuan Inc., Tongji University, University of Edinburgh, Zhejiang University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68513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LLMs struggle combining reasoning with search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Multi-hop questions require multiple search steps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Manual prompts and labeled data costly, unscalable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 LLMs to reason with search autonomously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9469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Without supervised reasoning step data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84AAD-B1D7-900C-7136-80BEB4C1D3C9}"/>
              </a:ext>
            </a:extLst>
          </p:cNvPr>
          <p:cNvSpPr/>
          <p:nvPr/>
        </p:nvSpPr>
        <p:spPr>
          <a:xfrm>
            <a:off x="12688711" y="7495822"/>
            <a:ext cx="1840089" cy="733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2047"/>
            <a:ext cx="85823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ReSearch Framework &amp; Key Idea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40988"/>
            <a:ext cx="4196358" cy="2996446"/>
          </a:xfrm>
          <a:prstGeom prst="roundRect">
            <a:avLst>
              <a:gd name="adj" fmla="val 6813"/>
            </a:avLst>
          </a:prstGeom>
          <a:solidFill>
            <a:srgbClr val="CEE6FD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367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Unified chain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858220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Combines reasoning and search steps sequentially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40988"/>
            <a:ext cx="4196358" cy="2996446"/>
          </a:xfrm>
          <a:prstGeom prst="roundRect">
            <a:avLst>
              <a:gd name="adj" fmla="val 6813"/>
            </a:avLst>
          </a:prstGeom>
          <a:solidFill>
            <a:srgbClr val="CEE6FD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367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Special tags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85822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Reasoning steps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443776" y="4300418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Search queries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443776" y="474261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Search results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443776" y="518481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Final answer in \\boxed{} format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140988"/>
            <a:ext cx="4196358" cy="2996446"/>
          </a:xfrm>
          <a:prstGeom prst="roundRect">
            <a:avLst>
              <a:gd name="adj" fmla="val 6813"/>
            </a:avLst>
          </a:prstGeom>
          <a:solidFill>
            <a:srgbClr val="CEE6FD"/>
          </a:solidFill>
          <a:ln/>
        </p:spPr>
      </p:sp>
      <p:sp>
        <p:nvSpPr>
          <p:cNvPr id="13" name="Text 11"/>
          <p:cNvSpPr/>
          <p:nvPr/>
        </p:nvSpPr>
        <p:spPr>
          <a:xfrm>
            <a:off x="9866948" y="33678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control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66948" y="3858220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Decides when and how to search dynamically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48BABB-DE0C-B512-4315-4674D3202050}"/>
              </a:ext>
            </a:extLst>
          </p:cNvPr>
          <p:cNvSpPr/>
          <p:nvPr/>
        </p:nvSpPr>
        <p:spPr>
          <a:xfrm>
            <a:off x="12688711" y="7495822"/>
            <a:ext cx="1840089" cy="733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8509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Reasoning with Search Example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Think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Formulate reasoning before searching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Search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Retrieve Citibank founding year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Search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Find US president at that time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Answer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Generate final response with rationale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36BD10-0A97-1A99-BE3A-7BF7B205FD75}"/>
              </a:ext>
            </a:extLst>
          </p:cNvPr>
          <p:cNvSpPr/>
          <p:nvPr/>
        </p:nvSpPr>
        <p:spPr>
          <a:xfrm>
            <a:off x="12688711" y="7507111"/>
            <a:ext cx="1840089" cy="733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711" y="904042"/>
            <a:ext cx="12483584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Rollout Process &amp; Reinforcement Learning Training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968216" y="1872258"/>
            <a:ext cx="22860" cy="5453301"/>
          </a:xfrm>
          <a:prstGeom prst="roundRect">
            <a:avLst>
              <a:gd name="adj" fmla="val 824328"/>
            </a:avLst>
          </a:prstGeom>
          <a:solidFill>
            <a:srgbClr val="B4CCE3"/>
          </a:solidFill>
          <a:ln/>
        </p:spPr>
      </p:sp>
      <p:sp>
        <p:nvSpPr>
          <p:cNvPr id="4" name="Shape 2"/>
          <p:cNvSpPr/>
          <p:nvPr/>
        </p:nvSpPr>
        <p:spPr>
          <a:xfrm>
            <a:off x="1180862" y="2331839"/>
            <a:ext cx="628055" cy="22860"/>
          </a:xfrm>
          <a:prstGeom prst="roundRect">
            <a:avLst>
              <a:gd name="adj" fmla="val 824328"/>
            </a:avLst>
          </a:prstGeom>
          <a:solidFill>
            <a:srgbClr val="B4CCE3"/>
          </a:solidFill>
          <a:ln/>
        </p:spPr>
      </p:sp>
      <p:sp>
        <p:nvSpPr>
          <p:cNvPr id="5" name="Shape 3"/>
          <p:cNvSpPr/>
          <p:nvPr/>
        </p:nvSpPr>
        <p:spPr>
          <a:xfrm>
            <a:off x="732711" y="2107763"/>
            <a:ext cx="471011" cy="471011"/>
          </a:xfrm>
          <a:prstGeom prst="roundRect">
            <a:avLst>
              <a:gd name="adj" fmla="val 40008"/>
            </a:avLst>
          </a:prstGeom>
          <a:solidFill>
            <a:srgbClr val="CEE6FD"/>
          </a:solidFill>
          <a:ln/>
        </p:spPr>
      </p:sp>
      <p:sp>
        <p:nvSpPr>
          <p:cNvPr id="6" name="Text 4"/>
          <p:cNvSpPr/>
          <p:nvPr/>
        </p:nvSpPr>
        <p:spPr>
          <a:xfrm>
            <a:off x="811232" y="2146995"/>
            <a:ext cx="31396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2015133" y="2081570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Iterative rollouts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2015133" y="2534245"/>
            <a:ext cx="11882557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Generate reasoning, then search and retrieve iteratively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1180862" y="3747492"/>
            <a:ext cx="628055" cy="22860"/>
          </a:xfrm>
          <a:prstGeom prst="roundRect">
            <a:avLst>
              <a:gd name="adj" fmla="val 824328"/>
            </a:avLst>
          </a:prstGeom>
          <a:solidFill>
            <a:srgbClr val="B4CCE3"/>
          </a:solidFill>
          <a:ln/>
        </p:spPr>
      </p:sp>
      <p:sp>
        <p:nvSpPr>
          <p:cNvPr id="10" name="Shape 8"/>
          <p:cNvSpPr/>
          <p:nvPr/>
        </p:nvSpPr>
        <p:spPr>
          <a:xfrm>
            <a:off x="732711" y="3523417"/>
            <a:ext cx="471011" cy="471011"/>
          </a:xfrm>
          <a:prstGeom prst="roundRect">
            <a:avLst>
              <a:gd name="adj" fmla="val 40008"/>
            </a:avLst>
          </a:prstGeom>
          <a:solidFill>
            <a:srgbClr val="CEE6FD"/>
          </a:solidFill>
          <a:ln/>
        </p:spPr>
      </p:sp>
      <p:sp>
        <p:nvSpPr>
          <p:cNvPr id="11" name="Text 9"/>
          <p:cNvSpPr/>
          <p:nvPr/>
        </p:nvSpPr>
        <p:spPr>
          <a:xfrm>
            <a:off x="811232" y="3562648"/>
            <a:ext cx="31396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10"/>
          <p:cNvSpPr/>
          <p:nvPr/>
        </p:nvSpPr>
        <p:spPr>
          <a:xfrm>
            <a:off x="2015133" y="349722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GRPO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2015133" y="3949898"/>
            <a:ext cx="11882557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Group Relative Policy Optimization for training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1180862" y="5163145"/>
            <a:ext cx="628055" cy="22860"/>
          </a:xfrm>
          <a:prstGeom prst="roundRect">
            <a:avLst>
              <a:gd name="adj" fmla="val 824328"/>
            </a:avLst>
          </a:prstGeom>
          <a:solidFill>
            <a:srgbClr val="B4CCE3"/>
          </a:solidFill>
          <a:ln/>
        </p:spPr>
      </p:sp>
      <p:sp>
        <p:nvSpPr>
          <p:cNvPr id="15" name="Shape 13"/>
          <p:cNvSpPr/>
          <p:nvPr/>
        </p:nvSpPr>
        <p:spPr>
          <a:xfrm>
            <a:off x="732711" y="4939070"/>
            <a:ext cx="471011" cy="471011"/>
          </a:xfrm>
          <a:prstGeom prst="roundRect">
            <a:avLst>
              <a:gd name="adj" fmla="val 40008"/>
            </a:avLst>
          </a:prstGeom>
          <a:solidFill>
            <a:srgbClr val="CEE6FD"/>
          </a:solidFill>
          <a:ln/>
        </p:spPr>
      </p:sp>
      <p:sp>
        <p:nvSpPr>
          <p:cNvPr id="16" name="Text 14"/>
          <p:cNvSpPr/>
          <p:nvPr/>
        </p:nvSpPr>
        <p:spPr>
          <a:xfrm>
            <a:off x="811232" y="4978301"/>
            <a:ext cx="31396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2015133" y="491287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Rewards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2015133" y="5365552"/>
            <a:ext cx="11882557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Based on answer correctness and format adherence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1180862" y="6578798"/>
            <a:ext cx="628055" cy="22860"/>
          </a:xfrm>
          <a:prstGeom prst="roundRect">
            <a:avLst>
              <a:gd name="adj" fmla="val 824328"/>
            </a:avLst>
          </a:prstGeom>
          <a:solidFill>
            <a:srgbClr val="B4CCE3"/>
          </a:solidFill>
          <a:ln/>
        </p:spPr>
      </p:sp>
      <p:sp>
        <p:nvSpPr>
          <p:cNvPr id="20" name="Shape 18"/>
          <p:cNvSpPr/>
          <p:nvPr/>
        </p:nvSpPr>
        <p:spPr>
          <a:xfrm>
            <a:off x="732711" y="6354723"/>
            <a:ext cx="471011" cy="471011"/>
          </a:xfrm>
          <a:prstGeom prst="roundRect">
            <a:avLst>
              <a:gd name="adj" fmla="val 40008"/>
            </a:avLst>
          </a:prstGeom>
          <a:solidFill>
            <a:srgbClr val="CEE6FD"/>
          </a:solidFill>
          <a:ln/>
        </p:spPr>
      </p:sp>
      <p:sp>
        <p:nvSpPr>
          <p:cNvPr id="21" name="Text 19"/>
          <p:cNvSpPr/>
          <p:nvPr/>
        </p:nvSpPr>
        <p:spPr>
          <a:xfrm>
            <a:off x="811232" y="6393954"/>
            <a:ext cx="31396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450" dirty="0"/>
          </a:p>
        </p:txBody>
      </p:sp>
      <p:sp>
        <p:nvSpPr>
          <p:cNvPr id="22" name="Text 20"/>
          <p:cNvSpPr/>
          <p:nvPr/>
        </p:nvSpPr>
        <p:spPr>
          <a:xfrm>
            <a:off x="2015133" y="6328529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Masked retrieval</a:t>
            </a:r>
            <a:endParaRPr lang="en-US" sz="2050" dirty="0"/>
          </a:p>
        </p:txBody>
      </p:sp>
      <p:sp>
        <p:nvSpPr>
          <p:cNvPr id="23" name="Text 21"/>
          <p:cNvSpPr/>
          <p:nvPr/>
        </p:nvSpPr>
        <p:spPr>
          <a:xfrm>
            <a:off x="2015133" y="6781205"/>
            <a:ext cx="11882557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Prevents training bias from search results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17123E-B59D-4A50-C1C6-36D5BDA1B80F}"/>
              </a:ext>
            </a:extLst>
          </p:cNvPr>
          <p:cNvSpPr/>
          <p:nvPr/>
        </p:nvSpPr>
        <p:spPr>
          <a:xfrm>
            <a:off x="12688711" y="7507111"/>
            <a:ext cx="1840089" cy="733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54643"/>
            <a:ext cx="88363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Reward Design and Effectiveness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5873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Answer Reward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Measures final answer correctness via F1 score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15873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7" name="Text 5"/>
          <p:cNvSpPr/>
          <p:nvPr/>
        </p:nvSpPr>
        <p:spPr>
          <a:xfrm>
            <a:off x="5954078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Format Reward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54078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Checks compliance with tag format and boxed answers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15873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0" name="Text 8"/>
          <p:cNvSpPr/>
          <p:nvPr/>
        </p:nvSpPr>
        <p:spPr>
          <a:xfrm>
            <a:off x="10377249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Rule-based rewards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377249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Simple yet effective for training complex behavior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3D8C75-2705-6361-1FF6-D5F072C60E93}"/>
              </a:ext>
            </a:extLst>
          </p:cNvPr>
          <p:cNvSpPr/>
          <p:nvPr/>
        </p:nvSpPr>
        <p:spPr>
          <a:xfrm>
            <a:off x="12688711" y="7507111"/>
            <a:ext cx="1840089" cy="733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105333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Experimental Setup &amp; Model Evaluation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Qwen2.5-7B &amp; Qwen2.5-32B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034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Base and instruction-tuned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Multiple multi-hop QA benchmarks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HotpotQA, 2Wiki, MuSiQue, Bamboogle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Training Data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Single dataset for reinforcement learning training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8B2209-8B0C-7638-2632-33277884D773}"/>
              </a:ext>
            </a:extLst>
          </p:cNvPr>
          <p:cNvSpPr/>
          <p:nvPr/>
        </p:nvSpPr>
        <p:spPr>
          <a:xfrm>
            <a:off x="12688711" y="7507111"/>
            <a:ext cx="1840089" cy="733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1445"/>
            <a:ext cx="112267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Results, Contributions &amp; Future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Performance Gains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8.9% to 22.4% absolute improvement over baselines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7717" y="44837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243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Contributions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2734270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RL framework without supervised steps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937790" y="353937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Format-guided prompt templates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937790" y="434447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Advanced reasoning abilities emerge</a:t>
            </a:r>
            <a:endParaRPr lang="en-US" sz="17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944326" y="310014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9"/>
          <p:cNvSpPr/>
          <p:nvPr/>
        </p:nvSpPr>
        <p:spPr>
          <a:xfrm>
            <a:off x="9937790" y="54104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937790" y="5900857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Scaling to larger models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9937790" y="6343055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Diverse datasets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9937790" y="6785253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applications</a:t>
            </a:r>
            <a:endParaRPr lang="en-US" sz="175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7944326" y="58674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0D10C9-87BD-1F89-92B4-8C73960EBC1F}"/>
              </a:ext>
            </a:extLst>
          </p:cNvPr>
          <p:cNvSpPr/>
          <p:nvPr/>
        </p:nvSpPr>
        <p:spPr>
          <a:xfrm>
            <a:off x="12688711" y="7495822"/>
            <a:ext cx="1840089" cy="733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295</Words>
  <Application>Microsoft Office PowerPoint</Application>
  <PresentationFormat>Custom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Instrument Sans Semi Bold</vt:lpstr>
      <vt:lpstr>Instrument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Abhishek Mishra</cp:lastModifiedBy>
  <cp:revision>2</cp:revision>
  <dcterms:created xsi:type="dcterms:W3CDTF">2025-04-18T09:38:51Z</dcterms:created>
  <dcterms:modified xsi:type="dcterms:W3CDTF">2025-04-18T09:40:20Z</dcterms:modified>
</cp:coreProperties>
</file>