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161A9A-34B6-41C4-8AB6-DBF926166BE1}">
  <a:tblStyle styleId="{61161A9A-34B6-41C4-8AB6-DBF926166BE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10az.online.tableau.com/#/site/midsw205project/views/TwitterSmartphoneSentimentAnalysis-Final/SmartphoneTweetSentiment?:iid=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Twitter Sentiment Analysis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Allan Lo, </a:t>
            </a:r>
            <a:r>
              <a:rPr lang="en" dirty="0" err="1">
                <a:latin typeface="+mj-lt"/>
              </a:rPr>
              <a:t>Prajakta</a:t>
            </a:r>
            <a:r>
              <a:rPr lang="en" dirty="0">
                <a:latin typeface="+mj-lt"/>
              </a:rPr>
              <a:t> </a:t>
            </a:r>
            <a:r>
              <a:rPr lang="en" dirty="0" err="1">
                <a:latin typeface="+mj-lt"/>
              </a:rPr>
              <a:t>Pandharkar</a:t>
            </a:r>
            <a:r>
              <a:rPr lang="en" dirty="0">
                <a:latin typeface="+mj-lt"/>
              </a:rPr>
              <a:t>, Eric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73800" y="191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+mj-lt"/>
              </a:rPr>
              <a:t>Sentiment Analysis - Word Cloud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99" y="1192475"/>
            <a:ext cx="6527225" cy="28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460525" y="764375"/>
            <a:ext cx="6120900" cy="28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Samsung word cloud shows common words being tweeted about the brand</a:t>
            </a:r>
          </a:p>
        </p:txBody>
      </p:sp>
      <p:sp>
        <p:nvSpPr>
          <p:cNvPr id="193" name="Shape 193"/>
          <p:cNvSpPr/>
          <p:nvPr/>
        </p:nvSpPr>
        <p:spPr>
          <a:xfrm>
            <a:off x="6893600" y="2777150"/>
            <a:ext cx="723000" cy="320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587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+mn-lt"/>
              </a:rPr>
              <a:t>Project Overview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902100"/>
            <a:ext cx="8520600" cy="36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latin typeface="+mn-lt"/>
              </a:rPr>
              <a:t>Business Problem</a:t>
            </a:r>
            <a:r>
              <a:rPr lang="en" dirty="0">
                <a:latin typeface="+mn-lt"/>
              </a:rPr>
              <a:t>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+mn-lt"/>
              </a:rPr>
              <a:t>Develop a data storage/retrieval system to help companies monitor product sentiment via Twitter tweet data.  We’ve used Three major Smartphone manufacturers (Apple, Google, Samsung) as a use case for our system.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latin typeface="+mn-l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 dirty="0" smtClean="0">
                <a:latin typeface="+mn-lt"/>
              </a:rPr>
              <a:t>Data </a:t>
            </a:r>
            <a:r>
              <a:rPr lang="en" b="1" dirty="0">
                <a:latin typeface="+mn-lt"/>
              </a:rPr>
              <a:t>Storage &amp; Retrieval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b="1" dirty="0">
                <a:latin typeface="+mn-lt"/>
              </a:rPr>
              <a:t>Acquiring Data (Velocity)</a:t>
            </a:r>
            <a:r>
              <a:rPr lang="en" dirty="0">
                <a:latin typeface="+mn-lt"/>
              </a:rPr>
              <a:t> - Daily query of Twitter Search API to acquire tweets on an ongoing basis.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b="1" dirty="0">
                <a:latin typeface="+mn-lt"/>
              </a:rPr>
              <a:t>Data Cleaning/Scoring (Variety)</a:t>
            </a:r>
            <a:r>
              <a:rPr lang="en" dirty="0">
                <a:latin typeface="+mn-lt"/>
              </a:rPr>
              <a:t> - Cleaning of various data types (string, date, etc.) including unstructured tweet data into usable </a:t>
            </a:r>
            <a:r>
              <a:rPr lang="en" dirty="0" err="1">
                <a:latin typeface="+mn-lt"/>
              </a:rPr>
              <a:t>formated</a:t>
            </a:r>
            <a:r>
              <a:rPr lang="en" dirty="0">
                <a:latin typeface="+mn-lt"/>
              </a:rPr>
              <a:t> data.  Create scoring data from tweets to inform sentiment analysis.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b="1" dirty="0">
                <a:latin typeface="+mn-lt"/>
              </a:rPr>
              <a:t>Storing/Serving Data (Volume) </a:t>
            </a:r>
            <a:r>
              <a:rPr lang="en" dirty="0">
                <a:latin typeface="+mn-lt"/>
              </a:rPr>
              <a:t>- Develop scalable solution for incoming tweet data storage via Mongo DB/Hive.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b="1" dirty="0">
                <a:latin typeface="+mn-lt"/>
              </a:rPr>
              <a:t>Consuming Data </a:t>
            </a:r>
            <a:r>
              <a:rPr lang="en" dirty="0">
                <a:latin typeface="+mn-lt"/>
              </a:rPr>
              <a:t>- Provide easily accessible data to end users.  Transform data into information - analysis/business insights.    </a:t>
            </a: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7573975" y="3085525"/>
            <a:ext cx="1334100" cy="1688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27500" y="1820275"/>
            <a:ext cx="2896200" cy="1586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35500" y="2685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+mj-lt"/>
              </a:rPr>
              <a:t>Project Architecture</a:t>
            </a:r>
          </a:p>
        </p:txBody>
      </p:sp>
      <p:sp>
        <p:nvSpPr>
          <p:cNvPr id="100" name="Shape 100"/>
          <p:cNvSpPr/>
          <p:nvPr/>
        </p:nvSpPr>
        <p:spPr>
          <a:xfrm>
            <a:off x="7577750" y="924475"/>
            <a:ext cx="1334100" cy="175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6134525" y="1398025"/>
            <a:ext cx="1334100" cy="2580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857425" y="2434550"/>
            <a:ext cx="1105800" cy="47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2" y="2327124"/>
            <a:ext cx="152232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148075" y="3983825"/>
            <a:ext cx="1391400" cy="66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Ingestion</a:t>
            </a:r>
            <a:r>
              <a:rPr lang="en" sz="1000"/>
              <a:t> - JSON files loaded into MongoDB</a:t>
            </a:r>
          </a:p>
        </p:txBody>
      </p:sp>
      <p:pic>
        <p:nvPicPr>
          <p:cNvPr id="105" name="Shape 105" descr="Hadoo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437" y="2120524"/>
            <a:ext cx="1187025" cy="4565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505350" y="3468500"/>
            <a:ext cx="1940400" cy="5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Source</a:t>
            </a:r>
            <a:r>
              <a:rPr lang="en" sz="1100"/>
              <a:t> - Twitter Search API (RESTful)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183710" y="3239125"/>
            <a:ext cx="1297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Hadoop Distributed File System</a:t>
            </a:r>
          </a:p>
        </p:txBody>
      </p:sp>
      <p:pic>
        <p:nvPicPr>
          <p:cNvPr id="108" name="Shape 108" descr="Hiv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4087" y="1111612"/>
            <a:ext cx="1105925" cy="8413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573975" y="2609200"/>
            <a:ext cx="1540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accent3"/>
                </a:solidFill>
              </a:rPr>
              <a:t>Visualization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461887" y="454850"/>
            <a:ext cx="16971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accent3"/>
                </a:solidFill>
              </a:rPr>
              <a:t>Query/ Modeling</a:t>
            </a:r>
          </a:p>
        </p:txBody>
      </p:sp>
      <p:pic>
        <p:nvPicPr>
          <p:cNvPr id="111" name="Shape 111" descr="imag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7930" y="3305375"/>
            <a:ext cx="1073782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Shape 112"/>
          <p:cNvGrpSpPr/>
          <p:nvPr/>
        </p:nvGrpSpPr>
        <p:grpSpPr>
          <a:xfrm>
            <a:off x="3148062" y="986875"/>
            <a:ext cx="1391400" cy="2946125"/>
            <a:chOff x="3071862" y="986875"/>
            <a:chExt cx="1391400" cy="2946125"/>
          </a:xfrm>
        </p:grpSpPr>
        <p:sp>
          <p:nvSpPr>
            <p:cNvPr id="113" name="Shape 113"/>
            <p:cNvSpPr/>
            <p:nvPr/>
          </p:nvSpPr>
          <p:spPr>
            <a:xfrm>
              <a:off x="3071862" y="1413900"/>
              <a:ext cx="1391400" cy="251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4" name="Shape 114" descr="AmzonEBS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34762" y="1714215"/>
              <a:ext cx="1210199" cy="404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 descr="AmazonS3.PN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90450" y="2140544"/>
              <a:ext cx="1186199" cy="471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Shape 116"/>
            <p:cNvSpPr txBox="1"/>
            <p:nvPr/>
          </p:nvSpPr>
          <p:spPr>
            <a:xfrm>
              <a:off x="3103875" y="986875"/>
              <a:ext cx="13341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</a:rPr>
                <a:t>Data</a:t>
              </a:r>
              <a:r>
                <a:rPr lang="en"/>
                <a:t> </a:t>
              </a:r>
              <a:r>
                <a:rPr lang="en" b="1">
                  <a:solidFill>
                    <a:schemeClr val="accent3"/>
                  </a:solidFill>
                </a:rPr>
                <a:t>Loading</a:t>
              </a:r>
            </a:p>
          </p:txBody>
        </p:sp>
        <p:pic>
          <p:nvPicPr>
            <p:cNvPr id="117" name="Shape 117" descr="mongodb-logo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62796" y="2766675"/>
              <a:ext cx="841500" cy="84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Shape 118"/>
          <p:cNvSpPr/>
          <p:nvPr/>
        </p:nvSpPr>
        <p:spPr>
          <a:xfrm>
            <a:off x="4623050" y="1403525"/>
            <a:ext cx="1391400" cy="2580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9" name="Shape 119" descr="Python Image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3025" y="2065990"/>
            <a:ext cx="841500" cy="358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1800225" y="2717020"/>
            <a:ext cx="1187100" cy="6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Twitter APIs (python) </a:t>
            </a:r>
          </a:p>
        </p:txBody>
      </p:sp>
      <p:pic>
        <p:nvPicPr>
          <p:cNvPr id="121" name="Shape 121" descr="Python Image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4025" y="2113012"/>
            <a:ext cx="1105925" cy="47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624612" y="3239125"/>
            <a:ext cx="1522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b="1"/>
              <a:t>Transformation</a:t>
            </a:r>
            <a:r>
              <a:rPr lang="en" sz="900"/>
              <a:t> - Formating, Deduplication, Sentiment Scoring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63550" y="1458475"/>
            <a:ext cx="18669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accent3"/>
                </a:solidFill>
              </a:rPr>
              <a:t>Data Extraction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651700" y="986875"/>
            <a:ext cx="1446900" cy="4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Data</a:t>
            </a:r>
            <a:r>
              <a:rPr lang="en"/>
              <a:t> </a:t>
            </a:r>
            <a:r>
              <a:rPr lang="en" b="1">
                <a:solidFill>
                  <a:schemeClr val="accent3"/>
                </a:solidFill>
              </a:rPr>
              <a:t>Analysis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110737" y="986875"/>
            <a:ext cx="1446900" cy="4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Data</a:t>
            </a:r>
            <a:r>
              <a:rPr lang="en"/>
              <a:t> </a:t>
            </a:r>
            <a:r>
              <a:rPr lang="en" b="1">
                <a:solidFill>
                  <a:schemeClr val="accent3"/>
                </a:solidFill>
              </a:rPr>
              <a:t>Serving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746775" y="2126925"/>
            <a:ext cx="10737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Hive Database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686662" y="3983825"/>
            <a:ext cx="1116300" cy="6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b="1"/>
              <a:t>Tableau Server </a:t>
            </a:r>
            <a:r>
              <a:rPr lang="en" sz="900"/>
              <a:t>- Sentiment Analysis &amp; Business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273800" y="340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+mj-lt"/>
              </a:rPr>
              <a:t>Data Acquisition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9974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>
                <a:latin typeface="+mj-lt"/>
              </a:rPr>
              <a:t>Data acquisition stack (python script)</a:t>
            </a:r>
          </a:p>
          <a:p>
            <a:pPr marL="914400" marR="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 charset="0"/>
              <a:buChar char="o"/>
            </a:pPr>
            <a:r>
              <a:rPr lang="en" dirty="0">
                <a:latin typeface="+mj-lt"/>
              </a:rPr>
              <a:t>Twitter Search REST </a:t>
            </a:r>
            <a:r>
              <a:rPr lang="en" dirty="0" smtClean="0">
                <a:latin typeface="+mj-lt"/>
              </a:rPr>
              <a:t>API</a:t>
            </a:r>
            <a:endParaRPr lang="en-US" dirty="0" smtClean="0">
              <a:latin typeface="+mj-lt"/>
            </a:endParaRPr>
          </a:p>
          <a:p>
            <a:pPr marL="914400" marR="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 charset="0"/>
              <a:buChar char="o"/>
            </a:pPr>
            <a:r>
              <a:rPr lang="en" dirty="0" err="1" smtClean="0">
                <a:latin typeface="+mj-lt"/>
              </a:rPr>
              <a:t>Tweepy</a:t>
            </a:r>
            <a:r>
              <a:rPr lang="en" dirty="0" smtClean="0">
                <a:latin typeface="+mj-lt"/>
              </a:rPr>
              <a:t> </a:t>
            </a:r>
            <a:r>
              <a:rPr lang="en" dirty="0">
                <a:latin typeface="+mj-lt"/>
              </a:rPr>
              <a:t>API</a:t>
            </a:r>
          </a:p>
          <a:p>
            <a:pPr marL="5143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>
                <a:latin typeface="+mj-lt"/>
              </a:rPr>
              <a:t>Features of twitter search API</a:t>
            </a:r>
          </a:p>
          <a:p>
            <a:pPr marL="9715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Search by keywords/hashtags</a:t>
            </a:r>
          </a:p>
          <a:p>
            <a:pPr marL="9715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Filter by language/region</a:t>
            </a:r>
          </a:p>
          <a:p>
            <a:pPr marL="9715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Returns tweets within the last 7 days </a:t>
            </a:r>
          </a:p>
          <a:p>
            <a:pPr marL="9715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Output in JSON format</a:t>
            </a:r>
          </a:p>
          <a:p>
            <a:pPr marL="5143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>
                <a:latin typeface="+mj-lt"/>
              </a:rPr>
              <a:t>Challenges</a:t>
            </a:r>
          </a:p>
          <a:p>
            <a:pPr marL="9715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Rate-limiting query (15 requests per 15 min window)</a:t>
            </a:r>
          </a:p>
          <a:p>
            <a:pPr marL="9715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Connection retry after waiting</a:t>
            </a:r>
          </a:p>
          <a:p>
            <a:pPr marL="5143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>
                <a:latin typeface="+mj-lt"/>
              </a:rPr>
              <a:t>Other solutions</a:t>
            </a:r>
          </a:p>
          <a:p>
            <a:pPr marL="971550" marR="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Twitter streaming API</a:t>
            </a:r>
          </a:p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27196" t="13466" r="10979" b="42410"/>
          <a:stretch/>
        </p:blipFill>
        <p:spPr>
          <a:xfrm>
            <a:off x="4794529" y="1448638"/>
            <a:ext cx="4271073" cy="17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l="2534" t="15319" r="81376" b="77924"/>
          <a:stretch/>
        </p:blipFill>
        <p:spPr>
          <a:xfrm>
            <a:off x="4897350" y="1101113"/>
            <a:ext cx="1471223" cy="3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73800" y="340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+mn-lt"/>
              </a:rPr>
              <a:t>Data Loading &amp; Analysis Layer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997425"/>
            <a:ext cx="8520600" cy="371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" sz="1400" dirty="0">
                <a:latin typeface="+mj-lt"/>
              </a:rPr>
              <a:t>Data loading into MongoDB (raw tweet repositories)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 err="1">
                <a:latin typeface="+mj-lt"/>
              </a:rPr>
              <a:t>mongoimport</a:t>
            </a:r>
            <a:r>
              <a:rPr lang="en" sz="1200" dirty="0">
                <a:latin typeface="+mj-lt"/>
              </a:rPr>
              <a:t> in parameterized shell script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n" sz="1400" dirty="0">
                <a:latin typeface="+mj-lt"/>
              </a:rPr>
              <a:t>Data retrieval from MongoDB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 err="1">
                <a:latin typeface="+mj-lt"/>
              </a:rPr>
              <a:t>pymongo</a:t>
            </a:r>
            <a:r>
              <a:rPr lang="en" sz="1200" dirty="0">
                <a:latin typeface="+mj-lt"/>
              </a:rPr>
              <a:t> API queries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n" sz="1400" dirty="0">
                <a:latin typeface="+mj-lt"/>
              </a:rPr>
              <a:t>Data cleaning and parsing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Filters by keywords/language/country/retweets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pandas/</a:t>
            </a:r>
            <a:r>
              <a:rPr lang="en" sz="1200" dirty="0" err="1">
                <a:latin typeface="+mj-lt"/>
              </a:rPr>
              <a:t>numpy</a:t>
            </a:r>
            <a:endParaRPr lang="en" sz="1200" dirty="0">
              <a:latin typeface="+mj-l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n" sz="1400" dirty="0">
                <a:latin typeface="+mj-lt"/>
              </a:rPr>
              <a:t>Sentiment Analysis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Data retrieval: </a:t>
            </a:r>
            <a:r>
              <a:rPr lang="en" sz="1200" dirty="0" err="1">
                <a:latin typeface="+mj-lt"/>
              </a:rPr>
              <a:t>pymongo</a:t>
            </a:r>
            <a:r>
              <a:rPr lang="en" sz="1200" dirty="0">
                <a:latin typeface="+mj-lt"/>
              </a:rPr>
              <a:t> API queries 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Python NLTK library - Vader rule-based algorithm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Vader sentiment lexicon corpus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Sentiment scores: </a:t>
            </a:r>
            <a:r>
              <a:rPr lang="en" sz="1200" dirty="0" err="1">
                <a:latin typeface="+mj-lt"/>
              </a:rPr>
              <a:t>pos</a:t>
            </a:r>
            <a:r>
              <a:rPr lang="en" sz="1200" dirty="0">
                <a:latin typeface="+mj-lt"/>
              </a:rPr>
              <a:t>/</a:t>
            </a:r>
            <a:r>
              <a:rPr lang="en" sz="1200" dirty="0" err="1">
                <a:latin typeface="+mj-lt"/>
              </a:rPr>
              <a:t>neu</a:t>
            </a:r>
            <a:r>
              <a:rPr lang="en" sz="1200" dirty="0">
                <a:latin typeface="+mj-lt"/>
              </a:rPr>
              <a:t>/</a:t>
            </a:r>
            <a:r>
              <a:rPr lang="en" sz="1200" dirty="0" err="1">
                <a:latin typeface="+mj-lt"/>
              </a:rPr>
              <a:t>neg</a:t>
            </a:r>
            <a:r>
              <a:rPr lang="en" sz="1200" dirty="0">
                <a:latin typeface="+mj-lt"/>
              </a:rPr>
              <a:t>/compound  [-1, 1]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Could include a ML model given a suitable training corpus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n" sz="1400" dirty="0">
                <a:latin typeface="+mj-lt"/>
              </a:rPr>
              <a:t>Why MongoDB?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NoSQL solution for </a:t>
            </a:r>
            <a:r>
              <a:rPr lang="en" sz="1200" dirty="0" err="1">
                <a:latin typeface="+mj-lt"/>
              </a:rPr>
              <a:t>json</a:t>
            </a:r>
            <a:r>
              <a:rPr lang="en" sz="1200" dirty="0">
                <a:latin typeface="+mj-lt"/>
              </a:rPr>
              <a:t> objects (documents)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Automatic </a:t>
            </a:r>
            <a:r>
              <a:rPr lang="en" sz="1200" dirty="0" err="1">
                <a:latin typeface="+mj-lt"/>
              </a:rPr>
              <a:t>sharding</a:t>
            </a:r>
            <a:r>
              <a:rPr lang="en" sz="1200" dirty="0">
                <a:latin typeface="+mj-lt"/>
              </a:rPr>
              <a:t> (horizontal scaling)</a:t>
            </a:r>
          </a:p>
          <a:p>
            <a:pPr marL="914400" lvl="1" indent="-304800">
              <a:lnSpc>
                <a:spcPct val="100000"/>
              </a:lnSpc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200" dirty="0">
                <a:latin typeface="+mj-lt"/>
              </a:rPr>
              <a:t>Dynamic queries (limit by a time range)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5738862" y="682075"/>
            <a:ext cx="1391400" cy="2946125"/>
            <a:chOff x="3071862" y="986875"/>
            <a:chExt cx="1391400" cy="2946125"/>
          </a:xfrm>
        </p:grpSpPr>
        <p:sp>
          <p:nvSpPr>
            <p:cNvPr id="143" name="Shape 143"/>
            <p:cNvSpPr/>
            <p:nvPr/>
          </p:nvSpPr>
          <p:spPr>
            <a:xfrm>
              <a:off x="3071862" y="1413900"/>
              <a:ext cx="1391400" cy="251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4" name="Shape 144" descr="AmzonEBS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4762" y="1714215"/>
              <a:ext cx="1210199" cy="404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 descr="AmazonS3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90450" y="2140544"/>
              <a:ext cx="1186199" cy="471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Shape 146"/>
            <p:cNvSpPr txBox="1"/>
            <p:nvPr/>
          </p:nvSpPr>
          <p:spPr>
            <a:xfrm>
              <a:off x="3103875" y="986875"/>
              <a:ext cx="1334100" cy="47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</a:rPr>
                <a:t>Data</a:t>
              </a:r>
              <a:r>
                <a:rPr lang="en"/>
                <a:t> </a:t>
              </a:r>
              <a:r>
                <a:rPr lang="en" b="1">
                  <a:solidFill>
                    <a:schemeClr val="accent3"/>
                  </a:solidFill>
                </a:rPr>
                <a:t>Loading</a:t>
              </a:r>
            </a:p>
          </p:txBody>
        </p:sp>
        <p:pic>
          <p:nvPicPr>
            <p:cNvPr id="147" name="Shape 147" descr="mongodb-logo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62796" y="2766675"/>
              <a:ext cx="841500" cy="841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Shape 148"/>
          <p:cNvSpPr/>
          <p:nvPr/>
        </p:nvSpPr>
        <p:spPr>
          <a:xfrm>
            <a:off x="7213850" y="1098725"/>
            <a:ext cx="1391400" cy="2580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 descr="Python Imag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4825" y="1808212"/>
            <a:ext cx="1105925" cy="47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7215412" y="2934325"/>
            <a:ext cx="1522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b="1"/>
              <a:t>Transformation</a:t>
            </a:r>
            <a:r>
              <a:rPr lang="en" sz="900"/>
              <a:t> - Formating, Deduplication, Sentiment Scoring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242500" y="682075"/>
            <a:ext cx="1589700" cy="4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Data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62425" y="1587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+mn-lt"/>
              </a:rPr>
              <a:t>Data Serving &amp; Hive Database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262425" y="849500"/>
            <a:ext cx="8721300" cy="39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>
                <a:latin typeface="+mn-lt"/>
              </a:rPr>
              <a:t>Data Serving Layer - Hive Database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+mn-l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+mn-l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+mn-l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n-lt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 smtClean="0">
                <a:latin typeface="+mn-lt"/>
              </a:rPr>
              <a:t>Data </a:t>
            </a:r>
            <a:r>
              <a:rPr lang="en" dirty="0">
                <a:latin typeface="+mn-lt"/>
              </a:rPr>
              <a:t>Serving Layer - why not MongoDB?</a:t>
            </a:r>
          </a:p>
          <a:p>
            <a: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+mn-lt"/>
              </a:rPr>
              <a:t>MongoDB not useful in case of normalization </a:t>
            </a:r>
          </a:p>
          <a:p>
            <a: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charset="0"/>
              <a:buChar char="o"/>
            </a:pPr>
            <a:r>
              <a:rPr lang="en" sz="1100" dirty="0">
                <a:latin typeface="+mn-lt"/>
              </a:rPr>
              <a:t>It slows down with joins and complex queries</a:t>
            </a:r>
          </a:p>
        </p:txBody>
      </p:sp>
      <p:graphicFrame>
        <p:nvGraphicFramePr>
          <p:cNvPr id="158" name="Shape 158"/>
          <p:cNvGraphicFramePr/>
          <p:nvPr/>
        </p:nvGraphicFramePr>
        <p:xfrm>
          <a:off x="262425" y="1386750"/>
          <a:ext cx="7292075" cy="2704980"/>
        </p:xfrm>
        <a:graphic>
          <a:graphicData uri="http://schemas.openxmlformats.org/drawingml/2006/table">
            <a:tbl>
              <a:tblPr>
                <a:noFill/>
                <a:tableStyleId>{61161A9A-34B6-41C4-8AB6-DBF926166BE1}</a:tableStyleId>
              </a:tblPr>
              <a:tblGrid>
                <a:gridCol w="1320425"/>
                <a:gridCol w="2081675"/>
                <a:gridCol w="2189175"/>
                <a:gridCol w="1700800"/>
              </a:tblGrid>
              <a:tr h="3435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Hive 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Use Case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Challenge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Solutions</a:t>
                      </a:r>
                    </a:p>
                  </a:txBody>
                  <a:tcPr marL="91425" marR="91425" marT="91425" marB="91425"/>
                </a:tc>
              </a:tr>
              <a:tr h="5942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Scalability: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Scale up and support load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Tweet-feeds as batches loaded for each brand from low volume to high volume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Misaligned columns in various files created incorrect values in columns issues.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Special HDFS Directory structures for every different structured file.</a:t>
                      </a:r>
                    </a:p>
                  </a:txBody>
                  <a:tcPr marL="91425" marR="91425" marT="91425" marB="91425"/>
                </a:tc>
              </a:tr>
              <a:tr h="7144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 smtClean="0"/>
                        <a:t>Schema </a:t>
                      </a:r>
                      <a:r>
                        <a:rPr lang="en" sz="1000" dirty="0"/>
                        <a:t>on Read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Efficiency in load for large volume of tweets per brand.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Encountered special characters as well as text fields characters same as delimiters - (comma) in tweets that needed cleanup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Parsed data files to avoid special characters and changed delimiters to tab</a:t>
                      </a:r>
                    </a:p>
                  </a:txBody>
                  <a:tcPr marL="91425" marR="91425" marT="91425" marB="91425"/>
                </a:tc>
              </a:tr>
              <a:tr h="851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Write once and Read many times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Provision flattened or summarized data to dashboards. (SQL queries and summary tables)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Record level updates and deletes not allowed.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In case of data issues needed clean up in source files rather than just writing an update in place.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9" name="Shape 159"/>
          <p:cNvSpPr/>
          <p:nvPr/>
        </p:nvSpPr>
        <p:spPr>
          <a:xfrm>
            <a:off x="7577750" y="467275"/>
            <a:ext cx="1334100" cy="1756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0" name="Shape 160" descr="Hiv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087" y="654412"/>
            <a:ext cx="1105925" cy="841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7461887" y="-2350"/>
            <a:ext cx="16971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accent3"/>
                </a:solidFill>
              </a:rPr>
              <a:t>Query/ Modeling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46775" y="1669725"/>
            <a:ext cx="10737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Hive 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62425" y="1587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+mj-lt"/>
              </a:rPr>
              <a:t>Data Serving &amp; Hive Database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39600" y="876225"/>
            <a:ext cx="8867400" cy="37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>
                <a:latin typeface="+mj-lt"/>
              </a:rPr>
              <a:t>Data Model and Sizing</a:t>
            </a:r>
            <a:r>
              <a:rPr lang="en" dirty="0" smtClean="0">
                <a:latin typeface="+mj-lt"/>
              </a:rPr>
              <a:t>:</a:t>
            </a:r>
            <a:endParaRPr lang="en-US" dirty="0" smtClean="0">
              <a:latin typeface="+mj-lt"/>
            </a:endParaRP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" dirty="0">
              <a:latin typeface="+mj-l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sz="1000" dirty="0">
                <a:latin typeface="+mj-lt"/>
              </a:rPr>
              <a:t>Entities 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000" dirty="0">
                <a:latin typeface="+mj-lt"/>
              </a:rPr>
              <a:t>Stage data - </a:t>
            </a:r>
            <a:r>
              <a:rPr lang="en" sz="1000" dirty="0" err="1">
                <a:latin typeface="+mj-lt"/>
              </a:rPr>
              <a:t>clean_tweet_dtl</a:t>
            </a:r>
            <a:endParaRPr lang="en" sz="1000" dirty="0">
              <a:latin typeface="+mj-lt"/>
            </a:endParaRP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000" dirty="0">
                <a:latin typeface="+mj-lt"/>
              </a:rPr>
              <a:t>Location Unique location for tweets and users 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000" dirty="0">
                <a:latin typeface="+mj-lt"/>
              </a:rPr>
              <a:t>Users Unique users information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000" dirty="0" err="1">
                <a:latin typeface="+mj-lt"/>
              </a:rPr>
              <a:t>Sentiment_chk</a:t>
            </a:r>
            <a:r>
              <a:rPr lang="en" sz="1000" dirty="0">
                <a:latin typeface="+mj-lt"/>
              </a:rPr>
              <a:t> - specific details with transformed data 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000" dirty="0" err="1">
                <a:latin typeface="+mj-lt"/>
              </a:rPr>
              <a:t>Wordcloud</a:t>
            </a:r>
            <a:r>
              <a:rPr lang="en" sz="1000" dirty="0">
                <a:latin typeface="+mj-lt"/>
              </a:rPr>
              <a:t> - extract all words and counts from ‘text’ (brand) </a:t>
            </a:r>
          </a:p>
          <a:p>
            <a: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000" dirty="0">
                <a:latin typeface="+mj-lt"/>
              </a:rPr>
              <a:t>Features - mobile device related keywords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>
              <a:latin typeface="+mj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+mj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>
              <a:latin typeface="+mj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+mj-lt"/>
              </a:rPr>
              <a:t>Assumptions</a:t>
            </a:r>
            <a:r>
              <a:rPr lang="en" sz="1000" dirty="0">
                <a:latin typeface="+mj-lt"/>
              </a:rPr>
              <a:t>: Around 10000 tweets a day per brand will be collected</a:t>
            </a:r>
          </a:p>
        </p:txBody>
      </p:sp>
      <p:pic>
        <p:nvPicPr>
          <p:cNvPr id="169" name="Shape 169" descr="Product_Analytics_D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300" y="876225"/>
            <a:ext cx="4570699" cy="361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62425" y="3195925"/>
            <a:ext cx="4311000" cy="158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Estimated Size: (MongoDB and Hive</a:t>
            </a:r>
            <a:r>
              <a:rPr lang="en" sz="1000" dirty="0" smtClean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)</a:t>
            </a:r>
            <a:endParaRPr lang="en-US" sz="1000" dirty="0" smtClean="0">
              <a:solidFill>
                <a:schemeClr val="dk2"/>
              </a:solidFill>
              <a:latin typeface="+mn-lt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lang="en" sz="1000" dirty="0">
              <a:solidFill>
                <a:schemeClr val="dk2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457200" lvl="0" indent="-292100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-"/>
            </a:pPr>
            <a:r>
              <a:rPr lang="en" sz="1000" dirty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1 tweet ~ 280 bytes =&gt; 280 * 10000 * 3 = 8400000 bytes</a:t>
            </a:r>
          </a:p>
          <a:p>
            <a:pPr marL="457200" lvl="0" indent="-292100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-"/>
            </a:pPr>
            <a:r>
              <a:rPr lang="en" sz="1000" dirty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 =&gt; 8.4 MB per day * 30 days = 252 MB (detail stage table)</a:t>
            </a:r>
          </a:p>
          <a:p>
            <a:pPr marL="457200" lvl="0" indent="-292100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-"/>
            </a:pPr>
            <a:r>
              <a:rPr lang="en" sz="1000" dirty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 =&gt; 252 * 2 tables + 45 *3 small tables =  639 MB.</a:t>
            </a:r>
          </a:p>
          <a:p>
            <a:pPr marL="457200" lvl="0" indent="-292100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-"/>
            </a:pPr>
            <a:r>
              <a:rPr lang="en" sz="1000" dirty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=&gt; considered 1 GB per brand </a:t>
            </a:r>
          </a:p>
          <a:p>
            <a:pPr lvl="0" rtl="0">
              <a:spcBef>
                <a:spcPts val="0"/>
              </a:spcBef>
              <a:buNone/>
            </a:pPr>
            <a:endParaRPr lang="en-US" sz="1000" dirty="0" smtClean="0">
              <a:solidFill>
                <a:schemeClr val="dk2"/>
              </a:solidFill>
              <a:latin typeface="+mn-lt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lang="en-US" sz="1000" dirty="0">
              <a:solidFill>
                <a:schemeClr val="dk2"/>
              </a:solidFill>
              <a:latin typeface="+mn-lt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Actual </a:t>
            </a:r>
            <a:r>
              <a:rPr lang="en" sz="1000" dirty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Size: (0.95 GB - apple, 0.9 GB - google, 0.3 GB - </a:t>
            </a:r>
            <a:r>
              <a:rPr lang="en" sz="1000" dirty="0" err="1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samsung</a:t>
            </a:r>
            <a:r>
              <a:rPr lang="en" sz="1000" dirty="0">
                <a:solidFill>
                  <a:schemeClr val="dk2"/>
                </a:solidFill>
                <a:latin typeface="+mn-lt"/>
                <a:ea typeface="Roboto"/>
                <a:cs typeface="Roboto"/>
                <a:sym typeface="Roboto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73800" y="3408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+mj-lt"/>
              </a:rPr>
              <a:t>Tableau Dashboard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913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b="1" dirty="0">
                <a:latin typeface="+mj-lt"/>
              </a:rPr>
              <a:t>Accessing Database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Hive Server 2 - allows remote client to query against Hive database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Tableau connected to Hive via Cloudera Hadoop ODBC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b="1" dirty="0">
                <a:latin typeface="+mj-lt"/>
              </a:rPr>
              <a:t>Tableau Dashboard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Extract of data loaded to Tableau Server to allow for public data consumption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" dirty="0">
                <a:latin typeface="+mj-lt"/>
              </a:rPr>
              <a:t>Originally considered having Tableau Server query data directly from Hive Server however there has high latency between the connections.  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" dirty="0">
                <a:latin typeface="+mj-lt"/>
              </a:rPr>
              <a:t>Sacrificed instant access to public data consumption for a better user experience. 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" dirty="0">
                <a:latin typeface="+mj-lt"/>
              </a:rPr>
              <a:t>Our data is loaded daily so this is not a big drawback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b="1" dirty="0">
                <a:latin typeface="+mj-lt"/>
              </a:rPr>
              <a:t>Tableau Demo</a:t>
            </a:r>
          </a:p>
          <a:p>
            <a:pPr marL="914400" lvl="1" indent="-228600">
              <a:lnSpc>
                <a:spcPct val="100000"/>
              </a:lnSpc>
              <a:spcAft>
                <a:spcPts val="0"/>
              </a:spcAft>
            </a:pPr>
            <a:r>
              <a:rPr lang="en" b="1" dirty="0" smtClean="0">
                <a:latin typeface="+mj-lt"/>
                <a:hlinkClick r:id="rId3"/>
              </a:rPr>
              <a:t>Link to w205 Sentiment Dashboard</a:t>
            </a:r>
            <a:endParaRPr lang="en-US" b="1" dirty="0" smtClean="0">
              <a:latin typeface="+mj-lt"/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 dirty="0" err="1" smtClean="0">
                <a:latin typeface="+mj-lt"/>
              </a:rPr>
              <a:t>UserName</a:t>
            </a:r>
            <a:r>
              <a:rPr lang="en" b="1" dirty="0">
                <a:latin typeface="+mj-lt"/>
              </a:rPr>
              <a:t>: ericy330@gmail.com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latin typeface="+mj-lt"/>
              </a:rPr>
              <a:t>Password: midsw205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25" y="968650"/>
            <a:ext cx="6747626" cy="359465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73800" y="2435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+mj-lt"/>
              </a:rPr>
              <a:t>Sentiment Analysis - Time Series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09700" y="1446375"/>
            <a:ext cx="1039500" cy="639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Google’s Pixel Launched 10/20/2016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395125" y="3494075"/>
            <a:ext cx="1539000" cy="72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Residual Negative Sentiment From Samsung’s Battery Issues?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269025" y="2155950"/>
            <a:ext cx="1039500" cy="6390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Sentiment for Apple is largely Neutral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838</Words>
  <Application>Microsoft Macintosh PowerPoint</Application>
  <PresentationFormat>On-screen Show (16:9)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Roboto</vt:lpstr>
      <vt:lpstr>Wingdings</vt:lpstr>
      <vt:lpstr>Arial</vt:lpstr>
      <vt:lpstr>geometric</vt:lpstr>
      <vt:lpstr>Twitter Sentiment Analysis</vt:lpstr>
      <vt:lpstr>Project Overview</vt:lpstr>
      <vt:lpstr>Project Architecture</vt:lpstr>
      <vt:lpstr>Data Acquisition</vt:lpstr>
      <vt:lpstr>Data Loading &amp; Analysis Layer</vt:lpstr>
      <vt:lpstr>Data Serving &amp; Hive Database</vt:lpstr>
      <vt:lpstr>Data Serving &amp; Hive Database</vt:lpstr>
      <vt:lpstr>Tableau Dashboard </vt:lpstr>
      <vt:lpstr>Sentiment Analysis - Time Series</vt:lpstr>
      <vt:lpstr>Sentiment Analysis - Word Cloud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cp:lastModifiedBy>eric.yang</cp:lastModifiedBy>
  <cp:revision>4</cp:revision>
  <dcterms:modified xsi:type="dcterms:W3CDTF">2016-12-07T05:08:26Z</dcterms:modified>
</cp:coreProperties>
</file>