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Roboto" panose="020B0604020202020204" charset="0"/>
      <p:regular r:id="rId9"/>
      <p:bold r:id="rId10"/>
      <p:italic r:id="rId11"/>
      <p:boldItalic r:id="rId12"/>
    </p:embeddedFont>
    <p:embeddedFont>
      <p:font typeface="Proxima Nova"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79400" rtl="0">
              <a:lnSpc>
                <a:spcPct val="115000"/>
              </a:lnSpc>
              <a:spcBef>
                <a:spcPts val="0"/>
              </a:spcBef>
              <a:spcAft>
                <a:spcPts val="1600"/>
              </a:spcAft>
              <a:buClr>
                <a:srgbClr val="000000"/>
              </a:buClr>
              <a:buSzPct val="100000"/>
            </a:pPr>
            <a:r>
              <a:rPr lang="en" sz="800"/>
              <a:t>Social media platforms offer a tremendous opportunity for companies to learn about their customers’ opinions, attitudes, and emotions associated with their products, services, and the entire brand </a:t>
            </a:r>
          </a:p>
          <a:p>
            <a:pPr marL="457200" lvl="0" indent="-279400" rtl="0">
              <a:lnSpc>
                <a:spcPct val="140000"/>
              </a:lnSpc>
              <a:spcBef>
                <a:spcPts val="1100"/>
              </a:spcBef>
              <a:spcAft>
                <a:spcPts val="1100"/>
              </a:spcAft>
              <a:buClr>
                <a:srgbClr val="000000"/>
              </a:buClr>
              <a:buSzPct val="100000"/>
            </a:pPr>
            <a:r>
              <a:rPr lang="en" sz="800">
                <a:highlight>
                  <a:srgbClr val="FFFFFF"/>
                </a:highlight>
              </a:rPr>
              <a:t>• Predictive analytics. Predictive analytics allows businesses to identify patterns in customer behavior based on data from social or other open-sources, opening the door to more efficient targeting. Data gleaned from predictive analytics can even be mapped to the customer journey to ensure audiences get what they need right when they need it.</a:t>
            </a:r>
          </a:p>
          <a:p>
            <a:pPr marL="457200" lvl="0" indent="-279400" rtl="0">
              <a:lnSpc>
                <a:spcPct val="140000"/>
              </a:lnSpc>
              <a:spcBef>
                <a:spcPts val="1100"/>
              </a:spcBef>
              <a:spcAft>
                <a:spcPts val="1100"/>
              </a:spcAft>
              <a:buClr>
                <a:srgbClr val="000000"/>
              </a:buClr>
              <a:buSzPct val="100000"/>
            </a:pPr>
            <a:r>
              <a:rPr lang="en" sz="800">
                <a:highlight>
                  <a:srgbClr val="FFFFFF"/>
                </a:highlight>
              </a:rPr>
              <a:t>• Brand management. Sentiment analysis isn’t reserved for only your brand name or your trademarked product. You can use it to track trends in your industry or even your competitors, allowing you better manage your own brand strategy.</a:t>
            </a:r>
          </a:p>
          <a:p>
            <a:pPr marL="457200" lvl="0" indent="-279400" rtl="0">
              <a:lnSpc>
                <a:spcPct val="115000"/>
              </a:lnSpc>
              <a:spcBef>
                <a:spcPts val="0"/>
              </a:spcBef>
              <a:spcAft>
                <a:spcPts val="1600"/>
              </a:spcAft>
              <a:buClr>
                <a:srgbClr val="000000"/>
              </a:buClr>
              <a:buSzPct val="100000"/>
            </a:pPr>
            <a:r>
              <a:rPr lang="en" sz="800"/>
              <a:t>Why?</a:t>
            </a:r>
          </a:p>
          <a:p>
            <a:pPr marL="457200" lvl="0" indent="-279400" rtl="0">
              <a:lnSpc>
                <a:spcPct val="115000"/>
              </a:lnSpc>
              <a:spcBef>
                <a:spcPts val="0"/>
              </a:spcBef>
              <a:spcAft>
                <a:spcPts val="1600"/>
              </a:spcAft>
              <a:buClr>
                <a:srgbClr val="000000"/>
              </a:buClr>
              <a:buSzPct val="100000"/>
            </a:pPr>
            <a:r>
              <a:rPr lang="en" sz="800"/>
              <a:t>Build a brand</a:t>
            </a:r>
          </a:p>
          <a:p>
            <a:pPr marL="457200" lvl="0" indent="-279400" rtl="0">
              <a:lnSpc>
                <a:spcPct val="115000"/>
              </a:lnSpc>
              <a:spcBef>
                <a:spcPts val="0"/>
              </a:spcBef>
              <a:spcAft>
                <a:spcPts val="1600"/>
              </a:spcAft>
              <a:buClr>
                <a:srgbClr val="000000"/>
              </a:buClr>
              <a:buSzPct val="100000"/>
            </a:pPr>
            <a:r>
              <a:rPr lang="en" sz="800"/>
              <a:t>Attract new customers while retain and better serve existing ones</a:t>
            </a:r>
          </a:p>
          <a:p>
            <a:pPr marL="457200" lvl="0" indent="-279400" rtl="0">
              <a:lnSpc>
                <a:spcPct val="115000"/>
              </a:lnSpc>
              <a:spcBef>
                <a:spcPts val="0"/>
              </a:spcBef>
              <a:spcAft>
                <a:spcPts val="1600"/>
              </a:spcAft>
              <a:buClr>
                <a:srgbClr val="000000"/>
              </a:buClr>
              <a:buSzPct val="100000"/>
            </a:pPr>
            <a:r>
              <a:rPr lang="en" sz="800"/>
              <a:t>Forge new connections with key audiences on social media platforms</a:t>
            </a:r>
          </a:p>
          <a:p>
            <a:pPr marL="457200" lvl="0" indent="-279400" rtl="0">
              <a:lnSpc>
                <a:spcPct val="115000"/>
              </a:lnSpc>
              <a:spcBef>
                <a:spcPts val="0"/>
              </a:spcBef>
              <a:spcAft>
                <a:spcPts val="1600"/>
              </a:spcAft>
              <a:buClr>
                <a:srgbClr val="000000"/>
              </a:buClr>
              <a:buSzPct val="100000"/>
            </a:pPr>
            <a:r>
              <a:rPr lang="en" sz="800"/>
              <a:t>Discover market trends	</a:t>
            </a:r>
          </a:p>
          <a:p>
            <a:pPr marL="457200" lvl="0" indent="-279400" rtl="0">
              <a:lnSpc>
                <a:spcPct val="115000"/>
              </a:lnSpc>
              <a:spcBef>
                <a:spcPts val="0"/>
              </a:spcBef>
              <a:spcAft>
                <a:spcPts val="1600"/>
              </a:spcAft>
              <a:buClr>
                <a:srgbClr val="000000"/>
              </a:buClr>
              <a:buSzPct val="100000"/>
            </a:pPr>
            <a:r>
              <a:rPr lang="en" sz="800" b="1"/>
              <a:t>Make better data-driven decisions and accelerate growth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AutoNum type="arabicPeriod"/>
            </a:pPr>
            <a:r>
              <a:rPr lang="en"/>
              <a:t>Praise</a:t>
            </a:r>
          </a:p>
          <a:p>
            <a:pPr marL="457200" lvl="0" indent="-228600" rtl="0">
              <a:spcBef>
                <a:spcPts val="0"/>
              </a:spcBef>
              <a:buAutoNum type="arabicPeriod"/>
            </a:pPr>
            <a:r>
              <a:rPr lang="en"/>
              <a:t>Complaints</a:t>
            </a:r>
          </a:p>
          <a:p>
            <a:pPr marL="457200" lvl="0" indent="-228600">
              <a:spcBef>
                <a:spcPts val="0"/>
              </a:spcBef>
              <a:buAutoNum type="arabicPeriod"/>
            </a:pPr>
            <a:r>
              <a:rPr lang="en"/>
              <a:t>Indifferenecs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sz="700">
                <a:solidFill>
                  <a:schemeClr val="dk1"/>
                </a:solidFill>
                <a:latin typeface="Proxima Nova"/>
                <a:ea typeface="Proxima Nova"/>
                <a:cs typeface="Proxima Nova"/>
                <a:sym typeface="Proxima Nova"/>
              </a:rPr>
              <a:t>High level, how do you anticipated the data flow? What types of queries/data access will you need at each stage</a:t>
            </a:r>
          </a:p>
          <a:p>
            <a:pPr lvl="0">
              <a:lnSpc>
                <a:spcPct val="115000"/>
              </a:lnSpc>
              <a:spcBef>
                <a:spcPts val="0"/>
              </a:spcBef>
              <a:buClr>
                <a:schemeClr val="dk1"/>
              </a:buClr>
              <a:buSzPct val="157142"/>
              <a:buFont typeface="Arial"/>
              <a:buNone/>
            </a:pPr>
            <a:endParaRPr sz="700">
              <a:solidFill>
                <a:schemeClr val="dk1"/>
              </a:solidFill>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_fa45d4bd4c6b81d5">
    <p:spTree>
      <p:nvGrpSpPr>
        <p:cNvPr id="1" name="Shape 8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idx="4294967295"/>
          </p:nvPr>
        </p:nvSpPr>
        <p:spPr>
          <a:xfrm>
            <a:off x="1876575" y="1668149"/>
            <a:ext cx="5391000" cy="1184700"/>
          </a:xfrm>
          <a:prstGeom prst="rect">
            <a:avLst/>
          </a:prstGeom>
        </p:spPr>
        <p:txBody>
          <a:bodyPr lIns="91425" tIns="91425" rIns="91425" bIns="91425" anchor="t" anchorCtr="0">
            <a:noAutofit/>
          </a:bodyPr>
          <a:lstStyle/>
          <a:p>
            <a:pPr lvl="0">
              <a:spcBef>
                <a:spcPts val="0"/>
              </a:spcBef>
              <a:buNone/>
            </a:pPr>
            <a:r>
              <a:rPr lang="en"/>
              <a:t>Social Media Sentiment Analysis System </a:t>
            </a:r>
          </a:p>
        </p:txBody>
      </p:sp>
      <p:sp>
        <p:nvSpPr>
          <p:cNvPr id="87" name="Shape 87"/>
          <p:cNvSpPr txBox="1">
            <a:spLocks noGrp="1"/>
          </p:cNvSpPr>
          <p:nvPr>
            <p:ph type="subTitle" idx="4294967295"/>
          </p:nvPr>
        </p:nvSpPr>
        <p:spPr>
          <a:xfrm>
            <a:off x="1876575" y="2930427"/>
            <a:ext cx="5391000" cy="601500"/>
          </a:xfrm>
          <a:prstGeom prst="rect">
            <a:avLst/>
          </a:prstGeom>
        </p:spPr>
        <p:txBody>
          <a:bodyPr lIns="91425" tIns="91425" rIns="91425" bIns="91425" anchor="t" anchorCtr="0">
            <a:noAutofit/>
          </a:bodyPr>
          <a:lstStyle/>
          <a:p>
            <a:pPr lvl="0">
              <a:spcBef>
                <a:spcPts val="0"/>
              </a:spcBef>
              <a:buNone/>
            </a:pPr>
            <a:r>
              <a:rPr lang="en"/>
              <a:t>Allan Lo, Prajakta Pandharkar, Eric Yang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28818" y="121611"/>
            <a:ext cx="8520600" cy="607800"/>
          </a:xfrm>
          <a:prstGeom prst="rect">
            <a:avLst/>
          </a:prstGeom>
        </p:spPr>
        <p:txBody>
          <a:bodyPr lIns="91425" tIns="91425" rIns="91425" bIns="91425" anchor="t" anchorCtr="0">
            <a:noAutofit/>
          </a:bodyPr>
          <a:lstStyle/>
          <a:p>
            <a:pPr lvl="0" rtl="0">
              <a:spcBef>
                <a:spcPts val="0"/>
              </a:spcBef>
              <a:buNone/>
            </a:pPr>
            <a:r>
              <a:rPr lang="en" dirty="0"/>
              <a:t>Social media sentiment analysis</a:t>
            </a:r>
          </a:p>
        </p:txBody>
      </p:sp>
      <p:sp>
        <p:nvSpPr>
          <p:cNvPr id="93" name="Shape 93"/>
          <p:cNvSpPr txBox="1">
            <a:spLocks noGrp="1"/>
          </p:cNvSpPr>
          <p:nvPr>
            <p:ph type="body" idx="1"/>
          </p:nvPr>
        </p:nvSpPr>
        <p:spPr>
          <a:xfrm>
            <a:off x="-69300" y="791402"/>
            <a:ext cx="5980500" cy="4090085"/>
          </a:xfrm>
          <a:prstGeom prst="rect">
            <a:avLst/>
          </a:prstGeom>
        </p:spPr>
        <p:txBody>
          <a:bodyPr lIns="91425" tIns="91425" rIns="91425" bIns="91425" anchor="t" anchorCtr="0">
            <a:noAutofit/>
          </a:bodyPr>
          <a:lstStyle/>
          <a:p>
            <a:pPr marL="457200" lvl="0" indent="-317500" rtl="0">
              <a:spcBef>
                <a:spcPts val="0"/>
              </a:spcBef>
              <a:buSzPct val="100000"/>
              <a:buFont typeface="Wingdings" panose="05000000000000000000" pitchFamily="2" charset="2"/>
              <a:buChar char="§"/>
            </a:pPr>
            <a:r>
              <a:rPr lang="en" sz="1400" dirty="0"/>
              <a:t>Social media platforms are gold mines for customers’ opinions, attitudes, and emotions associated with a company’s products, services, and the entire brand </a:t>
            </a:r>
          </a:p>
          <a:p>
            <a:pPr marL="457200" lvl="0" indent="-317500" rtl="0">
              <a:spcBef>
                <a:spcPts val="0"/>
              </a:spcBef>
              <a:buSzPct val="100000"/>
              <a:buFont typeface="Wingdings" panose="05000000000000000000" pitchFamily="2" charset="2"/>
              <a:buChar char="§"/>
            </a:pPr>
            <a:r>
              <a:rPr lang="en" sz="1400" dirty="0"/>
              <a:t>Sentiment analysis is changing how marketing is done today</a:t>
            </a:r>
          </a:p>
          <a:p>
            <a:pPr marL="914400" lvl="1" indent="-304800" rtl="0">
              <a:spcBef>
                <a:spcPts val="0"/>
              </a:spcBef>
              <a:buSzPct val="100000"/>
              <a:buFont typeface="Courier New" panose="02070309020205020404" pitchFamily="49" charset="0"/>
              <a:buChar char="o"/>
            </a:pPr>
            <a:r>
              <a:rPr lang="en" sz="1200" dirty="0"/>
              <a:t>Predictive analytics</a:t>
            </a:r>
          </a:p>
          <a:p>
            <a:pPr marL="914400" lvl="1" indent="-304800" rtl="0">
              <a:lnSpc>
                <a:spcPct val="50000"/>
              </a:lnSpc>
              <a:spcBef>
                <a:spcPts val="0"/>
              </a:spcBef>
              <a:buSzPct val="100000"/>
              <a:buFont typeface="Courier New" panose="02070309020205020404" pitchFamily="49" charset="0"/>
              <a:buChar char="o"/>
            </a:pPr>
            <a:r>
              <a:rPr lang="en" sz="1200" dirty="0"/>
              <a:t>Brand management</a:t>
            </a:r>
          </a:p>
          <a:p>
            <a:pPr marL="457200" lvl="0" indent="-317500" rtl="0">
              <a:spcBef>
                <a:spcPts val="0"/>
              </a:spcBef>
              <a:buSzPct val="100000"/>
              <a:buFont typeface="Wingdings" panose="05000000000000000000" pitchFamily="2" charset="2"/>
              <a:buChar char="§"/>
            </a:pPr>
            <a:r>
              <a:rPr lang="en" sz="1400" dirty="0"/>
              <a:t>Benefits of sentiment analysis</a:t>
            </a:r>
          </a:p>
          <a:p>
            <a:pPr marL="914400" lvl="1" indent="-304800" rtl="0">
              <a:lnSpc>
                <a:spcPct val="40000"/>
              </a:lnSpc>
              <a:spcBef>
                <a:spcPts val="0"/>
              </a:spcBef>
              <a:buSzPct val="100000"/>
              <a:buFont typeface="Courier New" panose="02070309020205020404" pitchFamily="49" charset="0"/>
              <a:buChar char="o"/>
            </a:pPr>
            <a:r>
              <a:rPr lang="en" sz="1200" dirty="0"/>
              <a:t>Build a brand</a:t>
            </a:r>
          </a:p>
          <a:p>
            <a:pPr marL="914400" lvl="1" indent="-304800" rtl="0">
              <a:lnSpc>
                <a:spcPct val="40000"/>
              </a:lnSpc>
              <a:spcBef>
                <a:spcPts val="0"/>
              </a:spcBef>
              <a:buSzPct val="100000"/>
              <a:buFont typeface="Courier New" panose="02070309020205020404" pitchFamily="49" charset="0"/>
              <a:buChar char="o"/>
            </a:pPr>
            <a:r>
              <a:rPr lang="en" sz="1200" dirty="0"/>
              <a:t>Attract new customers</a:t>
            </a:r>
          </a:p>
          <a:p>
            <a:pPr marL="914400" lvl="1" indent="-304800" rtl="0">
              <a:lnSpc>
                <a:spcPct val="40000"/>
              </a:lnSpc>
              <a:spcBef>
                <a:spcPts val="0"/>
              </a:spcBef>
              <a:buSzPct val="100000"/>
              <a:buFont typeface="Courier New" panose="02070309020205020404" pitchFamily="49" charset="0"/>
              <a:buChar char="o"/>
            </a:pPr>
            <a:r>
              <a:rPr lang="en" sz="1200" dirty="0"/>
              <a:t>Retain and better serve existing customers</a:t>
            </a:r>
          </a:p>
          <a:p>
            <a:pPr marL="914400" lvl="1" indent="-304800" rtl="0">
              <a:lnSpc>
                <a:spcPct val="40000"/>
              </a:lnSpc>
              <a:spcBef>
                <a:spcPts val="0"/>
              </a:spcBef>
              <a:buSzPct val="100000"/>
              <a:buFont typeface="Courier New" panose="02070309020205020404" pitchFamily="49" charset="0"/>
              <a:buChar char="o"/>
            </a:pPr>
            <a:r>
              <a:rPr lang="en" sz="1200" dirty="0"/>
              <a:t>Forge new connections with key audiences on social media platforms</a:t>
            </a:r>
          </a:p>
          <a:p>
            <a:pPr marL="914400" lvl="1" indent="-304800" rtl="0">
              <a:lnSpc>
                <a:spcPct val="40000"/>
              </a:lnSpc>
              <a:spcBef>
                <a:spcPts val="0"/>
              </a:spcBef>
              <a:buSzPct val="100000"/>
              <a:buFont typeface="Courier New" panose="02070309020205020404" pitchFamily="49" charset="0"/>
              <a:buChar char="o"/>
            </a:pPr>
            <a:r>
              <a:rPr lang="en" sz="1200" dirty="0"/>
              <a:t>Discover market trends	</a:t>
            </a:r>
          </a:p>
          <a:p>
            <a:pPr marL="914400" lvl="1" indent="-304800" rtl="0">
              <a:lnSpc>
                <a:spcPct val="40000"/>
              </a:lnSpc>
              <a:spcBef>
                <a:spcPts val="0"/>
              </a:spcBef>
              <a:buSzPct val="100000"/>
              <a:buFont typeface="Courier New" panose="02070309020205020404" pitchFamily="49" charset="0"/>
              <a:buChar char="o"/>
            </a:pPr>
            <a:r>
              <a:rPr lang="en" sz="1200" b="1" dirty="0"/>
              <a:t>Make better data-driven decisions and accelerate growth</a:t>
            </a:r>
          </a:p>
        </p:txBody>
      </p:sp>
      <p:pic>
        <p:nvPicPr>
          <p:cNvPr id="94" name="Shape 94"/>
          <p:cNvPicPr preferRelativeResize="0"/>
          <p:nvPr/>
        </p:nvPicPr>
        <p:blipFill rotWithShape="1">
          <a:blip r:embed="rId3">
            <a:alphaModFix/>
          </a:blip>
          <a:srcRect b="38593"/>
          <a:stretch/>
        </p:blipFill>
        <p:spPr>
          <a:xfrm>
            <a:off x="5737978" y="1591292"/>
            <a:ext cx="3476363" cy="197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80800" y="204675"/>
            <a:ext cx="8520600" cy="572700"/>
          </a:xfrm>
          <a:prstGeom prst="rect">
            <a:avLst/>
          </a:prstGeom>
        </p:spPr>
        <p:txBody>
          <a:bodyPr lIns="91425" tIns="91425" rIns="91425" bIns="91425" anchor="t" anchorCtr="0">
            <a:noAutofit/>
          </a:bodyPr>
          <a:lstStyle/>
          <a:p>
            <a:pPr lvl="0">
              <a:spcBef>
                <a:spcPts val="0"/>
              </a:spcBef>
              <a:buNone/>
            </a:pPr>
            <a:r>
              <a:rPr lang="en"/>
              <a:t>Data Acquisition Considerations</a:t>
            </a:r>
          </a:p>
        </p:txBody>
      </p:sp>
      <p:sp>
        <p:nvSpPr>
          <p:cNvPr id="100" name="Shape 100"/>
          <p:cNvSpPr txBox="1">
            <a:spLocks noGrp="1"/>
          </p:cNvSpPr>
          <p:nvPr>
            <p:ph type="body" idx="1"/>
          </p:nvPr>
        </p:nvSpPr>
        <p:spPr>
          <a:xfrm>
            <a:off x="112175" y="1041525"/>
            <a:ext cx="8896800" cy="3957900"/>
          </a:xfrm>
          <a:prstGeom prst="rect">
            <a:avLst/>
          </a:prstGeom>
        </p:spPr>
        <p:txBody>
          <a:bodyPr lIns="91425" tIns="91425" rIns="91425" bIns="91425" anchor="t" anchorCtr="0">
            <a:noAutofit/>
          </a:bodyPr>
          <a:lstStyle/>
          <a:p>
            <a:pPr lvl="0" rtl="0">
              <a:spcBef>
                <a:spcPts val="0"/>
              </a:spcBef>
              <a:buNone/>
            </a:pPr>
            <a:r>
              <a:rPr lang="en" sz="2400" dirty="0">
                <a:solidFill>
                  <a:schemeClr val="dk1"/>
                </a:solidFill>
                <a:latin typeface="Proxima Nova"/>
                <a:ea typeface="Proxima Nova"/>
                <a:cs typeface="Proxima Nova"/>
                <a:sym typeface="Proxima Nova"/>
              </a:rPr>
              <a:t>Data</a:t>
            </a:r>
            <a:r>
              <a:rPr lang="en" b="1" dirty="0"/>
              <a:t> </a:t>
            </a:r>
            <a:r>
              <a:rPr lang="en" sz="2400" dirty="0">
                <a:solidFill>
                  <a:schemeClr val="dk1"/>
                </a:solidFill>
                <a:latin typeface="Proxima Nova"/>
                <a:ea typeface="Proxima Nova"/>
                <a:cs typeface="Proxima Nova"/>
                <a:sym typeface="Proxima Nova"/>
              </a:rPr>
              <a:t>Sources</a:t>
            </a:r>
          </a:p>
          <a:p>
            <a:pPr lvl="0" rtl="0">
              <a:spcBef>
                <a:spcPts val="0"/>
              </a:spcBef>
              <a:buNone/>
            </a:pPr>
            <a:r>
              <a:rPr lang="en" dirty="0"/>
              <a:t> </a:t>
            </a:r>
          </a:p>
          <a:p>
            <a:pPr lvl="0" rtl="0">
              <a:spcBef>
                <a:spcPts val="0"/>
              </a:spcBef>
              <a:buNone/>
            </a:pPr>
            <a:r>
              <a:rPr lang="en" sz="2400" dirty="0">
                <a:solidFill>
                  <a:schemeClr val="dk1"/>
                </a:solidFill>
                <a:latin typeface="Proxima Nova"/>
                <a:ea typeface="Proxima Nova"/>
                <a:cs typeface="Proxima Nova"/>
                <a:sym typeface="Proxima Nova"/>
              </a:rPr>
              <a:t>Considerations</a:t>
            </a:r>
            <a:r>
              <a:rPr lang="en" b="1" dirty="0"/>
              <a:t> </a:t>
            </a:r>
            <a:r>
              <a:rPr lang="en" sz="2400" dirty="0">
                <a:solidFill>
                  <a:schemeClr val="dk1"/>
                </a:solidFill>
                <a:latin typeface="Proxima Nova"/>
                <a:ea typeface="Proxima Nova"/>
                <a:cs typeface="Proxima Nova"/>
                <a:sym typeface="Proxima Nova"/>
              </a:rPr>
              <a:t>for</a:t>
            </a:r>
            <a:r>
              <a:rPr lang="en" b="1" dirty="0"/>
              <a:t> </a:t>
            </a:r>
            <a:r>
              <a:rPr lang="en" sz="2400" dirty="0">
                <a:solidFill>
                  <a:schemeClr val="dk1"/>
                </a:solidFill>
                <a:latin typeface="Proxima Nova"/>
                <a:sym typeface="Proxima Nova"/>
              </a:rPr>
              <a:t>d</a:t>
            </a:r>
            <a:r>
              <a:rPr lang="en" sz="2400" dirty="0">
                <a:solidFill>
                  <a:schemeClr val="dk1"/>
                </a:solidFill>
                <a:latin typeface="Proxima Nova"/>
                <a:ea typeface="Proxima Nova"/>
                <a:cs typeface="Proxima Nova"/>
                <a:sym typeface="Proxima Nova"/>
              </a:rPr>
              <a:t>ata</a:t>
            </a:r>
            <a:r>
              <a:rPr lang="en" b="1" dirty="0"/>
              <a:t> </a:t>
            </a:r>
            <a:r>
              <a:rPr lang="en" sz="2400" dirty="0">
                <a:solidFill>
                  <a:schemeClr val="dk1"/>
                </a:solidFill>
                <a:latin typeface="Proxima Nova"/>
                <a:ea typeface="Proxima Nova"/>
                <a:cs typeface="Proxima Nova"/>
                <a:sym typeface="Proxima Nova"/>
              </a:rPr>
              <a:t>selection</a:t>
            </a:r>
            <a:r>
              <a:rPr lang="en" b="1" dirty="0"/>
              <a:t>:</a:t>
            </a:r>
          </a:p>
          <a:p>
            <a:pPr lvl="0" rtl="0">
              <a:spcBef>
                <a:spcPts val="0"/>
              </a:spcBef>
              <a:buNone/>
            </a:pPr>
            <a:endParaRPr dirty="0"/>
          </a:p>
        </p:txBody>
      </p:sp>
      <p:sp>
        <p:nvSpPr>
          <p:cNvPr id="101" name="Shape 101"/>
          <p:cNvSpPr/>
          <p:nvPr/>
        </p:nvSpPr>
        <p:spPr>
          <a:xfrm>
            <a:off x="155800" y="1504100"/>
            <a:ext cx="1938900" cy="572700"/>
          </a:xfrm>
          <a:prstGeom prst="roundRect">
            <a:avLst>
              <a:gd name="adj" fmla="val 16667"/>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ctr" rtl="0">
              <a:lnSpc>
                <a:spcPct val="115000"/>
              </a:lnSpc>
              <a:spcBef>
                <a:spcPts val="0"/>
              </a:spcBef>
              <a:spcAft>
                <a:spcPts val="1600"/>
              </a:spcAft>
              <a:buClr>
                <a:schemeClr val="dk1"/>
              </a:buClr>
              <a:buSzPct val="61111"/>
              <a:buFont typeface="Arial"/>
              <a:buNone/>
            </a:pPr>
            <a:r>
              <a:rPr lang="en" sz="1800">
                <a:solidFill>
                  <a:schemeClr val="dk2"/>
                </a:solidFill>
              </a:rPr>
              <a:t>Twitter API</a:t>
            </a:r>
          </a:p>
        </p:txBody>
      </p:sp>
      <p:sp>
        <p:nvSpPr>
          <p:cNvPr id="102" name="Shape 102"/>
          <p:cNvSpPr/>
          <p:nvPr/>
        </p:nvSpPr>
        <p:spPr>
          <a:xfrm>
            <a:off x="2275150" y="1498350"/>
            <a:ext cx="2147400" cy="572700"/>
          </a:xfrm>
          <a:prstGeom prst="roundRect">
            <a:avLst>
              <a:gd name="adj" fmla="val 16667"/>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ctr" rtl="0">
              <a:lnSpc>
                <a:spcPct val="115000"/>
              </a:lnSpc>
              <a:spcBef>
                <a:spcPts val="0"/>
              </a:spcBef>
              <a:spcAft>
                <a:spcPts val="1600"/>
              </a:spcAft>
              <a:buNone/>
            </a:pPr>
            <a:r>
              <a:rPr lang="en" sz="1800">
                <a:solidFill>
                  <a:schemeClr val="dk2"/>
                </a:solidFill>
              </a:rPr>
              <a:t>Facebook APIs</a:t>
            </a:r>
          </a:p>
        </p:txBody>
      </p:sp>
      <p:sp>
        <p:nvSpPr>
          <p:cNvPr id="103" name="Shape 103"/>
          <p:cNvSpPr/>
          <p:nvPr/>
        </p:nvSpPr>
        <p:spPr>
          <a:xfrm>
            <a:off x="4603000" y="1512437"/>
            <a:ext cx="2244600" cy="572700"/>
          </a:xfrm>
          <a:prstGeom prst="roundRect">
            <a:avLst>
              <a:gd name="adj" fmla="val 16667"/>
            </a:avLst>
          </a:prstGeom>
          <a:solidFill>
            <a:srgbClr val="C9DAF8"/>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lnSpc>
                <a:spcPct val="115000"/>
              </a:lnSpc>
              <a:spcBef>
                <a:spcPts val="0"/>
              </a:spcBef>
              <a:spcAft>
                <a:spcPts val="1600"/>
              </a:spcAft>
              <a:buNone/>
            </a:pPr>
            <a:r>
              <a:rPr lang="en" sz="1800">
                <a:solidFill>
                  <a:schemeClr val="dk2"/>
                </a:solidFill>
              </a:rPr>
              <a:t>Google Trends API</a:t>
            </a:r>
          </a:p>
        </p:txBody>
      </p:sp>
      <p:sp>
        <p:nvSpPr>
          <p:cNvPr id="104" name="Shape 104"/>
          <p:cNvSpPr/>
          <p:nvPr/>
        </p:nvSpPr>
        <p:spPr>
          <a:xfrm>
            <a:off x="332575" y="2792000"/>
            <a:ext cx="4351500" cy="1890900"/>
          </a:xfrm>
          <a:prstGeom prst="roundRect">
            <a:avLst>
              <a:gd name="adj" fmla="val 16667"/>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1"/>
              </a:buClr>
              <a:buSzPct val="61111"/>
              <a:buFont typeface="Arial"/>
              <a:buNone/>
            </a:pPr>
            <a:r>
              <a:rPr lang="en" sz="1800" dirty="0">
                <a:solidFill>
                  <a:schemeClr val="dk2"/>
                </a:solidFill>
              </a:rPr>
              <a:t>Data Contents:</a:t>
            </a:r>
          </a:p>
          <a:p>
            <a:pPr marL="457200" lvl="0" indent="-317500" rtl="0">
              <a:lnSpc>
                <a:spcPct val="138000"/>
              </a:lnSpc>
              <a:spcBef>
                <a:spcPts val="0"/>
              </a:spcBef>
              <a:buClr>
                <a:schemeClr val="dk2"/>
              </a:buClr>
              <a:buFont typeface="Wingdings" panose="05000000000000000000" pitchFamily="2" charset="2"/>
              <a:buChar char="§"/>
            </a:pPr>
            <a:r>
              <a:rPr lang="en" dirty="0">
                <a:solidFill>
                  <a:schemeClr val="dk2"/>
                </a:solidFill>
              </a:rPr>
              <a:t>Company’s - services, products, and brands</a:t>
            </a:r>
          </a:p>
          <a:p>
            <a:pPr marL="457200" lvl="0" indent="-317500" rtl="0">
              <a:lnSpc>
                <a:spcPct val="138000"/>
              </a:lnSpc>
              <a:spcBef>
                <a:spcPts val="0"/>
              </a:spcBef>
              <a:buClr>
                <a:schemeClr val="dk2"/>
              </a:buClr>
              <a:buFont typeface="Wingdings" panose="05000000000000000000" pitchFamily="2" charset="2"/>
              <a:buChar char="§"/>
            </a:pPr>
            <a:r>
              <a:rPr lang="en" dirty="0">
                <a:solidFill>
                  <a:schemeClr val="dk2"/>
                </a:solidFill>
              </a:rPr>
              <a:t>Social Media sentiments (positive and negative) about the company</a:t>
            </a:r>
          </a:p>
          <a:p>
            <a:pPr marL="457200" lvl="0" indent="-298450" rtl="0">
              <a:lnSpc>
                <a:spcPct val="138000"/>
              </a:lnSpc>
              <a:spcBef>
                <a:spcPts val="0"/>
              </a:spcBef>
              <a:buClr>
                <a:schemeClr val="dk2"/>
              </a:buClr>
              <a:buFont typeface="Wingdings" panose="05000000000000000000" pitchFamily="2" charset="2"/>
              <a:buChar char="§"/>
            </a:pPr>
            <a:r>
              <a:rPr lang="en" dirty="0">
                <a:solidFill>
                  <a:schemeClr val="dk2"/>
                </a:solidFill>
              </a:rPr>
              <a:t>Sentiment classification indicating rating for brand</a:t>
            </a:r>
          </a:p>
        </p:txBody>
      </p:sp>
      <p:sp>
        <p:nvSpPr>
          <p:cNvPr id="105" name="Shape 105"/>
          <p:cNvSpPr/>
          <p:nvPr/>
        </p:nvSpPr>
        <p:spPr>
          <a:xfrm>
            <a:off x="4831100" y="2820200"/>
            <a:ext cx="3870300" cy="1890900"/>
          </a:xfrm>
          <a:prstGeom prst="roundRect">
            <a:avLst>
              <a:gd name="adj" fmla="val 16667"/>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lnSpc>
                <a:spcPct val="115000"/>
              </a:lnSpc>
              <a:spcBef>
                <a:spcPts val="0"/>
              </a:spcBef>
              <a:buClr>
                <a:schemeClr val="dk1"/>
              </a:buClr>
              <a:buSzPct val="61111"/>
              <a:buFont typeface="Arial"/>
              <a:buNone/>
            </a:pPr>
            <a:r>
              <a:rPr lang="en" sz="1800" dirty="0">
                <a:solidFill>
                  <a:schemeClr val="dk2"/>
                </a:solidFill>
              </a:rPr>
              <a:t>Data Collection:</a:t>
            </a:r>
          </a:p>
          <a:p>
            <a:pPr marL="514350" lvl="0" indent="-285750" rtl="0">
              <a:lnSpc>
                <a:spcPct val="115000"/>
              </a:lnSpc>
              <a:spcBef>
                <a:spcPts val="0"/>
              </a:spcBef>
              <a:buClr>
                <a:schemeClr val="dk2"/>
              </a:buClr>
              <a:buFont typeface="Wingdings" panose="05000000000000000000" pitchFamily="2" charset="2"/>
              <a:buChar char="§"/>
            </a:pPr>
            <a:r>
              <a:rPr lang="en" dirty="0">
                <a:solidFill>
                  <a:schemeClr val="dk2"/>
                </a:solidFill>
              </a:rPr>
              <a:t>Publicly available API</a:t>
            </a:r>
          </a:p>
          <a:p>
            <a:pPr marL="514350" lvl="0" indent="-285750" rtl="0">
              <a:lnSpc>
                <a:spcPct val="115000"/>
              </a:lnSpc>
              <a:spcBef>
                <a:spcPts val="0"/>
              </a:spcBef>
              <a:buClr>
                <a:schemeClr val="dk2"/>
              </a:buClr>
              <a:buFont typeface="Wingdings" panose="05000000000000000000" pitchFamily="2" charset="2"/>
              <a:buChar char="§"/>
            </a:pPr>
            <a:r>
              <a:rPr lang="en" dirty="0">
                <a:solidFill>
                  <a:schemeClr val="dk2"/>
                </a:solidFill>
              </a:rPr>
              <a:t>Daily data feed </a:t>
            </a:r>
          </a:p>
          <a:p>
            <a:pPr marL="514350" lvl="0" indent="-285750" rtl="0">
              <a:lnSpc>
                <a:spcPct val="115000"/>
              </a:lnSpc>
              <a:spcBef>
                <a:spcPts val="0"/>
              </a:spcBef>
              <a:buClr>
                <a:schemeClr val="dk2"/>
              </a:buClr>
              <a:buFont typeface="Wingdings" panose="05000000000000000000" pitchFamily="2" charset="2"/>
              <a:buChar char="§"/>
            </a:pPr>
            <a:r>
              <a:rPr lang="en" dirty="0">
                <a:solidFill>
                  <a:schemeClr val="dk2"/>
                </a:solidFill>
              </a:rPr>
              <a:t>Subset of companies, and their products/services for controlled feed</a:t>
            </a:r>
          </a:p>
          <a:p>
            <a:pPr marL="514350" lvl="0" indent="-285750" rtl="0">
              <a:lnSpc>
                <a:spcPct val="115000"/>
              </a:lnSpc>
              <a:spcBef>
                <a:spcPts val="0"/>
              </a:spcBef>
              <a:buClr>
                <a:schemeClr val="dk2"/>
              </a:buClr>
              <a:buFont typeface="Wingdings" panose="05000000000000000000" pitchFamily="2" charset="2"/>
              <a:buChar char="§"/>
            </a:pPr>
            <a:r>
              <a:rPr lang="en" dirty="0">
                <a:solidFill>
                  <a:schemeClr val="dk2"/>
                </a:solidFill>
              </a:rPr>
              <a:t>JSON, .csv, </a:t>
            </a:r>
          </a:p>
          <a:p>
            <a:pPr lvl="0" rtl="0">
              <a:lnSpc>
                <a:spcPct val="115000"/>
              </a:lnSpc>
              <a:spcBef>
                <a:spcPts val="0"/>
              </a:spcBef>
              <a:buNone/>
            </a:pPr>
            <a:endParaRPr dirty="0">
              <a:solidFill>
                <a:schemeClr val="dk2"/>
              </a:solidFill>
            </a:endParaRPr>
          </a:p>
        </p:txBody>
      </p:sp>
      <p:sp>
        <p:nvSpPr>
          <p:cNvPr id="106" name="Shape 106"/>
          <p:cNvSpPr/>
          <p:nvPr/>
        </p:nvSpPr>
        <p:spPr>
          <a:xfrm>
            <a:off x="6975600" y="1512425"/>
            <a:ext cx="2033400" cy="572700"/>
          </a:xfrm>
          <a:prstGeom prst="roundRect">
            <a:avLst>
              <a:gd name="adj" fmla="val 16667"/>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lgn="ctr" rtl="0">
              <a:lnSpc>
                <a:spcPct val="115000"/>
              </a:lnSpc>
              <a:spcBef>
                <a:spcPts val="0"/>
              </a:spcBef>
              <a:spcAft>
                <a:spcPts val="1600"/>
              </a:spcAft>
              <a:buNone/>
            </a:pPr>
            <a:r>
              <a:rPr lang="en" sz="1800">
                <a:solidFill>
                  <a:schemeClr val="dk2"/>
                </a:solidFill>
              </a:rPr>
              <a:t>LinkedIn API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p:nvPr/>
        </p:nvSpPr>
        <p:spPr>
          <a:xfrm>
            <a:off x="6691150" y="3254362"/>
            <a:ext cx="1446900" cy="841500"/>
          </a:xfrm>
          <a:prstGeom prst="roundRect">
            <a:avLst>
              <a:gd name="adj" fmla="val 16667"/>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6691150" y="1067150"/>
            <a:ext cx="1446900" cy="2051700"/>
          </a:xfrm>
          <a:prstGeom prst="roundRect">
            <a:avLst>
              <a:gd name="adj" fmla="val 16667"/>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5047487" y="1067150"/>
            <a:ext cx="1446900" cy="3054000"/>
          </a:xfrm>
          <a:prstGeom prst="roundRect">
            <a:avLst>
              <a:gd name="adj" fmla="val 16667"/>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03850" y="1021025"/>
            <a:ext cx="1446900" cy="3054000"/>
          </a:xfrm>
          <a:prstGeom prst="roundRect">
            <a:avLst>
              <a:gd name="adj" fmla="val 16667"/>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427225" y="1021025"/>
            <a:ext cx="1446900" cy="3054000"/>
          </a:xfrm>
          <a:prstGeom prst="roundRect">
            <a:avLst>
              <a:gd name="adj" fmla="val 16667"/>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txBox="1">
            <a:spLocks noGrp="1"/>
          </p:cNvSpPr>
          <p:nvPr>
            <p:ph type="title"/>
          </p:nvPr>
        </p:nvSpPr>
        <p:spPr>
          <a:xfrm>
            <a:off x="311700" y="262150"/>
            <a:ext cx="8520600" cy="607800"/>
          </a:xfrm>
          <a:prstGeom prst="rect">
            <a:avLst/>
          </a:prstGeom>
        </p:spPr>
        <p:txBody>
          <a:bodyPr lIns="91425" tIns="91425" rIns="91425" bIns="91425" anchor="t" anchorCtr="0">
            <a:noAutofit/>
          </a:bodyPr>
          <a:lstStyle/>
          <a:p>
            <a:pPr lvl="0">
              <a:lnSpc>
                <a:spcPct val="115000"/>
              </a:lnSpc>
              <a:spcBef>
                <a:spcPts val="0"/>
              </a:spcBef>
              <a:buClr>
                <a:schemeClr val="dk1"/>
              </a:buClr>
              <a:buSzPct val="61111"/>
              <a:buFont typeface="Arial"/>
              <a:buNone/>
            </a:pPr>
            <a:r>
              <a:rPr lang="en"/>
              <a:t>Data</a:t>
            </a:r>
            <a:r>
              <a:rPr lang="en" sz="1800">
                <a:latin typeface="Proxima Nova"/>
                <a:ea typeface="Proxima Nova"/>
                <a:cs typeface="Proxima Nova"/>
                <a:sym typeface="Proxima Nova"/>
              </a:rPr>
              <a:t> </a:t>
            </a:r>
            <a:r>
              <a:rPr lang="en"/>
              <a:t>Flow</a:t>
            </a:r>
          </a:p>
        </p:txBody>
      </p:sp>
      <p:sp>
        <p:nvSpPr>
          <p:cNvPr id="117" name="Shape 117"/>
          <p:cNvSpPr/>
          <p:nvPr/>
        </p:nvSpPr>
        <p:spPr>
          <a:xfrm>
            <a:off x="528925" y="1243150"/>
            <a:ext cx="1210200" cy="572700"/>
          </a:xfrm>
          <a:prstGeom prst="roundRect">
            <a:avLst>
              <a:gd name="adj" fmla="val 16667"/>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Twitter</a:t>
            </a:r>
          </a:p>
        </p:txBody>
      </p:sp>
      <p:sp>
        <p:nvSpPr>
          <p:cNvPr id="118" name="Shape 118"/>
          <p:cNvSpPr/>
          <p:nvPr/>
        </p:nvSpPr>
        <p:spPr>
          <a:xfrm>
            <a:off x="528925" y="1963725"/>
            <a:ext cx="1210200" cy="572700"/>
          </a:xfrm>
          <a:prstGeom prst="roundRect">
            <a:avLst>
              <a:gd name="adj" fmla="val 16667"/>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Facebook</a:t>
            </a:r>
          </a:p>
        </p:txBody>
      </p:sp>
      <p:sp>
        <p:nvSpPr>
          <p:cNvPr id="119" name="Shape 119"/>
          <p:cNvSpPr/>
          <p:nvPr/>
        </p:nvSpPr>
        <p:spPr>
          <a:xfrm>
            <a:off x="528925" y="2702525"/>
            <a:ext cx="1210200" cy="572700"/>
          </a:xfrm>
          <a:prstGeom prst="roundRect">
            <a:avLst>
              <a:gd name="adj" fmla="val 16667"/>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Google Trends</a:t>
            </a:r>
          </a:p>
        </p:txBody>
      </p:sp>
      <p:sp>
        <p:nvSpPr>
          <p:cNvPr id="120" name="Shape 120"/>
          <p:cNvSpPr/>
          <p:nvPr/>
        </p:nvSpPr>
        <p:spPr>
          <a:xfrm>
            <a:off x="528925" y="3406675"/>
            <a:ext cx="1210200" cy="572700"/>
          </a:xfrm>
          <a:prstGeom prst="roundRect">
            <a:avLst>
              <a:gd name="adj" fmla="val 16667"/>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LinkedIn</a:t>
            </a:r>
          </a:p>
        </p:txBody>
      </p:sp>
      <p:pic>
        <p:nvPicPr>
          <p:cNvPr id="121" name="Shape 121" descr="Python Image.PNG"/>
          <p:cNvPicPr preferRelativeResize="0"/>
          <p:nvPr/>
        </p:nvPicPr>
        <p:blipFill>
          <a:blip r:embed="rId3">
            <a:alphaModFix/>
          </a:blip>
          <a:stretch>
            <a:fillRect/>
          </a:stretch>
        </p:blipFill>
        <p:spPr>
          <a:xfrm>
            <a:off x="2086025" y="1654437"/>
            <a:ext cx="1105925" cy="471574"/>
          </a:xfrm>
          <a:prstGeom prst="rect">
            <a:avLst/>
          </a:prstGeom>
          <a:noFill/>
          <a:ln>
            <a:noFill/>
          </a:ln>
        </p:spPr>
      </p:pic>
      <p:sp>
        <p:nvSpPr>
          <p:cNvPr id="122" name="Shape 122"/>
          <p:cNvSpPr/>
          <p:nvPr/>
        </p:nvSpPr>
        <p:spPr>
          <a:xfrm>
            <a:off x="2086025" y="2358350"/>
            <a:ext cx="1210200" cy="4716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23" name="Shape 123"/>
          <p:cNvPicPr preferRelativeResize="0"/>
          <p:nvPr/>
        </p:nvPicPr>
        <p:blipFill>
          <a:blip r:embed="rId4">
            <a:alphaModFix/>
          </a:blip>
          <a:stretch>
            <a:fillRect/>
          </a:stretch>
        </p:blipFill>
        <p:spPr>
          <a:xfrm>
            <a:off x="528925" y="3504175"/>
            <a:ext cx="1210199" cy="341874"/>
          </a:xfrm>
          <a:prstGeom prst="rect">
            <a:avLst/>
          </a:prstGeom>
          <a:noFill/>
          <a:ln>
            <a:noFill/>
          </a:ln>
        </p:spPr>
      </p:pic>
      <p:pic>
        <p:nvPicPr>
          <p:cNvPr id="124" name="Shape 124"/>
          <p:cNvPicPr preferRelativeResize="0"/>
          <p:nvPr/>
        </p:nvPicPr>
        <p:blipFill>
          <a:blip r:embed="rId5">
            <a:alphaModFix/>
          </a:blip>
          <a:stretch>
            <a:fillRect/>
          </a:stretch>
        </p:blipFill>
        <p:spPr>
          <a:xfrm>
            <a:off x="528925" y="2797175"/>
            <a:ext cx="1210200" cy="396793"/>
          </a:xfrm>
          <a:prstGeom prst="rect">
            <a:avLst/>
          </a:prstGeom>
          <a:noFill/>
          <a:ln>
            <a:noFill/>
          </a:ln>
        </p:spPr>
      </p:pic>
      <p:pic>
        <p:nvPicPr>
          <p:cNvPr id="125" name="Shape 125"/>
          <p:cNvPicPr preferRelativeResize="0"/>
          <p:nvPr/>
        </p:nvPicPr>
        <p:blipFill>
          <a:blip r:embed="rId6">
            <a:alphaModFix/>
          </a:blip>
          <a:stretch>
            <a:fillRect/>
          </a:stretch>
        </p:blipFill>
        <p:spPr>
          <a:xfrm>
            <a:off x="552100" y="2036062"/>
            <a:ext cx="1187025" cy="446250"/>
          </a:xfrm>
          <a:prstGeom prst="rect">
            <a:avLst/>
          </a:prstGeom>
          <a:noFill/>
          <a:ln>
            <a:noFill/>
          </a:ln>
        </p:spPr>
      </p:pic>
      <p:pic>
        <p:nvPicPr>
          <p:cNvPr id="126" name="Shape 126" descr="AmzonEBS.PNG"/>
          <p:cNvPicPr preferRelativeResize="0"/>
          <p:nvPr/>
        </p:nvPicPr>
        <p:blipFill>
          <a:blip r:embed="rId7">
            <a:alphaModFix/>
          </a:blip>
          <a:stretch>
            <a:fillRect/>
          </a:stretch>
        </p:blipFill>
        <p:spPr>
          <a:xfrm>
            <a:off x="3460175" y="1667106"/>
            <a:ext cx="1334242" cy="446249"/>
          </a:xfrm>
          <a:prstGeom prst="rect">
            <a:avLst/>
          </a:prstGeom>
          <a:noFill/>
          <a:ln>
            <a:noFill/>
          </a:ln>
        </p:spPr>
      </p:pic>
      <p:pic>
        <p:nvPicPr>
          <p:cNvPr id="127" name="Shape 127"/>
          <p:cNvPicPr preferRelativeResize="0"/>
          <p:nvPr/>
        </p:nvPicPr>
        <p:blipFill>
          <a:blip r:embed="rId8">
            <a:alphaModFix/>
          </a:blip>
          <a:stretch>
            <a:fillRect/>
          </a:stretch>
        </p:blipFill>
        <p:spPr>
          <a:xfrm>
            <a:off x="540925" y="1295800"/>
            <a:ext cx="1186190" cy="446249"/>
          </a:xfrm>
          <a:prstGeom prst="rect">
            <a:avLst/>
          </a:prstGeom>
          <a:noFill/>
          <a:ln>
            <a:noFill/>
          </a:ln>
        </p:spPr>
      </p:pic>
      <p:pic>
        <p:nvPicPr>
          <p:cNvPr id="128" name="Shape 128" descr="AmazonS3.PNG"/>
          <p:cNvPicPr preferRelativeResize="0"/>
          <p:nvPr/>
        </p:nvPicPr>
        <p:blipFill>
          <a:blip r:embed="rId9">
            <a:alphaModFix/>
          </a:blip>
          <a:stretch>
            <a:fillRect/>
          </a:stretch>
        </p:blipFill>
        <p:spPr>
          <a:xfrm>
            <a:off x="3508125" y="2982706"/>
            <a:ext cx="1186199" cy="471568"/>
          </a:xfrm>
          <a:prstGeom prst="rect">
            <a:avLst/>
          </a:prstGeom>
          <a:noFill/>
          <a:ln>
            <a:noFill/>
          </a:ln>
        </p:spPr>
      </p:pic>
      <p:sp>
        <p:nvSpPr>
          <p:cNvPr id="129" name="Shape 129"/>
          <p:cNvSpPr txBox="1"/>
          <p:nvPr/>
        </p:nvSpPr>
        <p:spPr>
          <a:xfrm>
            <a:off x="2086025" y="2840925"/>
            <a:ext cx="1210200" cy="663300"/>
          </a:xfrm>
          <a:prstGeom prst="rect">
            <a:avLst/>
          </a:prstGeom>
          <a:noFill/>
          <a:ln>
            <a:noFill/>
          </a:ln>
        </p:spPr>
        <p:txBody>
          <a:bodyPr lIns="91425" tIns="91425" rIns="91425" bIns="91425" anchor="t" anchorCtr="0">
            <a:noAutofit/>
          </a:bodyPr>
          <a:lstStyle/>
          <a:p>
            <a:pPr lvl="0">
              <a:spcBef>
                <a:spcPts val="0"/>
              </a:spcBef>
              <a:buNone/>
            </a:pPr>
            <a:r>
              <a:rPr lang="en"/>
              <a:t>Ingest Data via APIs</a:t>
            </a:r>
          </a:p>
        </p:txBody>
      </p:sp>
      <p:pic>
        <p:nvPicPr>
          <p:cNvPr id="130" name="Shape 130" descr="Hadoop.PNG"/>
          <p:cNvPicPr preferRelativeResize="0"/>
          <p:nvPr/>
        </p:nvPicPr>
        <p:blipFill>
          <a:blip r:embed="rId10">
            <a:alphaModFix/>
          </a:blip>
          <a:stretch>
            <a:fillRect/>
          </a:stretch>
        </p:blipFill>
        <p:spPr>
          <a:xfrm>
            <a:off x="5124612" y="2365874"/>
            <a:ext cx="1187025" cy="456548"/>
          </a:xfrm>
          <a:prstGeom prst="rect">
            <a:avLst/>
          </a:prstGeom>
          <a:noFill/>
          <a:ln>
            <a:noFill/>
          </a:ln>
        </p:spPr>
      </p:pic>
      <p:sp>
        <p:nvSpPr>
          <p:cNvPr id="131" name="Shape 131"/>
          <p:cNvSpPr txBox="1"/>
          <p:nvPr/>
        </p:nvSpPr>
        <p:spPr>
          <a:xfrm>
            <a:off x="474650" y="4110825"/>
            <a:ext cx="1210200" cy="342000"/>
          </a:xfrm>
          <a:prstGeom prst="rect">
            <a:avLst/>
          </a:prstGeom>
          <a:noFill/>
          <a:ln>
            <a:noFill/>
          </a:ln>
        </p:spPr>
        <p:txBody>
          <a:bodyPr lIns="91425" tIns="91425" rIns="91425" bIns="91425" anchor="t" anchorCtr="0">
            <a:noAutofit/>
          </a:bodyPr>
          <a:lstStyle/>
          <a:p>
            <a:pPr lvl="0" rtl="0">
              <a:spcBef>
                <a:spcPts val="0"/>
              </a:spcBef>
              <a:buNone/>
            </a:pPr>
            <a:r>
              <a:rPr lang="en"/>
              <a:t>Data Source</a:t>
            </a:r>
          </a:p>
        </p:txBody>
      </p:sp>
      <p:sp>
        <p:nvSpPr>
          <p:cNvPr id="132" name="Shape 132"/>
          <p:cNvSpPr txBox="1"/>
          <p:nvPr/>
        </p:nvSpPr>
        <p:spPr>
          <a:xfrm>
            <a:off x="3584100" y="4075025"/>
            <a:ext cx="1540500" cy="572700"/>
          </a:xfrm>
          <a:prstGeom prst="rect">
            <a:avLst/>
          </a:prstGeom>
          <a:noFill/>
          <a:ln>
            <a:noFill/>
          </a:ln>
        </p:spPr>
        <p:txBody>
          <a:bodyPr lIns="91425" tIns="91425" rIns="91425" bIns="91425" anchor="t" anchorCtr="0">
            <a:noAutofit/>
          </a:bodyPr>
          <a:lstStyle/>
          <a:p>
            <a:pPr lvl="0" rtl="0">
              <a:spcBef>
                <a:spcPts val="0"/>
              </a:spcBef>
              <a:buNone/>
            </a:pPr>
            <a:r>
              <a:rPr lang="en"/>
              <a:t>Cloud Warehouse</a:t>
            </a:r>
          </a:p>
        </p:txBody>
      </p:sp>
      <p:pic>
        <p:nvPicPr>
          <p:cNvPr id="133" name="Shape 133" descr="spark-logo-trademark.png"/>
          <p:cNvPicPr preferRelativeResize="0"/>
          <p:nvPr/>
        </p:nvPicPr>
        <p:blipFill>
          <a:blip r:embed="rId11">
            <a:alphaModFix/>
          </a:blip>
          <a:stretch>
            <a:fillRect/>
          </a:stretch>
        </p:blipFill>
        <p:spPr>
          <a:xfrm>
            <a:off x="6809499" y="2272283"/>
            <a:ext cx="1210200" cy="643729"/>
          </a:xfrm>
          <a:prstGeom prst="rect">
            <a:avLst/>
          </a:prstGeom>
          <a:noFill/>
          <a:ln>
            <a:noFill/>
          </a:ln>
        </p:spPr>
      </p:pic>
      <p:sp>
        <p:nvSpPr>
          <p:cNvPr id="134" name="Shape 134"/>
          <p:cNvSpPr txBox="1"/>
          <p:nvPr/>
        </p:nvSpPr>
        <p:spPr>
          <a:xfrm>
            <a:off x="5047500" y="4110825"/>
            <a:ext cx="1540500" cy="572700"/>
          </a:xfrm>
          <a:prstGeom prst="rect">
            <a:avLst/>
          </a:prstGeom>
          <a:noFill/>
          <a:ln>
            <a:noFill/>
          </a:ln>
        </p:spPr>
        <p:txBody>
          <a:bodyPr lIns="91425" tIns="91425" rIns="91425" bIns="91425" anchor="t" anchorCtr="0">
            <a:noAutofit/>
          </a:bodyPr>
          <a:lstStyle/>
          <a:p>
            <a:pPr lvl="0" rtl="0">
              <a:spcBef>
                <a:spcPts val="0"/>
              </a:spcBef>
              <a:buNone/>
            </a:pPr>
            <a:r>
              <a:rPr lang="en"/>
              <a:t>Distributed File System</a:t>
            </a:r>
          </a:p>
        </p:txBody>
      </p:sp>
      <p:pic>
        <p:nvPicPr>
          <p:cNvPr id="135" name="Shape 135" descr="Hive.PNG"/>
          <p:cNvPicPr preferRelativeResize="0"/>
          <p:nvPr/>
        </p:nvPicPr>
        <p:blipFill>
          <a:blip r:embed="rId12">
            <a:alphaModFix/>
          </a:blip>
          <a:stretch>
            <a:fillRect/>
          </a:stretch>
        </p:blipFill>
        <p:spPr>
          <a:xfrm>
            <a:off x="6861637" y="1319812"/>
            <a:ext cx="1105925" cy="841383"/>
          </a:xfrm>
          <a:prstGeom prst="rect">
            <a:avLst/>
          </a:prstGeom>
          <a:noFill/>
          <a:ln>
            <a:noFill/>
          </a:ln>
        </p:spPr>
      </p:pic>
      <p:pic>
        <p:nvPicPr>
          <p:cNvPr id="136" name="Shape 136" descr="Python Image.PNG"/>
          <p:cNvPicPr preferRelativeResize="0"/>
          <p:nvPr/>
        </p:nvPicPr>
        <p:blipFill>
          <a:blip r:embed="rId3">
            <a:alphaModFix/>
          </a:blip>
          <a:stretch>
            <a:fillRect/>
          </a:stretch>
        </p:blipFill>
        <p:spPr>
          <a:xfrm>
            <a:off x="6861650" y="3457237"/>
            <a:ext cx="1105925" cy="471574"/>
          </a:xfrm>
          <a:prstGeom prst="rect">
            <a:avLst/>
          </a:prstGeom>
          <a:noFill/>
          <a:ln>
            <a:noFill/>
          </a:ln>
        </p:spPr>
      </p:pic>
      <p:sp>
        <p:nvSpPr>
          <p:cNvPr id="137" name="Shape 137"/>
          <p:cNvSpPr txBox="1"/>
          <p:nvPr/>
        </p:nvSpPr>
        <p:spPr>
          <a:xfrm>
            <a:off x="6809500" y="4184750"/>
            <a:ext cx="1540500" cy="572700"/>
          </a:xfrm>
          <a:prstGeom prst="rect">
            <a:avLst/>
          </a:prstGeom>
          <a:noFill/>
          <a:ln>
            <a:noFill/>
          </a:ln>
        </p:spPr>
        <p:txBody>
          <a:bodyPr lIns="91425" tIns="91425" rIns="91425" bIns="91425" anchor="t" anchorCtr="0">
            <a:noAutofit/>
          </a:bodyPr>
          <a:lstStyle/>
          <a:p>
            <a:pPr lvl="0" rtl="0">
              <a:spcBef>
                <a:spcPts val="0"/>
              </a:spcBef>
              <a:buNone/>
            </a:pPr>
            <a:r>
              <a:rPr lang="en"/>
              <a:t>Visualization</a:t>
            </a:r>
          </a:p>
        </p:txBody>
      </p:sp>
      <p:sp>
        <p:nvSpPr>
          <p:cNvPr id="138" name="Shape 138"/>
          <p:cNvSpPr txBox="1"/>
          <p:nvPr/>
        </p:nvSpPr>
        <p:spPr>
          <a:xfrm>
            <a:off x="6691137" y="636025"/>
            <a:ext cx="1540500" cy="572700"/>
          </a:xfrm>
          <a:prstGeom prst="rect">
            <a:avLst/>
          </a:prstGeom>
          <a:noFill/>
          <a:ln>
            <a:noFill/>
          </a:ln>
        </p:spPr>
        <p:txBody>
          <a:bodyPr lIns="91425" tIns="91425" rIns="91425" bIns="91425" anchor="t" anchorCtr="0">
            <a:noAutofit/>
          </a:bodyPr>
          <a:lstStyle/>
          <a:p>
            <a:pPr lvl="0" rtl="0">
              <a:spcBef>
                <a:spcPts val="0"/>
              </a:spcBef>
              <a:buNone/>
            </a:pPr>
            <a:r>
              <a:rPr lang="en"/>
              <a:t>Query/ Modeling</a:t>
            </a:r>
          </a:p>
        </p:txBody>
      </p:sp>
      <p:sp>
        <p:nvSpPr>
          <p:cNvPr id="2" name="Arrow: Right 1"/>
          <p:cNvSpPr/>
          <p:nvPr/>
        </p:nvSpPr>
        <p:spPr>
          <a:xfrm>
            <a:off x="4850750" y="2419643"/>
            <a:ext cx="196737" cy="211015"/>
          </a:xfrm>
          <a:prstGeom prst="rightArrow">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lang="en-US">
              <a:solidFill>
                <a:srgbClr val="000000"/>
              </a:solidFill>
              <a:latin typeface="Arial"/>
              <a:ea typeface="Arial"/>
              <a:cs typeface="Arial"/>
            </a:endParaRPr>
          </a:p>
        </p:txBody>
      </p:sp>
      <p:sp>
        <p:nvSpPr>
          <p:cNvPr id="31" name="Arrow: Right 30"/>
          <p:cNvSpPr/>
          <p:nvPr/>
        </p:nvSpPr>
        <p:spPr>
          <a:xfrm>
            <a:off x="6507226" y="2442517"/>
            <a:ext cx="196737" cy="211015"/>
          </a:xfrm>
          <a:prstGeom prst="rightArrow">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lang="en-US">
              <a:solidFill>
                <a:srgbClr val="000000"/>
              </a:solidFill>
              <a:latin typeface="Arial"/>
              <a:ea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2"/>
        <p:cNvGrpSpPr/>
        <p:nvPr/>
      </p:nvGrpSpPr>
      <p:grpSpPr>
        <a:xfrm>
          <a:off x="0" y="0"/>
          <a:ext cx="0" cy="0"/>
          <a:chOff x="0" y="0"/>
          <a:chExt cx="0" cy="0"/>
        </a:xfrm>
      </p:grpSpPr>
      <p:sp>
        <p:nvSpPr>
          <p:cNvPr id="143" name="Shape 143"/>
          <p:cNvSpPr/>
          <p:nvPr/>
        </p:nvSpPr>
        <p:spPr>
          <a:xfrm>
            <a:off x="368875" y="3667700"/>
            <a:ext cx="7052400" cy="1067700"/>
          </a:xfrm>
          <a:prstGeom prst="roundRect">
            <a:avLst>
              <a:gd name="adj" fmla="val 16667"/>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38000"/>
              </a:lnSpc>
              <a:spcBef>
                <a:spcPts val="0"/>
              </a:spcBef>
              <a:buNone/>
            </a:pPr>
            <a:endParaRPr/>
          </a:p>
        </p:txBody>
      </p:sp>
      <p:sp>
        <p:nvSpPr>
          <p:cNvPr id="144" name="Shape 144"/>
          <p:cNvSpPr/>
          <p:nvPr/>
        </p:nvSpPr>
        <p:spPr>
          <a:xfrm>
            <a:off x="311699" y="876362"/>
            <a:ext cx="7109576" cy="2296337"/>
          </a:xfrm>
          <a:prstGeom prst="roundRect">
            <a:avLst>
              <a:gd name="adj" fmla="val 16667"/>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38000"/>
              </a:lnSpc>
              <a:spcBef>
                <a:spcPts val="0"/>
              </a:spcBef>
              <a:buNone/>
            </a:pPr>
            <a:endParaRPr/>
          </a:p>
        </p:txBody>
      </p:sp>
      <p:sp>
        <p:nvSpPr>
          <p:cNvPr id="145" name="Shape 145"/>
          <p:cNvSpPr txBox="1">
            <a:spLocks noGrp="1"/>
          </p:cNvSpPr>
          <p:nvPr>
            <p:ph type="title"/>
          </p:nvPr>
        </p:nvSpPr>
        <p:spPr>
          <a:xfrm>
            <a:off x="311700" y="275038"/>
            <a:ext cx="8520600" cy="572700"/>
          </a:xfrm>
          <a:prstGeom prst="rect">
            <a:avLst/>
          </a:prstGeom>
        </p:spPr>
        <p:txBody>
          <a:bodyPr lIns="91425" tIns="91425" rIns="91425" bIns="91425" anchor="t" anchorCtr="0">
            <a:noAutofit/>
          </a:bodyPr>
          <a:lstStyle/>
          <a:p>
            <a:pPr lvl="0" rtl="0">
              <a:lnSpc>
                <a:spcPct val="115000"/>
              </a:lnSpc>
              <a:spcBef>
                <a:spcPts val="0"/>
              </a:spcBef>
              <a:buClr>
                <a:schemeClr val="dk1"/>
              </a:buClr>
              <a:buSzPct val="45833"/>
              <a:buFont typeface="Arial"/>
              <a:buNone/>
            </a:pPr>
            <a:r>
              <a:rPr lang="en" sz="2400" dirty="0">
                <a:latin typeface="Proxima Nova"/>
                <a:ea typeface="Proxima Nova"/>
                <a:cs typeface="Proxima Nova"/>
                <a:sym typeface="Proxima Nova"/>
              </a:rPr>
              <a:t>Application of Class Concepts</a:t>
            </a:r>
          </a:p>
        </p:txBody>
      </p:sp>
      <p:sp>
        <p:nvSpPr>
          <p:cNvPr id="146" name="Shape 146"/>
          <p:cNvSpPr txBox="1">
            <a:spLocks noGrp="1"/>
          </p:cNvSpPr>
          <p:nvPr>
            <p:ph type="body" idx="1"/>
          </p:nvPr>
        </p:nvSpPr>
        <p:spPr>
          <a:xfrm>
            <a:off x="311700" y="876362"/>
            <a:ext cx="7017568" cy="2209159"/>
          </a:xfrm>
          <a:prstGeom prst="rect">
            <a:avLst/>
          </a:prstGeom>
        </p:spPr>
        <p:txBody>
          <a:bodyPr lIns="91425" tIns="91425" rIns="91425" bIns="91425" anchor="t" anchorCtr="0">
            <a:noAutofit/>
          </a:bodyPr>
          <a:lstStyle/>
          <a:p>
            <a:pPr marL="457200" lvl="0" indent="-228600" rtl="0">
              <a:spcBef>
                <a:spcPts val="0"/>
              </a:spcBef>
            </a:pPr>
            <a:r>
              <a:rPr lang="en" sz="1400" dirty="0"/>
              <a:t>Hosting database on AWS via S3/EBS</a:t>
            </a:r>
          </a:p>
          <a:p>
            <a:pPr marL="457200" lvl="0" indent="-228600" rtl="0">
              <a:spcBef>
                <a:spcPts val="0"/>
              </a:spcBef>
            </a:pPr>
            <a:r>
              <a:rPr lang="en" sz="1400" dirty="0"/>
              <a:t>Data Lake - ELT approach </a:t>
            </a:r>
          </a:p>
          <a:p>
            <a:pPr marL="457200" lvl="0" indent="-228600" rtl="0">
              <a:spcBef>
                <a:spcPts val="0"/>
              </a:spcBef>
            </a:pPr>
            <a:r>
              <a:rPr lang="en" sz="1400" dirty="0"/>
              <a:t>Schema on read framework</a:t>
            </a:r>
          </a:p>
          <a:p>
            <a:pPr marL="457200" lvl="0" indent="-228600" rtl="0">
              <a:spcBef>
                <a:spcPts val="0"/>
              </a:spcBef>
            </a:pPr>
            <a:r>
              <a:rPr lang="en" sz="1400" dirty="0"/>
              <a:t>Distributed file system using Hadoop</a:t>
            </a:r>
          </a:p>
          <a:p>
            <a:pPr marL="457200" indent="-228600"/>
            <a:r>
              <a:rPr lang="en" sz="1400" dirty="0"/>
              <a:t>Using Hive/Spark SQL as our query application</a:t>
            </a:r>
          </a:p>
          <a:p>
            <a:pPr marL="457200" lvl="0" indent="-228600" rtl="0">
              <a:spcBef>
                <a:spcPts val="0"/>
              </a:spcBef>
            </a:pPr>
            <a:endParaRPr lang="en" sz="1400" dirty="0"/>
          </a:p>
          <a:p>
            <a:pPr lvl="0" rtl="0">
              <a:spcBef>
                <a:spcPts val="0"/>
              </a:spcBef>
              <a:buNone/>
            </a:pPr>
            <a:endParaRPr sz="1600" dirty="0"/>
          </a:p>
        </p:txBody>
      </p:sp>
      <p:sp>
        <p:nvSpPr>
          <p:cNvPr id="147" name="Shape 147"/>
          <p:cNvSpPr txBox="1">
            <a:spLocks noGrp="1"/>
          </p:cNvSpPr>
          <p:nvPr>
            <p:ph type="title"/>
          </p:nvPr>
        </p:nvSpPr>
        <p:spPr>
          <a:xfrm>
            <a:off x="332803" y="3154230"/>
            <a:ext cx="6767700" cy="572700"/>
          </a:xfrm>
          <a:prstGeom prst="rect">
            <a:avLst/>
          </a:prstGeom>
        </p:spPr>
        <p:txBody>
          <a:bodyPr lIns="91425" tIns="91425" rIns="91425" bIns="91425" anchor="t" anchorCtr="0">
            <a:noAutofit/>
          </a:bodyPr>
          <a:lstStyle/>
          <a:p>
            <a:pPr lvl="0" rtl="0">
              <a:lnSpc>
                <a:spcPct val="115000"/>
              </a:lnSpc>
              <a:spcBef>
                <a:spcPts val="0"/>
              </a:spcBef>
              <a:buNone/>
            </a:pPr>
            <a:r>
              <a:rPr lang="en" sz="2400" dirty="0">
                <a:latin typeface="Proxima Nova"/>
                <a:ea typeface="Proxima Nova"/>
                <a:cs typeface="Proxima Nova"/>
                <a:sym typeface="Proxima Nova"/>
              </a:rPr>
              <a:t>Open Questions / Challenges </a:t>
            </a:r>
          </a:p>
        </p:txBody>
      </p:sp>
      <p:sp>
        <p:nvSpPr>
          <p:cNvPr id="148" name="Shape 148"/>
          <p:cNvSpPr txBox="1">
            <a:spLocks noGrp="1"/>
          </p:cNvSpPr>
          <p:nvPr>
            <p:ph type="body" idx="1"/>
          </p:nvPr>
        </p:nvSpPr>
        <p:spPr>
          <a:xfrm>
            <a:off x="368875" y="3621419"/>
            <a:ext cx="6960393" cy="1168629"/>
          </a:xfrm>
          <a:prstGeom prst="rect">
            <a:avLst/>
          </a:prstGeom>
        </p:spPr>
        <p:txBody>
          <a:bodyPr lIns="91425" tIns="91425" rIns="91425" bIns="91425" anchor="t" anchorCtr="0">
            <a:noAutofit/>
          </a:bodyPr>
          <a:lstStyle/>
          <a:p>
            <a:pPr marL="457200" lvl="0" indent="-228600" rtl="0">
              <a:lnSpc>
                <a:spcPct val="100000"/>
              </a:lnSpc>
              <a:spcBef>
                <a:spcPts val="0"/>
              </a:spcBef>
            </a:pPr>
            <a:r>
              <a:rPr lang="en" sz="1400" dirty="0"/>
              <a:t>Development / complexity of sentiment model</a:t>
            </a:r>
          </a:p>
          <a:p>
            <a:pPr marL="457200" lvl="0" indent="-228600" rtl="0">
              <a:lnSpc>
                <a:spcPct val="100000"/>
              </a:lnSpc>
              <a:spcBef>
                <a:spcPts val="0"/>
              </a:spcBef>
            </a:pPr>
            <a:r>
              <a:rPr lang="en" sz="1400" dirty="0"/>
              <a:t>Contextual complexity </a:t>
            </a:r>
          </a:p>
          <a:p>
            <a:pPr marL="457200" lvl="0" indent="-228600" rtl="0">
              <a:lnSpc>
                <a:spcPct val="100000"/>
              </a:lnSpc>
              <a:spcBef>
                <a:spcPts val="0"/>
              </a:spcBef>
            </a:pPr>
            <a:r>
              <a:rPr lang="en" sz="1400" dirty="0"/>
              <a:t>Language is constantly evolving</a:t>
            </a:r>
            <a:endParaRPr lang="e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2"/>
        <p:cNvGrpSpPr/>
        <p:nvPr/>
      </p:nvGrpSpPr>
      <p:grpSpPr>
        <a:xfrm>
          <a:off x="0" y="0"/>
          <a:ext cx="0" cy="0"/>
          <a:chOff x="0" y="0"/>
          <a:chExt cx="0" cy="0"/>
        </a:xfrm>
      </p:grpSpPr>
      <p:sp>
        <p:nvSpPr>
          <p:cNvPr id="153" name="Shape 153"/>
          <p:cNvSpPr/>
          <p:nvPr/>
        </p:nvSpPr>
        <p:spPr>
          <a:xfrm>
            <a:off x="297550" y="3302350"/>
            <a:ext cx="2815200" cy="303600"/>
          </a:xfrm>
          <a:prstGeom prst="roundRect">
            <a:avLst>
              <a:gd name="adj" fmla="val 16667"/>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38000"/>
              </a:lnSpc>
              <a:spcBef>
                <a:spcPts val="0"/>
              </a:spcBef>
              <a:buNone/>
            </a:pPr>
            <a:endParaRPr/>
          </a:p>
        </p:txBody>
      </p:sp>
      <p:sp>
        <p:nvSpPr>
          <p:cNvPr id="154" name="Shape 154"/>
          <p:cNvSpPr/>
          <p:nvPr/>
        </p:nvSpPr>
        <p:spPr>
          <a:xfrm>
            <a:off x="297550" y="2249150"/>
            <a:ext cx="1733400" cy="351300"/>
          </a:xfrm>
          <a:prstGeom prst="roundRect">
            <a:avLst>
              <a:gd name="adj" fmla="val 16667"/>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38000"/>
              </a:lnSpc>
              <a:spcBef>
                <a:spcPts val="0"/>
              </a:spcBef>
              <a:buNone/>
            </a:pPr>
            <a:endParaRPr/>
          </a:p>
        </p:txBody>
      </p:sp>
      <p:sp>
        <p:nvSpPr>
          <p:cNvPr id="155" name="Shape 155"/>
          <p:cNvSpPr txBox="1">
            <a:spLocks noGrp="1"/>
          </p:cNvSpPr>
          <p:nvPr>
            <p:ph type="body" idx="1"/>
          </p:nvPr>
        </p:nvSpPr>
        <p:spPr>
          <a:xfrm>
            <a:off x="361616" y="2218247"/>
            <a:ext cx="6017999" cy="844523"/>
          </a:xfrm>
          <a:prstGeom prst="rect">
            <a:avLst/>
          </a:prstGeom>
        </p:spPr>
        <p:txBody>
          <a:bodyPr lIns="91425" tIns="91425" rIns="91425" bIns="91425" anchor="t" anchorCtr="0">
            <a:noAutofit/>
          </a:bodyPr>
          <a:lstStyle/>
          <a:p>
            <a:pPr lvl="0" rtl="0">
              <a:spcBef>
                <a:spcPts val="0"/>
              </a:spcBef>
              <a:buNone/>
            </a:pPr>
            <a:r>
              <a:rPr lang="en" sz="1600" b="1" dirty="0"/>
              <a:t>Data Storage</a:t>
            </a:r>
          </a:p>
          <a:p>
            <a:pPr marL="457200" lvl="0" indent="-330200" rtl="0">
              <a:spcBef>
                <a:spcPts val="0"/>
              </a:spcBef>
              <a:buSzPct val="100000"/>
            </a:pPr>
            <a:r>
              <a:rPr lang="en" sz="1600" dirty="0"/>
              <a:t>Create architecture for data storage (AWS, HDFS, etc.)</a:t>
            </a:r>
          </a:p>
          <a:p>
            <a:r>
              <a:rPr lang="en" b="1" dirty="0"/>
              <a:t>Retrieving Modeling Data</a:t>
            </a:r>
          </a:p>
          <a:p>
            <a:pPr lvl="0" rtl="0">
              <a:spcBef>
                <a:spcPts val="0"/>
              </a:spcBef>
              <a:buNone/>
            </a:pPr>
            <a:endParaRPr dirty="0"/>
          </a:p>
        </p:txBody>
      </p:sp>
      <p:sp>
        <p:nvSpPr>
          <p:cNvPr id="156" name="Shape 156"/>
          <p:cNvSpPr/>
          <p:nvPr/>
        </p:nvSpPr>
        <p:spPr>
          <a:xfrm>
            <a:off x="297550" y="891975"/>
            <a:ext cx="1875600" cy="351300"/>
          </a:xfrm>
          <a:prstGeom prst="roundRect">
            <a:avLst>
              <a:gd name="adj" fmla="val 16667"/>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r>
              <a:rPr lang="en" b="1"/>
              <a:t>Data Acquisition</a:t>
            </a:r>
            <a:endParaRPr lang="en" b="1" dirty="0"/>
          </a:p>
        </p:txBody>
      </p:sp>
      <p:sp>
        <p:nvSpPr>
          <p:cNvPr id="157" name="Shape 157"/>
          <p:cNvSpPr txBox="1">
            <a:spLocks noGrp="1"/>
          </p:cNvSpPr>
          <p:nvPr>
            <p:ph type="title"/>
          </p:nvPr>
        </p:nvSpPr>
        <p:spPr>
          <a:xfrm>
            <a:off x="368650" y="196575"/>
            <a:ext cx="8520600" cy="572700"/>
          </a:xfrm>
          <a:prstGeom prst="rect">
            <a:avLst/>
          </a:prstGeom>
        </p:spPr>
        <p:txBody>
          <a:bodyPr lIns="91425" tIns="91425" rIns="91425" bIns="91425" anchor="t" anchorCtr="0">
            <a:noAutofit/>
          </a:bodyPr>
          <a:lstStyle/>
          <a:p>
            <a:pPr marL="0" marR="0" lvl="0" indent="-69850" algn="l" rtl="0">
              <a:lnSpc>
                <a:spcPct val="115000"/>
              </a:lnSpc>
              <a:spcBef>
                <a:spcPts val="0"/>
              </a:spcBef>
              <a:spcAft>
                <a:spcPts val="0"/>
              </a:spcAft>
              <a:buClr>
                <a:srgbClr val="000000"/>
              </a:buClr>
              <a:buSzPct val="45833"/>
              <a:buFont typeface="Arial"/>
              <a:buNone/>
            </a:pPr>
            <a:r>
              <a:rPr lang="en" sz="2400">
                <a:latin typeface="Proxima Nova"/>
                <a:ea typeface="Proxima Nova"/>
                <a:cs typeface="Proxima Nova"/>
                <a:sym typeface="Proxima Nova"/>
              </a:rPr>
              <a:t>Initial Project Plan</a:t>
            </a:r>
          </a:p>
        </p:txBody>
      </p:sp>
      <p:sp>
        <p:nvSpPr>
          <p:cNvPr id="158" name="Shape 158"/>
          <p:cNvSpPr txBox="1">
            <a:spLocks noGrp="1"/>
          </p:cNvSpPr>
          <p:nvPr>
            <p:ph type="body" idx="1"/>
          </p:nvPr>
        </p:nvSpPr>
        <p:spPr>
          <a:xfrm>
            <a:off x="283142" y="1132501"/>
            <a:ext cx="7204200" cy="773672"/>
          </a:xfrm>
          <a:prstGeom prst="rect">
            <a:avLst/>
          </a:prstGeom>
        </p:spPr>
        <p:txBody>
          <a:bodyPr lIns="91425" tIns="91425" rIns="91425" bIns="91425" anchor="t" anchorCtr="0">
            <a:noAutofit/>
          </a:bodyPr>
          <a:lstStyle/>
          <a:p>
            <a:pPr marL="457200" lvl="0" indent="-330200" rtl="0">
              <a:spcBef>
                <a:spcPts val="0"/>
              </a:spcBef>
              <a:buSzPct val="100000"/>
              <a:buChar char="●"/>
            </a:pPr>
            <a:r>
              <a:rPr lang="en" sz="1600" dirty="0"/>
              <a:t>Acquire sample data sets from select sources for exploratory analysis</a:t>
            </a:r>
          </a:p>
          <a:p>
            <a:pPr marL="457200" lvl="0" indent="-330200" rtl="0">
              <a:spcBef>
                <a:spcPts val="0"/>
              </a:spcBef>
              <a:buSzPct val="100000"/>
              <a:buChar char="●"/>
            </a:pPr>
            <a:r>
              <a:rPr lang="en" sz="1600" dirty="0"/>
              <a:t>Create Python script for API Calls</a:t>
            </a:r>
          </a:p>
          <a:p>
            <a:pPr lvl="0" rtl="0">
              <a:spcBef>
                <a:spcPts val="0"/>
              </a:spcBef>
              <a:buNone/>
            </a:pPr>
            <a:endParaRPr dirty="0"/>
          </a:p>
        </p:txBody>
      </p:sp>
      <p:sp>
        <p:nvSpPr>
          <p:cNvPr id="159" name="Shape 159"/>
          <p:cNvSpPr txBox="1">
            <a:spLocks noGrp="1"/>
          </p:cNvSpPr>
          <p:nvPr>
            <p:ph type="body" idx="1"/>
          </p:nvPr>
        </p:nvSpPr>
        <p:spPr>
          <a:xfrm>
            <a:off x="368650" y="3538025"/>
            <a:ext cx="8520600" cy="1280159"/>
          </a:xfrm>
          <a:prstGeom prst="rect">
            <a:avLst/>
          </a:prstGeom>
        </p:spPr>
        <p:txBody>
          <a:bodyPr lIns="91425" tIns="91425" rIns="91425" bIns="91425" anchor="t" anchorCtr="0">
            <a:noAutofit/>
          </a:bodyPr>
          <a:lstStyle/>
          <a:p>
            <a:pPr marL="457200" lvl="0" indent="-330200" rtl="0">
              <a:spcBef>
                <a:spcPts val="0"/>
              </a:spcBef>
              <a:buSzPct val="100000"/>
            </a:pPr>
            <a:r>
              <a:rPr lang="en" sz="1360" dirty="0"/>
              <a:t>Build queries in Hive/Spark SQL to transform and analyze data</a:t>
            </a:r>
          </a:p>
          <a:p>
            <a:pPr marL="457200" lvl="0" indent="-330200" rtl="0">
              <a:spcBef>
                <a:spcPts val="0"/>
              </a:spcBef>
              <a:buSzPct val="100000"/>
            </a:pPr>
            <a:r>
              <a:rPr lang="en" sz="1360" dirty="0"/>
              <a:t>Visualization via Python Libraries</a:t>
            </a:r>
          </a:p>
          <a:p>
            <a:pPr marL="457200" lvl="0" indent="-330200" rtl="0">
              <a:spcBef>
                <a:spcPts val="0"/>
              </a:spcBef>
              <a:buSzPct val="100000"/>
            </a:pPr>
            <a:r>
              <a:rPr lang="en" sz="1360" dirty="0"/>
              <a:t>Develop sentiment model to provide current/historical sentiment analysis for select brands</a:t>
            </a:r>
          </a:p>
          <a:p>
            <a:pPr lvl="0" rtl="0">
              <a:spcBef>
                <a:spcPts val="0"/>
              </a:spcBef>
              <a:buNone/>
            </a:pPr>
            <a:endParaRPr sz="1360"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474</Words>
  <Application>Microsoft Office PowerPoint</Application>
  <PresentationFormat>On-screen Show (16:9)</PresentationFormat>
  <Paragraphs>75</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Wingdings</vt:lpstr>
      <vt:lpstr>Roboto</vt:lpstr>
      <vt:lpstr>Courier New</vt:lpstr>
      <vt:lpstr>Arial</vt:lpstr>
      <vt:lpstr>Proxima Nova</vt:lpstr>
      <vt:lpstr>geometric</vt:lpstr>
      <vt:lpstr>Social Media Sentiment Analysis System </vt:lpstr>
      <vt:lpstr>Social media sentiment analysis</vt:lpstr>
      <vt:lpstr>Data Acquisition Considerations</vt:lpstr>
      <vt:lpstr>Data Flow</vt:lpstr>
      <vt:lpstr>Application of Class Concepts</vt:lpstr>
      <vt:lpstr>Initial Project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Sentiment Analysis System </dc:title>
  <cp:lastModifiedBy>Sachin Natu</cp:lastModifiedBy>
  <cp:revision>6</cp:revision>
  <dcterms:modified xsi:type="dcterms:W3CDTF">2016-10-05T02:21:32Z</dcterms:modified>
</cp:coreProperties>
</file>