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1" r:id="rId4"/>
    <p:sldId id="272" r:id="rId5"/>
    <p:sldId id="273" r:id="rId6"/>
    <p:sldId id="274" r:id="rId7"/>
    <p:sldId id="275" r:id="rId8"/>
    <p:sldId id="260" r:id="rId9"/>
    <p:sldId id="276" r:id="rId10"/>
    <p:sldId id="261" r:id="rId11"/>
    <p:sldId id="294" r:id="rId12"/>
    <p:sldId id="280" r:id="rId13"/>
    <p:sldId id="287" r:id="rId14"/>
    <p:sldId id="277" r:id="rId15"/>
    <p:sldId id="278" r:id="rId16"/>
    <p:sldId id="279" r:id="rId17"/>
    <p:sldId id="262" r:id="rId18"/>
    <p:sldId id="289" r:id="rId19"/>
    <p:sldId id="263" r:id="rId20"/>
    <p:sldId id="265" r:id="rId21"/>
    <p:sldId id="288" r:id="rId22"/>
    <p:sldId id="290" r:id="rId23"/>
    <p:sldId id="266" r:id="rId24"/>
    <p:sldId id="267" r:id="rId25"/>
    <p:sldId id="270" r:id="rId26"/>
    <p:sldId id="293" r:id="rId27"/>
    <p:sldId id="291" r:id="rId28"/>
    <p:sldId id="292" r:id="rId29"/>
    <p:sldId id="264" r:id="rId30"/>
    <p:sldId id="268" r:id="rId31"/>
    <p:sldId id="269" r:id="rId32"/>
    <p:sldId id="281" r:id="rId33"/>
    <p:sldId id="282" r:id="rId34"/>
    <p:sldId id="283" r:id="rId35"/>
    <p:sldId id="284" r:id="rId36"/>
    <p:sldId id="286" r:id="rId37"/>
    <p:sldId id="285" r:id="rId38"/>
    <p:sldId id="29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9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00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61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746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572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19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2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7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4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0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651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60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3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485E17-537E-42C3-BC18-1356A16F77D1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6019E1-9335-4739-8D80-5B99DB801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ngdanielliang.github.io/animation/web/Stac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canftree.com/Data_Structure/infix-to-prefix" TargetMode="External"/><Relationship Id="rId2" Type="http://schemas.openxmlformats.org/officeDocument/2006/relationships/hyperlink" Target="http://scanftree.com/Data_Structure/Application-of-stac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anftree.com/Data_Structure/prefix-to-infix" TargetMode="External"/><Relationship Id="rId4" Type="http://schemas.openxmlformats.org/officeDocument/2006/relationships/hyperlink" Target="http://scanftree.com/Data_Structure/postfix-to-infi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7291F-1140-CCE4-BCA4-49D4D42E8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320801"/>
          </a:xfrm>
        </p:spPr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IN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Code: AI203 </a:t>
            </a:r>
            <a:br>
              <a:rPr lang="en-IN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IN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IN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Name: Data Structures &amp; Algorithms</a:t>
            </a:r>
            <a:endParaRPr lang="en-US" sz="24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F63FC-EA59-A5A7-719F-4C50B5B981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Prof. Pragati P. Patil</a:t>
            </a:r>
          </a:p>
        </p:txBody>
      </p:sp>
    </p:spTree>
    <p:extLst>
      <p:ext uri="{BB962C8B-B14F-4D97-AF65-F5344CB8AC3E}">
        <p14:creationId xmlns:p14="http://schemas.microsoft.com/office/powerpoint/2010/main" val="305672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8C064-B291-D65B-066D-C9E65EC6D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87A6-A28D-2097-5B6C-EBD5DC61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5AE4-7FF6-EE8A-0DBD-1DDB96370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394410"/>
            <a:ext cx="9804656" cy="3751866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Fixed Size Stack : </a:t>
            </a:r>
          </a:p>
          <a:p>
            <a:pPr algn="just"/>
            <a:r>
              <a:rPr lang="en-US" sz="1800" dirty="0"/>
              <a:t>Stack has a fixed size and cannot grow or shrink dynamically. </a:t>
            </a:r>
          </a:p>
          <a:p>
            <a:pPr algn="just"/>
            <a:r>
              <a:rPr lang="en-US" sz="1800" dirty="0"/>
              <a:t>If the stack is full and an attempt is made to add an element to it, an overflow error occurs. </a:t>
            </a:r>
          </a:p>
          <a:p>
            <a:pPr algn="just"/>
            <a:r>
              <a:rPr lang="en-US" sz="1800" dirty="0"/>
              <a:t>If the stack is empty and an attempt is made to remove an element from it, an underflow error occurs.</a:t>
            </a:r>
          </a:p>
          <a:p>
            <a:pPr algn="just"/>
            <a:r>
              <a:rPr lang="en-US" sz="2200" b="1" dirty="0"/>
              <a:t>Dynamic Size Stack : </a:t>
            </a:r>
          </a:p>
          <a:p>
            <a:pPr algn="just"/>
            <a:r>
              <a:rPr lang="en-US" sz="1800" dirty="0"/>
              <a:t>A dynamic size stack can grow or shrink dynamically. </a:t>
            </a:r>
          </a:p>
          <a:p>
            <a:pPr algn="just"/>
            <a:r>
              <a:rPr lang="en-US" sz="1800" dirty="0"/>
              <a:t>When the stack is full, it automatically increases its size to accommodate the new element.</a:t>
            </a:r>
          </a:p>
          <a:p>
            <a:pPr algn="just"/>
            <a:r>
              <a:rPr lang="en-US" sz="1800" dirty="0"/>
              <a:t> When the stack is empty, it decreases its size. </a:t>
            </a:r>
          </a:p>
          <a:p>
            <a:pPr algn="just"/>
            <a:r>
              <a:rPr lang="en-US" sz="1800" dirty="0"/>
              <a:t>This type of stack is implemented using a linked list, as it allows for easy resizing of the stack.</a:t>
            </a:r>
          </a:p>
        </p:txBody>
      </p:sp>
    </p:spTree>
    <p:extLst>
      <p:ext uri="{BB962C8B-B14F-4D97-AF65-F5344CB8AC3E}">
        <p14:creationId xmlns:p14="http://schemas.microsoft.com/office/powerpoint/2010/main" val="125650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4474-BBAE-ED26-0688-1C4C3AC6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Representation of Stack in C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F4AD-D5E4-49C3-9F01-2F7BCE8D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12093"/>
          </a:xfrm>
        </p:spPr>
        <p:txBody>
          <a:bodyPr/>
          <a:lstStyle/>
          <a:p>
            <a:r>
              <a:rPr lang="en-US" dirty="0"/>
              <a:t>1-D array is used to hold the element of the stack.</a:t>
            </a:r>
          </a:p>
          <a:p>
            <a:r>
              <a:rPr lang="en-US" dirty="0"/>
              <a:t>Variable “top” keeps track of “Topmost” Element in the stack.</a:t>
            </a:r>
          </a:p>
          <a:p>
            <a:r>
              <a:rPr lang="en-US" dirty="0"/>
              <a:t>“MAX” is used as Constant which gives maximum size of Stack.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9AE64B-7ABB-10DC-63F6-02DBBCE4A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98" y="4216400"/>
            <a:ext cx="67818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852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3CDB-596F-7565-CBB8-088E4CE7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stack and top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E22622-E78B-A254-9071-B2592A69EE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3375" y="2705493"/>
            <a:ext cx="7565250" cy="297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651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BCBB2-DA98-D220-B65F-0202DD6C9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09D3-BB95-53EE-64AE-633A883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of stack and top</a:t>
            </a:r>
          </a:p>
        </p:txBody>
      </p:sp>
      <p:pic>
        <p:nvPicPr>
          <p:cNvPr id="5" name="Google Shape;97;p15" descr="Adding elements to the top of stack and removing elements from the top of stack">
            <a:extLst>
              <a:ext uri="{FF2B5EF4-FFF2-40B4-BE49-F238E27FC236}">
                <a16:creationId xmlns:a16="http://schemas.microsoft.com/office/drawing/2014/main" id="{D8CDAB77-B0B9-14B9-C9BD-C95B1B74A65F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38212" y="2535498"/>
            <a:ext cx="7315576" cy="3695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596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B3CF3-03B6-3A50-4321-21EC26427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FEE6-131D-F3BD-4243-127FE138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2F15B-0F5C-6664-691B-7E02CB36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599" y="2552827"/>
            <a:ext cx="8528191" cy="3127431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View 1 : When Stack is Empty</a:t>
            </a:r>
          </a:p>
          <a:p>
            <a:pPr algn="just"/>
            <a:r>
              <a:rPr lang="en-US" sz="2200" dirty="0"/>
              <a:t>When Stack is said to empty then it does not contain any element inside it.</a:t>
            </a:r>
          </a:p>
          <a:p>
            <a:pPr algn="just"/>
            <a:r>
              <a:rPr lang="en-US" sz="2200" dirty="0"/>
              <a:t>Whenever the Stack is Empty the position of topmost element is -1.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8BEE718-6D20-2FB6-5192-D2B260AB8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637" y="3996966"/>
            <a:ext cx="3766794" cy="2205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4259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17785-E788-18F7-A60A-833C17C01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C82C-65AE-3E10-A6F6-2DF1026C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BD58-52EA-E0E2-A8C3-E53B96AC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770" y="2477413"/>
            <a:ext cx="8528191" cy="3127431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View 2 : When Stack is Not Empty</a:t>
            </a:r>
          </a:p>
          <a:p>
            <a:pPr algn="just"/>
            <a:r>
              <a:rPr lang="en-US" sz="2200" dirty="0"/>
              <a:t>Whenever we add very first element then topmost position will be incremented by 1. </a:t>
            </a:r>
          </a:p>
          <a:p>
            <a:pPr algn="just"/>
            <a:r>
              <a:rPr lang="en-US" sz="2200" dirty="0"/>
              <a:t>After adding First Element top = 0.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4EFF1B-AD64-1A29-6A06-02A877908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89" y="3627749"/>
            <a:ext cx="4572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1901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FE958-CFFA-8E6C-E9B4-B4615D0B0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B7FC-8BA1-FDAD-95B7-B7427007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B2639-EBC4-E0D0-63E2-2C223D82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770" y="2477413"/>
            <a:ext cx="8528191" cy="3127431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View 3 : Deletion of 1 element</a:t>
            </a:r>
          </a:p>
          <a:p>
            <a:pPr algn="just"/>
            <a:r>
              <a:rPr lang="en-US" sz="2200" dirty="0"/>
              <a:t>After Deletion of 1 Element Top Will be Decremented by 1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2FE00EA-C3E0-AD9B-A0FF-4EBCC0EA7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14" y="3524054"/>
            <a:ext cx="3174476" cy="2622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77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2956-9837-BF8F-D9A1-88371D3C8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CCA1-E510-16A7-B0A6-639950F0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2CF52-A5DD-BDF6-F6F8-CAB482FD8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60396"/>
            <a:ext cx="9601196" cy="37330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In order to make manipulations in a stack, there are certain operations provided to us.</a:t>
            </a:r>
          </a:p>
          <a:p>
            <a:pPr algn="just"/>
            <a:r>
              <a:rPr lang="en-US" sz="2200" dirty="0"/>
              <a:t>push() to insert an element into the stack</a:t>
            </a:r>
          </a:p>
          <a:p>
            <a:pPr algn="just"/>
            <a:r>
              <a:rPr lang="en-US" sz="2200" dirty="0"/>
              <a:t>pop() to remove an element from the stack</a:t>
            </a:r>
          </a:p>
          <a:p>
            <a:pPr algn="just"/>
            <a:r>
              <a:rPr lang="en-US" sz="2200" dirty="0"/>
              <a:t>top() Returns the top element of the stack.</a:t>
            </a:r>
          </a:p>
          <a:p>
            <a:pPr algn="just"/>
            <a:r>
              <a:rPr lang="en-US" sz="2200" dirty="0" err="1"/>
              <a:t>isEmpty</a:t>
            </a:r>
            <a:r>
              <a:rPr lang="en-US" sz="2200" dirty="0"/>
              <a:t>() returns true if stack is empty else false.</a:t>
            </a:r>
          </a:p>
          <a:p>
            <a:pPr algn="just"/>
            <a:r>
              <a:rPr lang="en-US" sz="2200" dirty="0" err="1"/>
              <a:t>isFull</a:t>
            </a:r>
            <a:r>
              <a:rPr lang="en-US" sz="2200" dirty="0"/>
              <a:t>() returns true if the stack is full else false.</a:t>
            </a:r>
          </a:p>
          <a:p>
            <a:pPr marL="0" indent="0" algn="just">
              <a:buNone/>
            </a:pPr>
            <a:r>
              <a:rPr lang="en-US" sz="2200" dirty="0"/>
              <a:t>To implement stack, we need to maintain reference to the top item.</a:t>
            </a:r>
          </a:p>
        </p:txBody>
      </p:sp>
    </p:spTree>
    <p:extLst>
      <p:ext uri="{BB962C8B-B14F-4D97-AF65-F5344CB8AC3E}">
        <p14:creationId xmlns:p14="http://schemas.microsoft.com/office/powerpoint/2010/main" val="807688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4D61-EF2C-BE3A-D198-9B53CAE5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 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09B9D-A540-F231-1B10-482DE182F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Stacks may be represented in the computer in various ways, usually by means of a one-way list or Linear array STACK .</a:t>
            </a:r>
          </a:p>
          <a:p>
            <a:r>
              <a:rPr lang="en-US" dirty="0"/>
              <a:t>A variable TOP, which contains the location of the top element of the stack, and a variable MAX which gives the maximum number of elements that can be held by the array STACK.</a:t>
            </a:r>
          </a:p>
          <a:p>
            <a:r>
              <a:rPr lang="en-US" dirty="0"/>
              <a:t>The condition TOP = -1 or TOP = NULL will indicate that the stack is empty.</a:t>
            </a:r>
          </a:p>
          <a:p>
            <a:r>
              <a:rPr lang="en-US" dirty="0"/>
              <a:t> The condition TOP = MAX-1 will indicate that the stack is full.</a:t>
            </a:r>
          </a:p>
        </p:txBody>
      </p:sp>
    </p:spTree>
    <p:extLst>
      <p:ext uri="{BB962C8B-B14F-4D97-AF65-F5344CB8AC3E}">
        <p14:creationId xmlns:p14="http://schemas.microsoft.com/office/powerpoint/2010/main" val="3032178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6366C-9C17-3125-E832-EDF94525B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D52C-98A1-23D8-D2AB-77596B7C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 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7546-1F8C-EAD5-A617-CADD9C904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988" y="2592372"/>
            <a:ext cx="9601196" cy="3415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The steps involved in the PUSH operation is given below:</a:t>
            </a:r>
          </a:p>
          <a:p>
            <a:pPr algn="just"/>
            <a:r>
              <a:rPr lang="en-US" sz="2000" dirty="0"/>
              <a:t>In executing the procedure PUSH, one must first test whether there is space in the stack for the new item(If(TOP=MAX-1)).</a:t>
            </a:r>
          </a:p>
          <a:p>
            <a:pPr algn="just"/>
            <a:r>
              <a:rPr lang="en-US" sz="2000" dirty="0"/>
              <a:t>If stack if full, then we have the condition known as overflow.</a:t>
            </a:r>
          </a:p>
          <a:p>
            <a:pPr algn="just"/>
            <a:r>
              <a:rPr lang="en-US" sz="2000" dirty="0"/>
              <a:t>When we initialize a stack, we set the value of top as -1 to check that the stack is empty.</a:t>
            </a:r>
          </a:p>
          <a:p>
            <a:pPr algn="just"/>
            <a:r>
              <a:rPr lang="en-US" sz="2000" dirty="0"/>
              <a:t>When the new element is pushed in a stack, first, the value of the top gets incremented, i.e., top=top+1, and the element will be placed at the new position of the top.</a:t>
            </a:r>
          </a:p>
          <a:p>
            <a:pPr algn="just"/>
            <a:r>
              <a:rPr lang="en-US" sz="2000" dirty="0"/>
              <a:t>The elements will be inserted until we reach the max size of the stack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487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8C28-F02F-02A6-2F29-5B9ABA6B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– II : Linear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35C75-8FB8-77E5-D0A4-66653764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Stack: Definition, Representation and Applications of Stack. </a:t>
            </a:r>
          </a:p>
          <a:p>
            <a:r>
              <a:rPr lang="en-US" dirty="0"/>
              <a:t>Queue: Definitions, Representation and Applications of Linear Queue, Circular Queue, and 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2404010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44AD6-F70B-8B97-9FE7-BE6136B8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BACE-1A2A-0A51-2557-9012316C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Push Operation on Stack</a:t>
            </a:r>
          </a:p>
        </p:txBody>
      </p:sp>
      <p:pic>
        <p:nvPicPr>
          <p:cNvPr id="1026" name="Picture 2" descr="DS Stack Introduction">
            <a:extLst>
              <a:ext uri="{FF2B5EF4-FFF2-40B4-BE49-F238E27FC236}">
                <a16:creationId xmlns:a16="http://schemas.microsoft.com/office/drawing/2014/main" id="{37728BB7-31F4-549D-75E1-37299C761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014" y="2617416"/>
            <a:ext cx="4057670" cy="340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23A8B-F489-1D66-E04A-7A19281D6E60}"/>
              </a:ext>
            </a:extLst>
          </p:cNvPr>
          <p:cNvSpPr txBox="1"/>
          <p:nvPr/>
        </p:nvSpPr>
        <p:spPr>
          <a:xfrm>
            <a:off x="1074304" y="2578575"/>
            <a:ext cx="5784740" cy="3441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2400"/>
              <a:buChar char="•"/>
            </a:pPr>
            <a:r>
              <a:rPr lang="en-US" dirty="0">
                <a:sym typeface="Times New Roman"/>
              </a:rPr>
              <a:t>PUSH(STACK, ITEM)</a:t>
            </a:r>
            <a:endParaRPr lang="en-US" dirty="0"/>
          </a:p>
          <a:p>
            <a:pPr lv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dirty="0">
                <a:sym typeface="Times New Roman"/>
              </a:rPr>
              <a:t>//This procedure </a:t>
            </a:r>
            <a:r>
              <a:rPr lang="en-US" dirty="0" err="1">
                <a:sym typeface="Times New Roman"/>
              </a:rPr>
              <a:t>inser</a:t>
            </a:r>
            <a:r>
              <a:rPr lang="en-US" dirty="0">
                <a:sym typeface="Times New Roman"/>
              </a:rPr>
              <a:t> the top element of STACK and 	assigns it to the variable ITEM.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Step-1: If TOP = Max-1</a:t>
            </a:r>
          </a:p>
          <a:p>
            <a:pPr>
              <a:lnSpc>
                <a:spcPct val="150000"/>
              </a:lnSpc>
            </a:pPr>
            <a:r>
              <a:rPr lang="en-US" dirty="0"/>
              <a:t>Print “Overflow”</a:t>
            </a:r>
          </a:p>
          <a:p>
            <a:pPr>
              <a:lnSpc>
                <a:spcPct val="150000"/>
              </a:lnSpc>
            </a:pPr>
            <a:r>
              <a:rPr lang="en-US" dirty="0"/>
              <a:t>Goto Step 4</a:t>
            </a:r>
          </a:p>
          <a:p>
            <a:pPr>
              <a:lnSpc>
                <a:spcPct val="150000"/>
              </a:lnSpc>
            </a:pPr>
            <a:r>
              <a:rPr lang="en-US" dirty="0"/>
              <a:t>Step-2: Set TOP= TOP + 1 (Increased top by 1)</a:t>
            </a:r>
          </a:p>
          <a:p>
            <a:pPr>
              <a:lnSpc>
                <a:spcPct val="150000"/>
              </a:lnSpc>
            </a:pPr>
            <a:r>
              <a:rPr lang="en-US" dirty="0"/>
              <a:t>Step-3: Set Stack[TOP]= ELEMENT</a:t>
            </a:r>
          </a:p>
          <a:p>
            <a:pPr>
              <a:lnSpc>
                <a:spcPct val="150000"/>
              </a:lnSpc>
            </a:pPr>
            <a:r>
              <a:rPr lang="en-US" dirty="0"/>
              <a:t>Step-4: END</a:t>
            </a:r>
          </a:p>
        </p:txBody>
      </p:sp>
    </p:spTree>
    <p:extLst>
      <p:ext uri="{BB962C8B-B14F-4D97-AF65-F5344CB8AC3E}">
        <p14:creationId xmlns:p14="http://schemas.microsoft.com/office/powerpoint/2010/main" val="3432265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2AC1-DDED-2D22-A7AA-CA83241A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FB22-1B66-C3AD-82E6-AD414605B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093C0-9553-BB53-BD99-0A6DE3F66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982132"/>
            <a:ext cx="9787758" cy="5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209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8A4D-7BA6-B050-6F13-7931FCE4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Operation 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1BDC-16D3-BAB3-50A5-5D4CA335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executing the procedure POP, we must first test whether there is an element in the stack to be deleted</a:t>
            </a:r>
          </a:p>
          <a:p>
            <a:r>
              <a:rPr lang="en-US" dirty="0"/>
              <a:t>If there is no element to delete (If(TOP&lt;0)or(TOP==-1))  then there is the condition known as underflow.</a:t>
            </a:r>
          </a:p>
          <a:p>
            <a:r>
              <a:rPr lang="en-US" dirty="0"/>
              <a:t>If element for deletion is available in stack then first remove that element from stack (Item=Stack[TOP]) and then decrease TOP by 1 (TOP=TOP-1).</a:t>
            </a:r>
          </a:p>
        </p:txBody>
      </p:sp>
    </p:spTree>
    <p:extLst>
      <p:ext uri="{BB962C8B-B14F-4D97-AF65-F5344CB8AC3E}">
        <p14:creationId xmlns:p14="http://schemas.microsoft.com/office/powerpoint/2010/main" val="1940341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B2340-FB29-7E3B-0224-26CDBC93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1C91-10DD-371E-E48C-458227EC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Operation 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6473E-DD84-48E0-6836-5C117BD34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988" y="2752628"/>
            <a:ext cx="9601196" cy="2507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/>
              <a:t>The steps involved in the POP operation is given below:</a:t>
            </a:r>
          </a:p>
          <a:p>
            <a:pPr algn="just"/>
            <a:r>
              <a:rPr lang="en-US" sz="2000" dirty="0"/>
              <a:t>Before deleting the element from the stack, we check whether the stack is empty.</a:t>
            </a:r>
          </a:p>
          <a:p>
            <a:pPr algn="just"/>
            <a:r>
              <a:rPr lang="en-US" sz="2000" dirty="0"/>
              <a:t>If we try to delete the element from the empty stack, then the underflow condition occurs.</a:t>
            </a:r>
          </a:p>
          <a:p>
            <a:pPr algn="just"/>
            <a:r>
              <a:rPr lang="en-US" sz="2000" dirty="0"/>
              <a:t>If the stack is not empty, we first access the element which is pointed by the top.</a:t>
            </a:r>
          </a:p>
          <a:p>
            <a:pPr algn="just"/>
            <a:r>
              <a:rPr lang="en-US" sz="2000" dirty="0"/>
              <a:t>Once the pop operation is performed, the top is decremented by 1, i.e., top=top-1.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27273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5081F-7C62-D9B6-C0FE-A2F9CF06C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3DB3-E91E-7521-CBCD-64B3CFA27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55365"/>
            <a:ext cx="9696251" cy="1201716"/>
          </a:xfrm>
        </p:spPr>
        <p:txBody>
          <a:bodyPr>
            <a:normAutofit/>
          </a:bodyPr>
          <a:lstStyle/>
          <a:p>
            <a:r>
              <a:rPr lang="en-US" dirty="0"/>
              <a:t>Algorithm: POP Operation on Stack</a:t>
            </a:r>
          </a:p>
        </p:txBody>
      </p:sp>
      <p:pic>
        <p:nvPicPr>
          <p:cNvPr id="2050" name="Picture 2" descr="DS Stack Introduction">
            <a:extLst>
              <a:ext uri="{FF2B5EF4-FFF2-40B4-BE49-F238E27FC236}">
                <a16:creationId xmlns:a16="http://schemas.microsoft.com/office/drawing/2014/main" id="{4230478A-C29F-ADAB-FDFF-662134EC9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61" y="2620652"/>
            <a:ext cx="4527791" cy="316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4C69ED-B82D-3B9B-CE53-187444EA986C}"/>
              </a:ext>
            </a:extLst>
          </p:cNvPr>
          <p:cNvSpPr txBox="1"/>
          <p:nvPr/>
        </p:nvSpPr>
        <p:spPr>
          <a:xfrm>
            <a:off x="1200348" y="2480462"/>
            <a:ext cx="5524977" cy="3441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dk1"/>
              </a:buClr>
              <a:buSzPts val="2400"/>
              <a:buChar char="•"/>
            </a:pPr>
            <a:r>
              <a:rPr lang="en-US" dirty="0">
                <a:sym typeface="Times New Roman"/>
              </a:rPr>
              <a:t>POP(ITEM)</a:t>
            </a:r>
            <a:endParaRPr lang="en-US" dirty="0"/>
          </a:p>
          <a:p>
            <a:pPr lvl="0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ym typeface="Times New Roman"/>
              </a:rPr>
              <a:t>	//This procedure deletes the top element of STACK and 	assigns it to the variable ITEM.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Step-1: If TOP= 0 or TOP=-1</a:t>
            </a:r>
          </a:p>
          <a:p>
            <a:pPr>
              <a:lnSpc>
                <a:spcPct val="150000"/>
              </a:lnSpc>
            </a:pPr>
            <a:r>
              <a:rPr lang="en-US" dirty="0"/>
              <a:t>Print “Underflow”</a:t>
            </a:r>
          </a:p>
          <a:p>
            <a:pPr>
              <a:lnSpc>
                <a:spcPct val="150000"/>
              </a:lnSpc>
            </a:pPr>
            <a:r>
              <a:rPr lang="en-US" dirty="0"/>
              <a:t>Goto Step 4</a:t>
            </a:r>
          </a:p>
          <a:p>
            <a:pPr>
              <a:lnSpc>
                <a:spcPct val="150000"/>
              </a:lnSpc>
            </a:pPr>
            <a:r>
              <a:rPr lang="en-US" dirty="0"/>
              <a:t>Step-2: Set VAL= Stack[TOP] (assign top </a:t>
            </a:r>
            <a:r>
              <a:rPr lang="en-US" dirty="0" err="1"/>
              <a:t>ele</a:t>
            </a:r>
            <a:r>
              <a:rPr lang="en-US" dirty="0"/>
              <a:t>. to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r>
              <a:rPr lang="en-US" dirty="0"/>
              <a:t>Step-3: Set TOP= TOP-1 (Decreased top by 1)</a:t>
            </a:r>
          </a:p>
          <a:p>
            <a:pPr>
              <a:lnSpc>
                <a:spcPct val="150000"/>
              </a:lnSpc>
            </a:pPr>
            <a:r>
              <a:rPr lang="en-US" dirty="0"/>
              <a:t>Step-4: END</a:t>
            </a:r>
          </a:p>
        </p:txBody>
      </p:sp>
    </p:spTree>
    <p:extLst>
      <p:ext uri="{BB962C8B-B14F-4D97-AF65-F5344CB8AC3E}">
        <p14:creationId xmlns:p14="http://schemas.microsoft.com/office/powerpoint/2010/main" val="3073954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C1456-752E-D45B-4088-D300547B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4AA68-39EA-CDC1-4B75-EED95B332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 Operation 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E7DE-0B3A-4AD0-F2B8-9BD7752D6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134" y="2658457"/>
            <a:ext cx="5275080" cy="3327661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When we need to return the value of the topmost element of the Stack without deleting it from the Stack, the Peek operation is used. </a:t>
            </a:r>
          </a:p>
          <a:p>
            <a:pPr algn="just"/>
            <a:r>
              <a:rPr lang="en-US" sz="2200" dirty="0"/>
              <a:t>This operation first checks if the Stack is empty, i.e., TOP = NULL; if it is so, then an appropriate message will display, else the value will return.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2F5192-49FA-5AF4-355F-1A909B588A64}"/>
              </a:ext>
            </a:extLst>
          </p:cNvPr>
          <p:cNvSpPr txBox="1"/>
          <p:nvPr/>
        </p:nvSpPr>
        <p:spPr>
          <a:xfrm>
            <a:off x="7008828" y="2658457"/>
            <a:ext cx="377543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Algorithm:</a:t>
            </a:r>
          </a:p>
          <a:p>
            <a:endParaRPr lang="en-US" sz="2000" dirty="0"/>
          </a:p>
          <a:p>
            <a:r>
              <a:rPr lang="en-US" sz="2000" dirty="0"/>
              <a:t>Step-1: If TOP = NULL</a:t>
            </a:r>
          </a:p>
          <a:p>
            <a:endParaRPr lang="en-US" sz="2000" dirty="0"/>
          </a:p>
          <a:p>
            <a:r>
              <a:rPr lang="en-US" sz="2000" dirty="0"/>
              <a:t>PRINT “Stack is Empty”</a:t>
            </a:r>
          </a:p>
          <a:p>
            <a:endParaRPr lang="en-US" sz="2000" dirty="0"/>
          </a:p>
          <a:p>
            <a:r>
              <a:rPr lang="en-US" sz="2000" dirty="0"/>
              <a:t>Goto Step 3</a:t>
            </a:r>
          </a:p>
          <a:p>
            <a:endParaRPr lang="en-US" sz="2000" dirty="0"/>
          </a:p>
          <a:p>
            <a:r>
              <a:rPr lang="en-US" sz="2000" dirty="0"/>
              <a:t>Step-2: Return Stack[TOP]</a:t>
            </a:r>
          </a:p>
          <a:p>
            <a:endParaRPr lang="en-US" sz="2000" dirty="0"/>
          </a:p>
          <a:p>
            <a:r>
              <a:rPr lang="en-US" sz="2000" dirty="0"/>
              <a:t>Step-3: END</a:t>
            </a:r>
          </a:p>
        </p:txBody>
      </p:sp>
    </p:spTree>
    <p:extLst>
      <p:ext uri="{BB962C8B-B14F-4D97-AF65-F5344CB8AC3E}">
        <p14:creationId xmlns:p14="http://schemas.microsoft.com/office/powerpoint/2010/main" val="1732201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3E9E-BF95-1C9C-F024-F5C629C0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BFCD5-DA63-8D71-3FB5-14616EC3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813" y="2912534"/>
            <a:ext cx="8508475" cy="3318936"/>
          </a:xfrm>
        </p:spPr>
        <p:txBody>
          <a:bodyPr/>
          <a:lstStyle/>
          <a:p>
            <a:r>
              <a:rPr lang="en-US" altLang="en-US" dirty="0">
                <a:hlinkClick r:id="rId2"/>
              </a:rPr>
              <a:t>https://yongdanielliang.github.io/animation/web/Stack.html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01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A3BF-60DC-B620-0DA8-0A870171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Program of Stack Using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DA094-241D-FA02-FFCE-6F8964A3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241" y="2419369"/>
            <a:ext cx="5350496" cy="3906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ea typeface="Times New Roman"/>
                <a:cs typeface="Times New Roman"/>
                <a:sym typeface="Times New Roman"/>
              </a:rPr>
              <a:t> #include&lt;stdio.h&gt;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int stack[100], choice, n, top, x, </a:t>
            </a:r>
            <a:r>
              <a:rPr lang="en-US" sz="1400" dirty="0" err="1"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400" dirty="0">
                <a:ea typeface="Times New Roman"/>
                <a:cs typeface="Times New Roman"/>
                <a:sym typeface="Times New Roman"/>
              </a:rPr>
              <a:t>;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void push(void);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void pop(void);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void display(void);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int main()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{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    top=-1;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400" dirty="0">
                <a:ea typeface="Times New Roman"/>
                <a:cs typeface="Times New Roman"/>
                <a:sym typeface="Times New Roman"/>
              </a:rPr>
              <a:t>("\n Enter the size of STACK");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1400" dirty="0">
                <a:ea typeface="Times New Roman"/>
                <a:cs typeface="Times New Roman"/>
                <a:sym typeface="Times New Roman"/>
              </a:rPr>
              <a:t>("%d", &amp;max);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    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1400" dirty="0" err="1"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400" dirty="0">
                <a:ea typeface="Times New Roman"/>
                <a:cs typeface="Times New Roman"/>
                <a:sym typeface="Times New Roman"/>
              </a:rPr>
              <a:t>("\n\t 1.PUSH\n\t 2.POP\n\t 3.DISPLAY\n\t 4.EXIT");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    do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    {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400" dirty="0" err="1">
                <a:ea typeface="Times New Roman"/>
                <a:cs typeface="Times New Roman"/>
                <a:sym typeface="Times New Roman"/>
              </a:rPr>
              <a:t>printf</a:t>
            </a:r>
            <a:r>
              <a:rPr lang="en-US" sz="1400" dirty="0">
                <a:ea typeface="Times New Roman"/>
                <a:cs typeface="Times New Roman"/>
                <a:sym typeface="Times New Roman"/>
              </a:rPr>
              <a:t>("\n Enter the Choice:");</a:t>
            </a:r>
            <a:br>
              <a:rPr lang="en-US" sz="1400" dirty="0"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1400" dirty="0" err="1">
                <a:ea typeface="Times New Roman"/>
                <a:cs typeface="Times New Roman"/>
                <a:sym typeface="Times New Roman"/>
              </a:rPr>
              <a:t>scanf</a:t>
            </a:r>
            <a:r>
              <a:rPr lang="en-US" sz="1400" dirty="0">
                <a:ea typeface="Times New Roman"/>
                <a:cs typeface="Times New Roman"/>
                <a:sym typeface="Times New Roman"/>
              </a:rPr>
              <a:t>("%</a:t>
            </a:r>
            <a:r>
              <a:rPr lang="en-US" sz="1400" dirty="0" err="1">
                <a:ea typeface="Times New Roman"/>
                <a:cs typeface="Times New Roman"/>
                <a:sym typeface="Times New Roman"/>
              </a:rPr>
              <a:t>d",&amp;choice</a:t>
            </a:r>
            <a:r>
              <a:rPr lang="en-US" sz="1400" dirty="0">
                <a:ea typeface="Times New Roman"/>
                <a:cs typeface="Times New Roman"/>
                <a:sym typeface="Times New Roman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ea typeface="Times New Roman"/>
                <a:cs typeface="Times New Roman"/>
                <a:sym typeface="Times New Roman"/>
              </a:rPr>
              <a:t>               </a:t>
            </a:r>
            <a:r>
              <a:rPr lang="en-US" sz="1400" dirty="0">
                <a:cs typeface="Times New Roman"/>
                <a:sym typeface="Times New Roman"/>
              </a:rPr>
              <a:t>switch(choice) {</a:t>
            </a:r>
            <a:br>
              <a:rPr lang="en-US" sz="1400" dirty="0">
                <a:latin typeface="Times New Roman"/>
                <a:cs typeface="Times New Roman"/>
                <a:sym typeface="Times New Roman"/>
              </a:rPr>
            </a:br>
            <a:r>
              <a:rPr lang="en-US" sz="1400" dirty="0">
                <a:latin typeface="Times New Roman"/>
                <a:cs typeface="Times New Roman"/>
                <a:sym typeface="Times New Roman"/>
              </a:rPr>
              <a:t>               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43B33A-2DBB-A29F-24F0-81D51215D9C5}"/>
              </a:ext>
            </a:extLst>
          </p:cNvPr>
          <p:cNvSpPr txBox="1"/>
          <p:nvPr/>
        </p:nvSpPr>
        <p:spPr>
          <a:xfrm>
            <a:off x="6216978" y="2419369"/>
            <a:ext cx="479353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cs typeface="Times New Roman"/>
                <a:sym typeface="Times New Roman"/>
              </a:rPr>
              <a:t>	</a:t>
            </a:r>
            <a:r>
              <a:rPr lang="en-US" sz="1400" dirty="0">
                <a:cs typeface="Times New Roman"/>
                <a:sym typeface="Times New Roman"/>
              </a:rPr>
              <a:t>case 1: {</a:t>
            </a:r>
            <a:br>
              <a:rPr lang="en-US" sz="1400" dirty="0">
                <a:cs typeface="Times New Roman"/>
                <a:sym typeface="Times New Roman"/>
              </a:rPr>
            </a:br>
            <a:r>
              <a:rPr lang="en-US" sz="1400" dirty="0">
                <a:cs typeface="Times New Roman"/>
                <a:sym typeface="Times New Roman"/>
              </a:rPr>
              <a:t>                push();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	   </a:t>
            </a:r>
          </a:p>
          <a:p>
            <a:r>
              <a:rPr lang="en-US" sz="1400" dirty="0">
                <a:cs typeface="Times New Roman"/>
                <a:sym typeface="Times New Roman"/>
              </a:rPr>
              <a:t>	  break; } 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	  case 2:{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      pop();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      break; }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  case 3: {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      display();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      break; }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  case 4:  {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printf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("\n\t EXIT POINT ");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      break; }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  default: {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     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printf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("\n\t Please Enter a Valid Choice(1/2/3/4)"); }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      }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} while(choice!=4);</a:t>
            </a:r>
            <a:b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</a:b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/>
                <a:sym typeface="Times New Roman"/>
              </a:rPr>
              <a:t>    return 0;}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1905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36419-4D6B-577F-C0AE-DDF2D156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A357-453E-2538-D6BB-FC3E203C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Program of Stack Using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E27F-C3FF-37FD-AE82-D9D1D9A5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8502" y="2333995"/>
            <a:ext cx="4577498" cy="3965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 void push() {</a:t>
            </a:r>
            <a:br>
              <a:rPr lang="en-US" sz="1500" dirty="0"/>
            </a:br>
            <a:r>
              <a:rPr lang="en-US" sz="1500" dirty="0"/>
              <a:t>    if(top==max-1) {</a:t>
            </a:r>
            <a:br>
              <a:rPr lang="en-US" sz="1500" dirty="0"/>
            </a:br>
            <a:r>
              <a:rPr lang="en-US" sz="1500" dirty="0"/>
              <a:t>        </a:t>
            </a:r>
            <a:r>
              <a:rPr lang="en-US" sz="1500" dirty="0" err="1"/>
              <a:t>printf</a:t>
            </a:r>
            <a:r>
              <a:rPr lang="en-US" sz="1500" dirty="0"/>
              <a:t>("\n\</a:t>
            </a:r>
            <a:r>
              <a:rPr lang="en-US" sz="1500" dirty="0" err="1"/>
              <a:t>tSTACK</a:t>
            </a:r>
            <a:r>
              <a:rPr lang="en-US" sz="1500" dirty="0"/>
              <a:t> is over flow");    }</a:t>
            </a:r>
            <a:br>
              <a:rPr lang="en-US" sz="1500" dirty="0"/>
            </a:br>
            <a:r>
              <a:rPr lang="en-US" sz="1500" dirty="0"/>
              <a:t>    else {</a:t>
            </a:r>
            <a:br>
              <a:rPr lang="en-US" sz="1500" dirty="0"/>
            </a:br>
            <a:r>
              <a:rPr lang="en-US" sz="1500" dirty="0"/>
              <a:t>        </a:t>
            </a:r>
            <a:r>
              <a:rPr lang="en-US" sz="1500" dirty="0" err="1"/>
              <a:t>printf</a:t>
            </a:r>
            <a:r>
              <a:rPr lang="en-US" sz="1500" dirty="0"/>
              <a:t>(" Enter a value to be pushed:");</a:t>
            </a:r>
            <a:br>
              <a:rPr lang="en-US" sz="1500" dirty="0"/>
            </a:br>
            <a:r>
              <a:rPr lang="en-US" sz="1500" dirty="0"/>
              <a:t>        </a:t>
            </a:r>
            <a:r>
              <a:rPr lang="en-US" sz="1500" dirty="0" err="1"/>
              <a:t>scanf</a:t>
            </a:r>
            <a:r>
              <a:rPr lang="en-US" sz="1500" dirty="0"/>
              <a:t>("%</a:t>
            </a:r>
            <a:r>
              <a:rPr lang="en-US" sz="1500" dirty="0" err="1"/>
              <a:t>d",&amp;x</a:t>
            </a:r>
            <a:r>
              <a:rPr lang="en-US" sz="1500" dirty="0"/>
              <a:t>);</a:t>
            </a:r>
            <a:br>
              <a:rPr lang="en-US" sz="1500" dirty="0"/>
            </a:br>
            <a:r>
              <a:rPr lang="en-US" sz="1500" dirty="0"/>
              <a:t>        top=top+1;</a:t>
            </a:r>
            <a:br>
              <a:rPr lang="en-US" sz="1500" dirty="0"/>
            </a:br>
            <a:r>
              <a:rPr lang="en-US" sz="1500" dirty="0"/>
              <a:t>        stack[top]=x;  }</a:t>
            </a:r>
            <a:br>
              <a:rPr lang="en-US" sz="1500" dirty="0"/>
            </a:br>
            <a:r>
              <a:rPr lang="en-US" sz="1500" dirty="0"/>
              <a:t>}</a:t>
            </a:r>
            <a:br>
              <a:rPr lang="en-US" sz="1500" dirty="0"/>
            </a:br>
            <a:r>
              <a:rPr lang="en-US" sz="1500" dirty="0"/>
              <a:t>void pop() {</a:t>
            </a:r>
            <a:br>
              <a:rPr lang="en-US" sz="1500" dirty="0"/>
            </a:br>
            <a:r>
              <a:rPr lang="en-US" sz="1500" dirty="0"/>
              <a:t>    if(top==-1) {</a:t>
            </a:r>
            <a:br>
              <a:rPr lang="en-US" sz="1500" dirty="0"/>
            </a:br>
            <a:r>
              <a:rPr lang="en-US" sz="1500" dirty="0"/>
              <a:t>        </a:t>
            </a:r>
            <a:r>
              <a:rPr lang="en-US" sz="1500" dirty="0" err="1"/>
              <a:t>printf</a:t>
            </a:r>
            <a:r>
              <a:rPr lang="en-US" sz="1500" dirty="0"/>
              <a:t>("\n\t Stack is under flow");    }</a:t>
            </a:r>
            <a:br>
              <a:rPr lang="en-US" sz="1500" dirty="0"/>
            </a:br>
            <a:r>
              <a:rPr lang="en-US" sz="1500" dirty="0"/>
              <a:t>    else {</a:t>
            </a:r>
            <a:br>
              <a:rPr lang="en-US" sz="1500" dirty="0"/>
            </a:br>
            <a:r>
              <a:rPr lang="en-US" sz="1500" dirty="0"/>
              <a:t>        item=stack[top]; </a:t>
            </a:r>
            <a:br>
              <a:rPr lang="en-US" sz="1500" dirty="0"/>
            </a:br>
            <a:r>
              <a:rPr lang="en-US" sz="1500" dirty="0"/>
              <a:t>         top=top-1;;</a:t>
            </a:r>
            <a:br>
              <a:rPr lang="en-US" sz="1500" dirty="0"/>
            </a:br>
            <a:r>
              <a:rPr lang="en-US" sz="1500" dirty="0"/>
              <a:t>        </a:t>
            </a:r>
            <a:r>
              <a:rPr lang="en-US" sz="1500" dirty="0" err="1"/>
              <a:t>printf</a:t>
            </a:r>
            <a:r>
              <a:rPr lang="en-US" sz="1500" dirty="0"/>
              <a:t>("\n\t The popped elements is %</a:t>
            </a:r>
            <a:r>
              <a:rPr lang="en-US" sz="1500" dirty="0" err="1"/>
              <a:t>d",item</a:t>
            </a:r>
            <a:r>
              <a:rPr lang="en-US" sz="1500" dirty="0"/>
              <a:t>);  }</a:t>
            </a:r>
            <a:br>
              <a:rPr lang="en-US" sz="1500" dirty="0"/>
            </a:br>
            <a:r>
              <a:rPr lang="en-US" sz="15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C5A78-FAD8-A0CA-3BCA-EA09254F3683}"/>
              </a:ext>
            </a:extLst>
          </p:cNvPr>
          <p:cNvSpPr txBox="1"/>
          <p:nvPr/>
        </p:nvSpPr>
        <p:spPr>
          <a:xfrm>
            <a:off x="6429080" y="2333995"/>
            <a:ext cx="4501299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  <a:sym typeface="Times New Roman"/>
              </a:rPr>
            </a:br>
            <a:r>
              <a:rPr lang="en-US" sz="1600" dirty="0"/>
              <a:t>void display()</a:t>
            </a:r>
            <a:br>
              <a:rPr lang="en-US" sz="1600" dirty="0"/>
            </a:b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if(top&gt;=0)</a:t>
            </a:r>
            <a:br>
              <a:rPr lang="en-US" sz="1600" dirty="0"/>
            </a:br>
            <a:r>
              <a:rPr lang="en-US" sz="1600" dirty="0"/>
              <a:t>   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("\n The elements in STACK \n");</a:t>
            </a:r>
            <a:br>
              <a:rPr lang="en-US" sz="1600" dirty="0"/>
            </a:br>
            <a:r>
              <a:rPr lang="en-US" sz="1600" dirty="0"/>
              <a:t>        for(</a:t>
            </a:r>
            <a:r>
              <a:rPr lang="en-US" sz="1600" dirty="0" err="1"/>
              <a:t>i</a:t>
            </a:r>
            <a:r>
              <a:rPr lang="en-US" sz="1600" dirty="0"/>
              <a:t>=top; </a:t>
            </a:r>
            <a:r>
              <a:rPr lang="en-US" sz="1600" dirty="0" err="1"/>
              <a:t>i</a:t>
            </a:r>
            <a:r>
              <a:rPr lang="en-US" sz="1600" dirty="0"/>
              <a:t>&gt;=0; </a:t>
            </a:r>
            <a:r>
              <a:rPr lang="en-US" sz="1600" dirty="0" err="1"/>
              <a:t>i</a:t>
            </a:r>
            <a:r>
              <a:rPr lang="en-US" sz="1600" dirty="0"/>
              <a:t>--)</a:t>
            </a:r>
            <a:br>
              <a:rPr lang="en-US" sz="1600" dirty="0"/>
            </a:br>
            <a:r>
              <a:rPr lang="en-US" sz="1600" dirty="0"/>
              <a:t>            </a:t>
            </a:r>
            <a:r>
              <a:rPr lang="en-US" sz="1600" dirty="0" err="1"/>
              <a:t>printf</a:t>
            </a:r>
            <a:r>
              <a:rPr lang="en-US" sz="1600" dirty="0"/>
              <a:t>("\</a:t>
            </a:r>
            <a:r>
              <a:rPr lang="en-US" sz="1600" dirty="0" err="1"/>
              <a:t>n%d</a:t>
            </a:r>
            <a:r>
              <a:rPr lang="en-US" sz="1600" dirty="0"/>
              <a:t>",stack[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 else</a:t>
            </a:r>
            <a:br>
              <a:rPr lang="en-US" sz="1600" dirty="0"/>
            </a:br>
            <a:r>
              <a:rPr lang="en-US" sz="1600" dirty="0"/>
              <a:t>   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("\n The STACK is empty");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   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50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5004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299E7-0C3F-0F08-FAD6-32654F6B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9881-6051-C844-2FBD-91D7BCC6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DEB17-FABC-790F-91A4-2ACDD59A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55391"/>
            <a:ext cx="9601196" cy="2997724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A Stack can be used for evaluating expressions consisting of operands and operators.</a:t>
            </a:r>
          </a:p>
          <a:p>
            <a:pPr algn="just"/>
            <a:r>
              <a:rPr lang="en-US" sz="2200" dirty="0"/>
              <a:t>Stacks can be used for Backtracking, i.e., to check parenthesis matching in an expression.</a:t>
            </a:r>
          </a:p>
          <a:p>
            <a:pPr algn="just"/>
            <a:r>
              <a:rPr lang="en-US" sz="2200" dirty="0"/>
              <a:t>It can also be used to convert one form of expression to another form.</a:t>
            </a:r>
          </a:p>
          <a:p>
            <a:pPr algn="just"/>
            <a:r>
              <a:rPr lang="en-US" sz="2200" dirty="0"/>
              <a:t>It can be used for systematic Memory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67393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5F15-275C-0E48-8A11-6065DF0A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8855-BEEA-B1D6-82BA-22A62E192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array is defined as a set of finite number of homogeneous elements or same data items. </a:t>
            </a:r>
          </a:p>
          <a:p>
            <a:pPr algn="just"/>
            <a:r>
              <a:rPr lang="en-US" dirty="0"/>
              <a:t> It means an array can contain one type of data only, either all integer, all float-point number or all character.</a:t>
            </a:r>
          </a:p>
          <a:p>
            <a:pPr algn="just"/>
            <a:r>
              <a:rPr lang="en-US" dirty="0"/>
              <a:t>Simply, declaration of array is as follows: int </a:t>
            </a:r>
            <a:r>
              <a:rPr lang="en-US" dirty="0" err="1"/>
              <a:t>arr</a:t>
            </a:r>
            <a:r>
              <a:rPr lang="en-US" dirty="0"/>
              <a:t>[10] ;</a:t>
            </a:r>
          </a:p>
          <a:p>
            <a:pPr algn="just"/>
            <a:r>
              <a:rPr lang="en-US" dirty="0"/>
              <a:t>Where int specifies the data type or type of elements arrays stores. </a:t>
            </a:r>
          </a:p>
          <a:p>
            <a:pPr algn="just"/>
            <a:r>
              <a:rPr lang="en-US" dirty="0"/>
              <a:t>“</a:t>
            </a:r>
            <a:r>
              <a:rPr lang="en-US" dirty="0" err="1"/>
              <a:t>arr</a:t>
            </a:r>
            <a:r>
              <a:rPr lang="en-US" dirty="0"/>
              <a:t>” is the name of array &amp; the number specified inside the square brackets is the number of elements an array can store; this is also called sized or length of array.</a:t>
            </a:r>
          </a:p>
        </p:txBody>
      </p:sp>
    </p:spTree>
    <p:extLst>
      <p:ext uri="{BB962C8B-B14F-4D97-AF65-F5344CB8AC3E}">
        <p14:creationId xmlns:p14="http://schemas.microsoft.com/office/powerpoint/2010/main" val="147047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F1AA7-17A8-CB08-CD62-92354A01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2BFB-F36A-EC10-C95E-E6A6880D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9C37-3819-7C04-9156-2962A3BC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55391"/>
            <a:ext cx="9601196" cy="2997724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A Stack helps to manage the data in the ‘Last in First out’ method.</a:t>
            </a:r>
          </a:p>
          <a:p>
            <a:pPr algn="just"/>
            <a:r>
              <a:rPr lang="en-US" sz="2200" dirty="0"/>
              <a:t>When the variable is not used outside the function in any program, the Stack can be used.</a:t>
            </a:r>
          </a:p>
          <a:p>
            <a:pPr algn="just"/>
            <a:r>
              <a:rPr lang="en-US" sz="2200" dirty="0"/>
              <a:t>It allows you to control and handle memory allocation and deallocation.</a:t>
            </a:r>
          </a:p>
          <a:p>
            <a:pPr algn="just"/>
            <a:r>
              <a:rPr lang="en-US" sz="2200" dirty="0"/>
              <a:t>It helps to automatically clean up the objects.</a:t>
            </a:r>
          </a:p>
        </p:txBody>
      </p:sp>
    </p:spTree>
    <p:extLst>
      <p:ext uri="{BB962C8B-B14F-4D97-AF65-F5344CB8AC3E}">
        <p14:creationId xmlns:p14="http://schemas.microsoft.com/office/powerpoint/2010/main" val="188334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756DE-0792-A45B-F9C7-DA50D2D48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17A5-6F8B-BEC2-3AB5-3BA66D41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BC10-FD97-861E-DE13-559FEEAD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655391"/>
            <a:ext cx="9601196" cy="2293681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It is difficult in Stack to create many objects as it increases the risk of the Stack overflow.</a:t>
            </a:r>
          </a:p>
          <a:p>
            <a:pPr algn="just"/>
            <a:r>
              <a:rPr lang="en-US" sz="2200" dirty="0"/>
              <a:t>It has very limited memory.</a:t>
            </a:r>
          </a:p>
          <a:p>
            <a:pPr algn="just"/>
            <a:r>
              <a:rPr lang="en-US" sz="2200" dirty="0"/>
              <a:t>In Stack, random access is not possible.</a:t>
            </a:r>
          </a:p>
        </p:txBody>
      </p:sp>
    </p:spTree>
    <p:extLst>
      <p:ext uri="{BB962C8B-B14F-4D97-AF65-F5344CB8AC3E}">
        <p14:creationId xmlns:p14="http://schemas.microsoft.com/office/powerpoint/2010/main" val="3890530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4230-D660-6679-E07B-4447F700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Q. 1 Consider the following stack of city names:</a:t>
            </a:r>
            <a:b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STACK: London, Berlin, Rome, Paris, _____, _____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A2C5-98DD-053C-E936-036489B3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5968" y="2556932"/>
            <a:ext cx="7660063" cy="3318936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Examine the stack contents as the following operations take place: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PUSH(STACK, Athens)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POP(STACK, ITEM)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POP(STACK, ITEM)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PUSH(STACK, Madrid)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PUSH(STACK, Moscow)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6. POP(STACK, ITEM)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800" kern="100">
                <a:ea typeface="Times New Roman" panose="02020603050405020304" pitchFamily="18" charset="0"/>
                <a:cs typeface="Times New Roman" panose="02020603050405020304" pitchFamily="18" charset="0"/>
              </a:rPr>
              <a:t>PEEK</a:t>
            </a:r>
            <a:endParaRPr lang="en-US" sz="18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25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BF08D-FA3B-E90C-A220-B089027AC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1529-ECB9-5AF2-04E6-B4C8CCEF8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3" y="982132"/>
            <a:ext cx="10539166" cy="1303867"/>
          </a:xfrm>
        </p:spPr>
        <p:txBody>
          <a:bodyPr>
            <a:normAutofit/>
          </a:bodyPr>
          <a:lstStyle/>
          <a:p>
            <a:r>
              <a:rPr lang="en-US" sz="2800" b="1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US" sz="28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INITIAL  STACK: London, Berlin, Rome, Paris, _____, _____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CE93-EF87-CC94-BA85-70C417FB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3" y="2418968"/>
            <a:ext cx="4986777" cy="3859283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Step-by-step process: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PUSH(STACK, Athens):</a:t>
            </a:r>
            <a:b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"Athens" to the stack.</a:t>
            </a:r>
            <a:b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Stack after operation:</a:t>
            </a: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London, Berlin, Rome, Paris, Athens, _____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POP(STACK, ITEM):</a:t>
            </a:r>
            <a:b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Remove the topmost element from the stack, which is "Athens".</a:t>
            </a:r>
            <a:b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Stack after operation:</a:t>
            </a: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London, Berlin, Rome, Paris, _____, _____</a:t>
            </a:r>
            <a:b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ITEM removed:</a:t>
            </a: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Athens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3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POP(STACK, ITEM):</a:t>
            </a:r>
            <a:b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Remove the next topmost element from the stack, which is "Paris".</a:t>
            </a:r>
            <a:b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Stack after operation:</a:t>
            </a: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London, Berlin, Rome, _____, _____, _____</a:t>
            </a:r>
            <a:b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3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ITEM removed:</a:t>
            </a: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Paris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DE77B-7D33-ACB6-861F-4C80878F9F2E}"/>
              </a:ext>
            </a:extLst>
          </p:cNvPr>
          <p:cNvSpPr txBox="1"/>
          <p:nvPr/>
        </p:nvSpPr>
        <p:spPr>
          <a:xfrm>
            <a:off x="5890178" y="2483996"/>
            <a:ext cx="5509968" cy="3729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   PUSH(STACK, Madrid):</a:t>
            </a:r>
            <a:b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Add "Madrid" to the stack.</a:t>
            </a:r>
            <a:b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Stack after operation:</a:t>
            </a: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London, Berlin, Rome, Madrid, _____, _____</a:t>
            </a:r>
          </a:p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   PUSH(STACK, Moscow):</a:t>
            </a:r>
            <a:b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Add "Moscow" to the stack.</a:t>
            </a:r>
            <a:b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Stack after operation:</a:t>
            </a: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London, Berlin, Rome, Madrid, Moscow, _____</a:t>
            </a:r>
          </a:p>
          <a:p>
            <a:pPr marR="0"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6.    POP(STACK, ITEM):</a:t>
            </a:r>
            <a:b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Remove the topmost element from the stack, which is "Moscow".</a:t>
            </a:r>
            <a:b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Stack after operation:</a:t>
            </a: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London, Berlin, Rome, Madrid, _____, _____</a:t>
            </a:r>
            <a:b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ITEM removed:</a:t>
            </a: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Moscow</a:t>
            </a:r>
          </a:p>
          <a:p>
            <a:pPr marL="0" marR="0">
              <a:spcAft>
                <a:spcPts val="800"/>
              </a:spcAft>
            </a:pPr>
            <a:r>
              <a:rPr lang="en-US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Final Stack:  </a:t>
            </a: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London, Berlin, Rome, Madrid, _____, _____</a:t>
            </a:r>
          </a:p>
          <a:p>
            <a:pPr marL="0" marR="0">
              <a:spcAft>
                <a:spcPts val="800"/>
              </a:spcAft>
            </a:pPr>
            <a:r>
              <a:rPr lang="en-US" sz="14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Removed Items (in order):  </a:t>
            </a:r>
            <a:r>
              <a:rPr lang="en-US" sz="14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Athens, Paris, Moscow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01436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7CF20-7CEC-1CAD-B0C3-67F859CB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E7FC-F592-EC2D-6154-270EEDD3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Q. 2 Consider the following stack of integers:</a:t>
            </a:r>
            <a:b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STACK: 10, 20, 30, 40, ___, ___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123E-6932-31B1-E03A-EDF601A3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69" y="2556931"/>
            <a:ext cx="7726051" cy="3664759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Examine the stack contents as the following operations take place: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	PUSH(STACK, 50)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	POP(STACK, ITEM)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	PUSH(STACK, 60)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	PUSH(STACK, 70)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	POP(STACK, ITEM)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6.	POP(STACK, ITEM)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7.	PUSH(STACK, 80)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A6D19-20FD-372F-55FD-BC12C144A46B}"/>
              </a:ext>
            </a:extLst>
          </p:cNvPr>
          <p:cNvSpPr txBox="1"/>
          <p:nvPr/>
        </p:nvSpPr>
        <p:spPr>
          <a:xfrm>
            <a:off x="6292392" y="3429000"/>
            <a:ext cx="50197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Final Answers:</a:t>
            </a:r>
          </a:p>
          <a:p>
            <a:r>
              <a:rPr lang="en-US" sz="1800" dirty="0"/>
              <a:t>1.	Values popped from the stack:</a:t>
            </a:r>
          </a:p>
          <a:p>
            <a:r>
              <a:rPr lang="en-US" sz="1800" dirty="0"/>
              <a:t>	</a:t>
            </a:r>
          </a:p>
          <a:p>
            <a:r>
              <a:rPr lang="en-US" dirty="0"/>
              <a:t>2</a:t>
            </a:r>
            <a:r>
              <a:rPr lang="en-US" sz="1800" dirty="0"/>
              <a:t>.	Number of elements remaining in the stack:</a:t>
            </a:r>
          </a:p>
          <a:p>
            <a:r>
              <a:rPr lang="en-US" sz="1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7818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48F6D-004B-6464-8BB8-DDBAC9C22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C535-CA91-0413-B41F-8476F27D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3" y="982132"/>
            <a:ext cx="10539166" cy="1303867"/>
          </a:xfrm>
        </p:spPr>
        <p:txBody>
          <a:bodyPr>
            <a:normAutofit/>
          </a:bodyPr>
          <a:lstStyle/>
          <a:p>
            <a:r>
              <a:rPr lang="en-US" sz="2800" b="1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Answer: </a:t>
            </a:r>
            <a:r>
              <a:rPr lang="en-US" sz="28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INITIAL  STACK: 10, 20, 30, 40, ___, ___</a:t>
            </a:r>
            <a:endParaRPr lang="en-US" sz="28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E63AB-2F6E-3152-16C6-0894B402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809" y="2476426"/>
            <a:ext cx="4367753" cy="3680174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Step-by-step process:</a:t>
            </a:r>
            <a:endParaRPr lang="en-US" sz="1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PUSH(STACK, 50):</a:t>
            </a:r>
            <a:b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“50" to the stack.</a:t>
            </a:r>
            <a:b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Stack after operation:</a:t>
            </a:r>
            <a: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10, 20, 30, 40, 50, _____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POP(STACK, ITEM):</a:t>
            </a:r>
            <a:b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Remove the topmost element from the stack, which is “</a:t>
            </a:r>
            <a:r>
              <a:rPr lang="en-US" sz="12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b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Stack after operation:</a:t>
            </a:r>
            <a: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10, 20, 30, 40, _____, _____</a:t>
            </a:r>
            <a:b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ITEM removed:</a:t>
            </a:r>
            <a: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sz="1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PUSH(STACK, 60):</a:t>
            </a:r>
            <a:b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kern="100" dirty="0">
                <a:cs typeface="Times New Roman" panose="02020603050405020304" pitchFamily="18" charset="0"/>
              </a:rPr>
              <a:t>Add “60” to the stack.</a:t>
            </a:r>
            <a:b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Stack after operation:</a:t>
            </a:r>
            <a: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10, 20, 30, 40, 60, _____</a:t>
            </a:r>
            <a:endParaRPr lang="en-US" sz="1200" kern="1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PUSH(STACK, 70):</a:t>
            </a:r>
            <a:b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Add “70" to the stack.</a:t>
            </a:r>
            <a:b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Stack after operation:</a:t>
            </a:r>
            <a:r>
              <a:rPr lang="en-US" sz="12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10, 20, 30, 40, 60, 70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4F9FC5-96F9-1DA9-7DF3-06A4453BFE87}"/>
              </a:ext>
            </a:extLst>
          </p:cNvPr>
          <p:cNvSpPr txBox="1"/>
          <p:nvPr/>
        </p:nvSpPr>
        <p:spPr>
          <a:xfrm>
            <a:off x="6096000" y="2512144"/>
            <a:ext cx="436775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5.	</a:t>
            </a:r>
            <a:r>
              <a:rPr lang="en-US" sz="1300" b="1" dirty="0"/>
              <a:t>POP(STACK, ITEM):</a:t>
            </a:r>
          </a:p>
          <a:p>
            <a:r>
              <a:rPr lang="en-US" sz="1300" dirty="0"/>
              <a:t>	Remove the topmost element (70) from the stack.</a:t>
            </a:r>
          </a:p>
          <a:p>
            <a:r>
              <a:rPr lang="en-US" sz="1300" dirty="0"/>
              <a:t>	ITEM: 70</a:t>
            </a:r>
          </a:p>
          <a:p>
            <a:r>
              <a:rPr lang="en-US" sz="1300" dirty="0"/>
              <a:t>	STACK: 10, 20, 30, 40, 60,</a:t>
            </a: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_____</a:t>
            </a:r>
            <a:endParaRPr lang="en-US" sz="1300" dirty="0"/>
          </a:p>
          <a:p>
            <a:r>
              <a:rPr lang="en-US" sz="1300" dirty="0"/>
              <a:t>6.	</a:t>
            </a:r>
            <a:r>
              <a:rPr lang="en-US" sz="1300" b="1" dirty="0"/>
              <a:t>POP(STACK, ITEM):</a:t>
            </a:r>
          </a:p>
          <a:p>
            <a:r>
              <a:rPr lang="en-US" sz="1300" dirty="0"/>
              <a:t>	Remove the topmost element (60) from the stack.</a:t>
            </a:r>
          </a:p>
          <a:p>
            <a:r>
              <a:rPr lang="en-US" sz="1300" dirty="0"/>
              <a:t>	ITEM: 60</a:t>
            </a:r>
          </a:p>
          <a:p>
            <a:r>
              <a:rPr lang="en-US" sz="1300" dirty="0"/>
              <a:t>	STACK: 10, 20, 30, 40,</a:t>
            </a: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_____, _____</a:t>
            </a:r>
            <a:endParaRPr lang="en-US" sz="1300" dirty="0"/>
          </a:p>
          <a:p>
            <a:r>
              <a:rPr lang="en-US" sz="1300" dirty="0"/>
              <a:t>7.	</a:t>
            </a:r>
            <a:r>
              <a:rPr lang="en-US" sz="1300" b="1" dirty="0"/>
              <a:t>PUSH(STACK, 80):</a:t>
            </a:r>
          </a:p>
          <a:p>
            <a:r>
              <a:rPr lang="en-US" sz="1300" dirty="0"/>
              <a:t>	Add 80 to the stack.</a:t>
            </a:r>
          </a:p>
          <a:p>
            <a:r>
              <a:rPr lang="en-US" sz="1300" dirty="0"/>
              <a:t>	STACK: 10, 20, 30, 40, 80,</a:t>
            </a:r>
            <a:r>
              <a:rPr lang="en-US" sz="13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_____</a:t>
            </a:r>
            <a:endParaRPr lang="en-US" sz="1300" dirty="0"/>
          </a:p>
          <a:p>
            <a:r>
              <a:rPr lang="en-US" sz="1300" b="1" dirty="0"/>
              <a:t>Final Answers:</a:t>
            </a:r>
          </a:p>
          <a:p>
            <a:r>
              <a:rPr lang="en-US" sz="1300" dirty="0"/>
              <a:t>1.	Final state of the stack:</a:t>
            </a:r>
          </a:p>
          <a:p>
            <a:r>
              <a:rPr lang="en-US" sz="1300" dirty="0"/>
              <a:t>	STACK: 10, 20, 30, 40, 80</a:t>
            </a:r>
          </a:p>
          <a:p>
            <a:r>
              <a:rPr lang="en-US" sz="1300" dirty="0"/>
              <a:t>2.	Values popped from the stack:</a:t>
            </a:r>
          </a:p>
          <a:p>
            <a:r>
              <a:rPr lang="en-US" sz="1300" dirty="0"/>
              <a:t>	50, 70, 60</a:t>
            </a:r>
          </a:p>
          <a:p>
            <a:r>
              <a:rPr lang="en-US" sz="1300" dirty="0"/>
              <a:t>3.	Number of elements remaining in the stack:</a:t>
            </a:r>
          </a:p>
          <a:p>
            <a:r>
              <a:rPr lang="en-US" sz="1300" dirty="0"/>
              <a:t>	5 elements (10, 20, 30, 40, 80)</a:t>
            </a:r>
          </a:p>
        </p:txBody>
      </p:sp>
    </p:spTree>
    <p:extLst>
      <p:ext uri="{BB962C8B-B14F-4D97-AF65-F5344CB8AC3E}">
        <p14:creationId xmlns:p14="http://schemas.microsoft.com/office/powerpoint/2010/main" val="8668628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B04FE-C941-C322-827A-53EDC71BF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B532-C1AE-7E7D-2994-37D46DAF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3200" kern="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Consider the following stack of integers:</a:t>
            </a:r>
            <a:b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STACK:  A, B, C, _____, _____, _____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473C4-76AF-21F8-D5D8-FA820620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4069" y="2450969"/>
            <a:ext cx="7726051" cy="3770721"/>
          </a:xfrm>
        </p:spPr>
        <p:txBody>
          <a:bodyPr>
            <a:norm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Examine the stack contents as the following operations take place: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PUSH(STACK, D)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PUSH(STACK, 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POP(STACK, ITEM)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PUSH(STACK, F)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POP(STACK, ITEM)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POP(STACK, ITEM)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PUSH(STACK, G)</a:t>
            </a:r>
          </a:p>
        </p:txBody>
      </p:sp>
    </p:spTree>
    <p:extLst>
      <p:ext uri="{BB962C8B-B14F-4D97-AF65-F5344CB8AC3E}">
        <p14:creationId xmlns:p14="http://schemas.microsoft.com/office/powerpoint/2010/main" val="3892426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9A529-2939-352C-80D1-CC952EEDE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DBC10-A0B9-1E42-FBA0-22F09096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088798"/>
            <a:ext cx="9601196" cy="1088795"/>
          </a:xfrm>
        </p:spPr>
        <p:txBody>
          <a:bodyPr>
            <a:normAutofit/>
          </a:bodyPr>
          <a:lstStyle/>
          <a:p>
            <a: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Q. </a:t>
            </a:r>
            <a:r>
              <a:rPr lang="en-US" sz="3200" kern="1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Consider the following stack of integers:</a:t>
            </a:r>
            <a:b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kern="10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STACK: 1, 2, 3, _____, _____, _____, _____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AC13-9390-D70F-D152-1354F2EC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93" y="2630077"/>
            <a:ext cx="7995106" cy="3139125"/>
          </a:xfrm>
        </p:spPr>
        <p:txBody>
          <a:bodyPr>
            <a:noAutofit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Examine the stack contents as the following operations take place: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PUSH(STACK, 4)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POP(STACK, ITEM)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PUSH(STACK, 5)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PUSH(STACK, 6)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5. POP(STACK, ITEM)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6. PUSH(STACK, 7)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EABF9-9CDB-EE0D-A792-B9283995C0B4}"/>
              </a:ext>
            </a:extLst>
          </p:cNvPr>
          <p:cNvSpPr txBox="1"/>
          <p:nvPr/>
        </p:nvSpPr>
        <p:spPr>
          <a:xfrm>
            <a:off x="5445550" y="3173224"/>
            <a:ext cx="4726756" cy="2778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15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</a:pPr>
            <a:r>
              <a:rPr lang="en-US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7. PUSH(STACK, 8)</a:t>
            </a:r>
          </a:p>
          <a:p>
            <a:pPr marR="0">
              <a:lnSpc>
                <a:spcPct val="115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</a:pPr>
            <a:r>
              <a:rPr lang="en-US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8. POP(STACK, ITEM)</a:t>
            </a:r>
          </a:p>
          <a:p>
            <a:pPr marR="0">
              <a:lnSpc>
                <a:spcPct val="115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</a:pPr>
            <a:r>
              <a:rPr lang="en-US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9. POP(STACK, ITEM)</a:t>
            </a:r>
          </a:p>
          <a:p>
            <a:pPr marR="0">
              <a:lnSpc>
                <a:spcPct val="115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</a:pPr>
            <a:r>
              <a:rPr lang="en-US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10. PUSH(STACK, 9)</a:t>
            </a:r>
          </a:p>
          <a:p>
            <a:pPr marR="0">
              <a:lnSpc>
                <a:spcPct val="115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</a:pPr>
            <a:r>
              <a:rPr lang="en-US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11. PUSH(STACK, 10)</a:t>
            </a:r>
          </a:p>
          <a:p>
            <a:pPr marR="0">
              <a:lnSpc>
                <a:spcPct val="115000"/>
              </a:lnSpc>
              <a:spcBef>
                <a:spcPct val="20000"/>
              </a:spcBef>
              <a:spcAft>
                <a:spcPts val="800"/>
              </a:spcAft>
              <a:buClr>
                <a:schemeClr val="accent1"/>
              </a:buClr>
              <a:buSzPct val="115000"/>
            </a:pPr>
            <a:r>
              <a:rPr lang="en-US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</a:rPr>
              <a:t>12. POP(STACK, ITEM)</a:t>
            </a:r>
          </a:p>
        </p:txBody>
      </p:sp>
    </p:spTree>
    <p:extLst>
      <p:ext uri="{BB962C8B-B14F-4D97-AF65-F5344CB8AC3E}">
        <p14:creationId xmlns:p14="http://schemas.microsoft.com/office/powerpoint/2010/main" val="1517339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D71E-9C3D-D721-20E1-70207B3F6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9B62-1BD7-2E60-E108-56D3594B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Aft>
                <a:spcPts val="0"/>
              </a:spcAft>
              <a:buNone/>
              <a:defRPr/>
            </a:pPr>
            <a:r>
              <a:rPr lang="en-US" dirty="0"/>
              <a:t>1. Expression Evolution </a:t>
            </a:r>
          </a:p>
          <a:p>
            <a:pPr marL="514350" indent="-514350">
              <a:spcAft>
                <a:spcPts val="0"/>
              </a:spcAft>
              <a:buNone/>
              <a:defRPr/>
            </a:pPr>
            <a:r>
              <a:rPr lang="en-US" dirty="0"/>
              <a:t>2. Expression conversion  </a:t>
            </a:r>
          </a:p>
          <a:p>
            <a:pPr marL="514350" indent="-514350">
              <a:spcAft>
                <a:spcPts val="0"/>
              </a:spcAft>
              <a:buNone/>
              <a:defRPr/>
            </a:pPr>
            <a:r>
              <a:rPr lang="en-US" dirty="0">
                <a:hlinkClick r:id="rId2"/>
              </a:rPr>
              <a:t>    a. Infix to Postfix.</a:t>
            </a:r>
            <a:r>
              <a:rPr lang="en-US" dirty="0"/>
              <a:t> </a:t>
            </a:r>
          </a:p>
          <a:p>
            <a:pPr marL="514350" indent="-514350">
              <a:spcAft>
                <a:spcPts val="0"/>
              </a:spcAft>
              <a:buNone/>
              <a:defRPr/>
            </a:pPr>
            <a:r>
              <a:rPr lang="en-US" dirty="0">
                <a:hlinkClick r:id="rId3"/>
              </a:rPr>
              <a:t>    b. Infix to Prefix.</a:t>
            </a:r>
            <a:r>
              <a:rPr lang="en-US" dirty="0"/>
              <a:t> </a:t>
            </a:r>
          </a:p>
          <a:p>
            <a:pPr marL="514350" indent="-514350">
              <a:spcAft>
                <a:spcPts val="0"/>
              </a:spcAft>
              <a:buNone/>
              <a:defRPr/>
            </a:pPr>
            <a:r>
              <a:rPr lang="en-US" dirty="0">
                <a:hlinkClick r:id="rId4"/>
              </a:rPr>
              <a:t>    c. Postfix to Infix.</a:t>
            </a:r>
            <a:r>
              <a:rPr lang="en-US" dirty="0"/>
              <a:t> </a:t>
            </a:r>
          </a:p>
          <a:p>
            <a:pPr marL="514350" indent="-514350">
              <a:spcAft>
                <a:spcPts val="0"/>
              </a:spcAft>
              <a:buNone/>
              <a:defRPr/>
            </a:pPr>
            <a:r>
              <a:rPr lang="en-US" dirty="0">
                <a:hlinkClick r:id="rId5"/>
              </a:rPr>
              <a:t>    d. Prefix to Infix. </a:t>
            </a:r>
            <a:endParaRPr lang="en-US" dirty="0"/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dirty="0"/>
              <a:t>3. Parsing 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dirty="0"/>
              <a:t>4. Simulation of recursion </a:t>
            </a:r>
          </a:p>
          <a:p>
            <a:pPr marL="0" indent="0">
              <a:spcAft>
                <a:spcPts val="0"/>
              </a:spcAft>
              <a:buNone/>
              <a:defRPr/>
            </a:pPr>
            <a:r>
              <a:rPr lang="en-US" dirty="0"/>
              <a:t>5. Function call</a:t>
            </a:r>
          </a:p>
          <a:p>
            <a:pPr marL="0" indent="0">
              <a:spcAft>
                <a:spcPts val="0"/>
              </a:spcAft>
              <a:buNone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8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6DDA-6774-DF62-589C-9A325BEF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9F5-4525-13B0-E722-78A635B2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C655-A8DC-B5DF-B269-D742DFFE4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696" y="2488676"/>
            <a:ext cx="9328607" cy="3742442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elements of array will always be stored in the consecutive (continues) memory location. </a:t>
            </a:r>
          </a:p>
          <a:p>
            <a:pPr algn="just"/>
            <a:r>
              <a:rPr lang="en-US" dirty="0"/>
              <a:t>The number of elements that can be stored in an array, that is the size of array or its length is given by the following equation:  (</a:t>
            </a:r>
            <a:r>
              <a:rPr lang="en-US" dirty="0" err="1"/>
              <a:t>Upperbound</a:t>
            </a:r>
            <a:r>
              <a:rPr lang="en-US" dirty="0"/>
              <a:t> - </a:t>
            </a:r>
            <a:r>
              <a:rPr lang="en-US" dirty="0" err="1"/>
              <a:t>lowerbound</a:t>
            </a:r>
            <a:r>
              <a:rPr lang="en-US" dirty="0"/>
              <a:t>)+1 </a:t>
            </a:r>
          </a:p>
          <a:p>
            <a:pPr algn="just"/>
            <a:r>
              <a:rPr lang="en-US" dirty="0"/>
              <a:t>For the above array it would be (9-0)+1=10,where 0 is the lower bound of array and 9 is the upper bound of array. </a:t>
            </a:r>
          </a:p>
          <a:p>
            <a:pPr algn="just"/>
            <a:r>
              <a:rPr lang="en-US" dirty="0"/>
              <a:t>Array can always be read or written through loop.     </a:t>
            </a:r>
          </a:p>
          <a:p>
            <a:pPr marL="0" indent="0" algn="just">
              <a:buNone/>
            </a:pPr>
            <a:r>
              <a:rPr lang="en-US" dirty="0"/>
              <a:t>    for(</a:t>
            </a:r>
            <a:r>
              <a:rPr lang="en-US" dirty="0" err="1"/>
              <a:t>i</a:t>
            </a:r>
            <a:r>
              <a:rPr lang="en-US" dirty="0"/>
              <a:t>=0;i&lt;=9;i++) </a:t>
            </a:r>
          </a:p>
          <a:p>
            <a:pPr marL="0" indent="0" algn="just">
              <a:buNone/>
            </a:pPr>
            <a:r>
              <a:rPr lang="en-US" dirty="0"/>
              <a:t>      {</a:t>
            </a:r>
          </a:p>
          <a:p>
            <a:pPr marL="0" indent="0" algn="just">
              <a:buNone/>
            </a:pPr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 </a:t>
            </a:r>
          </a:p>
          <a:p>
            <a:pPr marL="0" indent="0" algn="just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(“%d”,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 </a:t>
            </a:r>
          </a:p>
          <a:p>
            <a:pPr marL="0" indent="0" algn="just">
              <a:buNone/>
            </a:pPr>
            <a:r>
              <a:rPr lang="en-US" dirty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80130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9A4A4-80FF-EA72-A9D1-8BF7B042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74B3-EEE6-A8CD-5296-0560C5C7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276E7-17F7-3EEE-C83A-AD175AAC3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88676"/>
            <a:ext cx="9601196" cy="1498862"/>
          </a:xfrm>
        </p:spPr>
        <p:txBody>
          <a:bodyPr>
            <a:normAutofit/>
          </a:bodyPr>
          <a:lstStyle/>
          <a:p>
            <a:r>
              <a:rPr lang="en-US" sz="2000" dirty="0"/>
              <a:t>The elements of linear array are stored in consecutive memory locations. It is shown below:</a:t>
            </a:r>
          </a:p>
          <a:p>
            <a:r>
              <a:rPr lang="en-US" sz="2000" dirty="0"/>
              <a:t>Address of element a[k]=B + w * k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ACE268FE-9471-114D-65D8-13869B6E2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71" y="3429000"/>
            <a:ext cx="5309647" cy="280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55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004E7-7CBE-E07C-D0D2-659E2FA2A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6788-A68D-435C-5F7B-42CA0FB1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BEF0D-4E22-C880-AD81-5D5E3DE3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88676"/>
            <a:ext cx="9601196" cy="35161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Single Dimension Array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    ◦ </a:t>
            </a:r>
            <a:r>
              <a:rPr lang="en-US" sz="2000" dirty="0"/>
              <a:t>Array with one subscript </a:t>
            </a:r>
          </a:p>
          <a:p>
            <a:pPr>
              <a:defRPr/>
            </a:pPr>
            <a:r>
              <a:rPr lang="en-US" sz="2800" dirty="0"/>
              <a:t>Two Dimension Array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    ◦ </a:t>
            </a:r>
            <a:r>
              <a:rPr lang="en-US" sz="2000" dirty="0"/>
              <a:t>Array with two subscripts (Rows and Column</a:t>
            </a:r>
            <a:r>
              <a:rPr lang="en-US" sz="2800" dirty="0"/>
              <a:t>) </a:t>
            </a:r>
          </a:p>
          <a:p>
            <a:pPr>
              <a:defRPr/>
            </a:pPr>
            <a:r>
              <a:rPr lang="en-US" sz="2800" dirty="0"/>
              <a:t>Multi Dimension Array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800" dirty="0"/>
              <a:t>   ◦ </a:t>
            </a:r>
            <a:r>
              <a:rPr lang="en-US" sz="2000" dirty="0"/>
              <a:t>Array with Multiple subscripts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13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0CA1-D3AF-E18F-6E7D-BEA9A25CC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CC2B-549F-E038-899D-310C7EE0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6D182-3C1C-402A-D648-41BC7FB9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88676"/>
            <a:ext cx="9601196" cy="351619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800" dirty="0"/>
              <a:t>Some common operation performed on array are: </a:t>
            </a:r>
          </a:p>
          <a:p>
            <a:pPr marL="0" indent="0">
              <a:buNone/>
              <a:defRPr/>
            </a:pPr>
            <a:r>
              <a:rPr lang="en-US" sz="2800" dirty="0"/>
              <a:t>	◦ Traversing </a:t>
            </a:r>
          </a:p>
          <a:p>
            <a:pPr marL="0" indent="0">
              <a:buNone/>
              <a:defRPr/>
            </a:pPr>
            <a:r>
              <a:rPr lang="en-US" sz="2800" dirty="0"/>
              <a:t>	◦ Searching </a:t>
            </a:r>
          </a:p>
          <a:p>
            <a:pPr marL="0" indent="0">
              <a:buNone/>
              <a:defRPr/>
            </a:pPr>
            <a:r>
              <a:rPr lang="en-US" sz="2800" dirty="0"/>
              <a:t>	◦ Insertion </a:t>
            </a:r>
          </a:p>
          <a:p>
            <a:pPr marL="0" indent="0">
              <a:buNone/>
              <a:defRPr/>
            </a:pPr>
            <a:r>
              <a:rPr lang="en-US" sz="2800" dirty="0"/>
              <a:t>	◦ Deletion </a:t>
            </a:r>
          </a:p>
          <a:p>
            <a:pPr marL="0" indent="0">
              <a:buNone/>
              <a:defRPr/>
            </a:pPr>
            <a:r>
              <a:rPr lang="en-US" sz="2800" dirty="0"/>
              <a:t>	◦ Sorting </a:t>
            </a:r>
          </a:p>
          <a:p>
            <a:pPr marL="0" indent="0">
              <a:buNone/>
              <a:defRPr/>
            </a:pPr>
            <a:r>
              <a:rPr lang="en-US" sz="2800" dirty="0"/>
              <a:t>	◦ Merging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3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96E0-1199-CF10-B909-2826D0AEC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15903-B9C1-5F5B-0B86-7B82516B8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3B336-31FC-5BE4-F1BF-BE9F17871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083" y="2477413"/>
            <a:ext cx="6457360" cy="3678289"/>
          </a:xfrm>
        </p:spPr>
        <p:txBody>
          <a:bodyPr>
            <a:noAutofit/>
          </a:bodyPr>
          <a:lstStyle/>
          <a:p>
            <a:pPr algn="just"/>
            <a:r>
              <a:rPr lang="en-US" sz="2200" dirty="0"/>
              <a:t>Stack is used as Linear data structure which can be accessed from only one end .</a:t>
            </a:r>
          </a:p>
          <a:p>
            <a:pPr algn="just"/>
            <a:r>
              <a:rPr lang="en-US" sz="2200" dirty="0"/>
              <a:t>LIFO implies that the element that is inserted last, comes out first and FILO implies that the element that is inserted first, comes out last.</a:t>
            </a:r>
          </a:p>
          <a:p>
            <a:pPr algn="just"/>
            <a:r>
              <a:rPr lang="en-US" sz="2200" dirty="0"/>
              <a:t>Stack is Ordered List of Elements of Same Type.</a:t>
            </a:r>
          </a:p>
          <a:p>
            <a:pPr algn="just"/>
            <a:r>
              <a:rPr lang="en-US" sz="2200" dirty="0"/>
              <a:t>Stack is Linear List</a:t>
            </a:r>
          </a:p>
          <a:p>
            <a:pPr algn="just"/>
            <a:r>
              <a:rPr lang="en-US" sz="2200" dirty="0"/>
              <a:t>In Stack all Operations such as Insertion and Deletion are permitted at only one end called Top.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FA69A-3F06-3AF9-068D-3086DDA8E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272" y="2703658"/>
            <a:ext cx="3415645" cy="31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D4CFB-073E-6330-CDF6-5E897787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DBCB-9E8A-5424-5F76-758D63FE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2E69-D24A-EBD5-261D-8AFFF8DB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00" y="2543401"/>
            <a:ext cx="5127571" cy="3536888"/>
          </a:xfrm>
        </p:spPr>
        <p:txBody>
          <a:bodyPr>
            <a:noAutofit/>
          </a:bodyPr>
          <a:lstStyle/>
          <a:p>
            <a:pPr algn="just"/>
            <a:r>
              <a:rPr lang="en-US" sz="2200" b="1" dirty="0"/>
              <a:t>Common Example : </a:t>
            </a:r>
          </a:p>
          <a:p>
            <a:pPr algn="just"/>
            <a:r>
              <a:rPr lang="en-US" sz="2200" dirty="0"/>
              <a:t>Suppose at your home you have multiple chairs then you put them together to form a vertical pile. </a:t>
            </a:r>
          </a:p>
          <a:p>
            <a:pPr algn="just"/>
            <a:r>
              <a:rPr lang="en-US" sz="2200" dirty="0"/>
              <a:t>From that vertical pile the chair which was placed first is removed last. In this way we can see how stack is related to us.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D0B6AAE-8512-7B17-545B-78CBC457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940" y="2543401"/>
            <a:ext cx="24288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E46D956-3FB6-B9A2-D221-5C79370A5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851" y="3927050"/>
            <a:ext cx="23717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55877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1248</TotalTime>
  <Words>3230</Words>
  <Application>Microsoft Office PowerPoint</Application>
  <PresentationFormat>Widescreen</PresentationFormat>
  <Paragraphs>254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Garamond</vt:lpstr>
      <vt:lpstr>Times New Roman</vt:lpstr>
      <vt:lpstr>Organic</vt:lpstr>
      <vt:lpstr>Course Code: AI203   Course Name: Data Structures &amp; Algorithms</vt:lpstr>
      <vt:lpstr>Unit – II : Linear Data Structures</vt:lpstr>
      <vt:lpstr>Introduction to Array</vt:lpstr>
      <vt:lpstr>Introduction to Array</vt:lpstr>
      <vt:lpstr>Memory Allocation of Array</vt:lpstr>
      <vt:lpstr>Types of Array</vt:lpstr>
      <vt:lpstr>Basic operations of Array</vt:lpstr>
      <vt:lpstr>Stack</vt:lpstr>
      <vt:lpstr>Stack</vt:lpstr>
      <vt:lpstr>Types of Stack</vt:lpstr>
      <vt:lpstr>Array Representation of Stack in C Programming </vt:lpstr>
      <vt:lpstr>Values of stack and top</vt:lpstr>
      <vt:lpstr>Values of stack and top</vt:lpstr>
      <vt:lpstr>Visual Representation of Stack</vt:lpstr>
      <vt:lpstr>Visual Representation of Stack</vt:lpstr>
      <vt:lpstr>Visual Representation of Stack</vt:lpstr>
      <vt:lpstr>Basic Operations on Stack</vt:lpstr>
      <vt:lpstr>Push Operation on Stack</vt:lpstr>
      <vt:lpstr>Push Operation on Stack</vt:lpstr>
      <vt:lpstr>Algorithm for Push Operation on Stack</vt:lpstr>
      <vt:lpstr>PowerPoint Presentation</vt:lpstr>
      <vt:lpstr>POP Operation on Stack</vt:lpstr>
      <vt:lpstr>POP Operation on Stack</vt:lpstr>
      <vt:lpstr>Algorithm: POP Operation on Stack</vt:lpstr>
      <vt:lpstr>PEEK Operation on Stack</vt:lpstr>
      <vt:lpstr>Animation</vt:lpstr>
      <vt:lpstr>C Program of Stack Using Array</vt:lpstr>
      <vt:lpstr>C Program of Stack Using Array</vt:lpstr>
      <vt:lpstr>Applications of Stack</vt:lpstr>
      <vt:lpstr>Advantages of Stack</vt:lpstr>
      <vt:lpstr>Disadvantages of Stack</vt:lpstr>
      <vt:lpstr>Q. 1 Consider the following stack of city names: STACK: London, Berlin, Rome, Paris, _____, _____</vt:lpstr>
      <vt:lpstr>Answer: INITIAL  STACK: London, Berlin, Rome, Paris, _____, _____</vt:lpstr>
      <vt:lpstr>Q. 2 Consider the following stack of integers: STACK: 10, 20, 30, 40, ___, ___</vt:lpstr>
      <vt:lpstr>Answer: INITIAL  STACK: 10, 20, 30, 40, ___, ___</vt:lpstr>
      <vt:lpstr>Q. 3 Consider the following stack of integers: STACK:  A, B, C, _____, _____, _____</vt:lpstr>
      <vt:lpstr>Q. 4 Consider the following stack of integers: STACK: 1, 2, 3, _____, _____, _____, _____</vt:lpstr>
      <vt:lpstr>Stack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Pragati Patil</dc:creator>
  <cp:lastModifiedBy>Pragati Patil</cp:lastModifiedBy>
  <cp:revision>111</cp:revision>
  <dcterms:created xsi:type="dcterms:W3CDTF">2024-12-30T05:26:07Z</dcterms:created>
  <dcterms:modified xsi:type="dcterms:W3CDTF">2025-07-26T06:32:30Z</dcterms:modified>
</cp:coreProperties>
</file>