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6"/>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Lst>
  <p:sldSz cx="12192000" cy="6858000"/>
  <p:notesSz cx="6858000" cy="9144000"/>
  <p:photoAlbum/>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C3A74-4775-4B65-B182-6E61BA787F15}" type="datetimeFigureOut">
              <a:rPr lang="en-US" smtClean="0"/>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622B92-801E-4650-8D37-9022296C9C24}" type="slidenum">
              <a:rPr lang="en-US" smtClean="0"/>
              <a:t>‹#›</a:t>
            </a:fld>
            <a:endParaRPr lang="en-US"/>
          </a:p>
        </p:txBody>
      </p:sp>
    </p:spTree>
    <p:extLst>
      <p:ext uri="{BB962C8B-B14F-4D97-AF65-F5344CB8AC3E}">
        <p14:creationId xmlns:p14="http://schemas.microsoft.com/office/powerpoint/2010/main" val="289100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622B92-801E-4650-8D37-9022296C9C24}" type="slidenum">
              <a:rPr lang="en-US" smtClean="0"/>
              <a:t>14</a:t>
            </a:fld>
            <a:endParaRPr lang="en-US"/>
          </a:p>
        </p:txBody>
      </p:sp>
    </p:spTree>
    <p:extLst>
      <p:ext uri="{BB962C8B-B14F-4D97-AF65-F5344CB8AC3E}">
        <p14:creationId xmlns:p14="http://schemas.microsoft.com/office/powerpoint/2010/main" val="3083829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C179F2-B3CE-4E61-B052-DEE7239CD9ED}"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D53E-10E5-45C1-914A-AC30174095F0}" type="slidenum">
              <a:rPr lang="en-US" smtClean="0"/>
              <a:t>‹#›</a:t>
            </a:fld>
            <a:endParaRPr lang="en-US"/>
          </a:p>
        </p:txBody>
      </p:sp>
    </p:spTree>
    <p:extLst>
      <p:ext uri="{BB962C8B-B14F-4D97-AF65-F5344CB8AC3E}">
        <p14:creationId xmlns:p14="http://schemas.microsoft.com/office/powerpoint/2010/main" val="1435903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C179F2-B3CE-4E61-B052-DEE7239CD9ED}"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7D53E-10E5-45C1-914A-AC30174095F0}" type="slidenum">
              <a:rPr lang="en-US" smtClean="0"/>
              <a:t>‹#›</a:t>
            </a:fld>
            <a:endParaRPr lang="en-US"/>
          </a:p>
        </p:txBody>
      </p:sp>
    </p:spTree>
    <p:extLst>
      <p:ext uri="{BB962C8B-B14F-4D97-AF65-F5344CB8AC3E}">
        <p14:creationId xmlns:p14="http://schemas.microsoft.com/office/powerpoint/2010/main" val="396107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C179F2-B3CE-4E61-B052-DEE7239CD9ED}"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7D53E-10E5-45C1-914A-AC30174095F0}" type="slidenum">
              <a:rPr lang="en-US" smtClean="0"/>
              <a:t>‹#›</a:t>
            </a:fld>
            <a:endParaRPr lang="en-US"/>
          </a:p>
        </p:txBody>
      </p:sp>
    </p:spTree>
    <p:extLst>
      <p:ext uri="{BB962C8B-B14F-4D97-AF65-F5344CB8AC3E}">
        <p14:creationId xmlns:p14="http://schemas.microsoft.com/office/powerpoint/2010/main" val="1582620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C179F2-B3CE-4E61-B052-DEE7239CD9ED}"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7D53E-10E5-45C1-914A-AC30174095F0}"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9229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C179F2-B3CE-4E61-B052-DEE7239CD9ED}"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7D53E-10E5-45C1-914A-AC30174095F0}" type="slidenum">
              <a:rPr lang="en-US" smtClean="0"/>
              <a:t>‹#›</a:t>
            </a:fld>
            <a:endParaRPr lang="en-US"/>
          </a:p>
        </p:txBody>
      </p:sp>
    </p:spTree>
    <p:extLst>
      <p:ext uri="{BB962C8B-B14F-4D97-AF65-F5344CB8AC3E}">
        <p14:creationId xmlns:p14="http://schemas.microsoft.com/office/powerpoint/2010/main" val="2610867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4C179F2-B3CE-4E61-B052-DEE7239CD9ED}"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C7D53E-10E5-45C1-914A-AC30174095F0}" type="slidenum">
              <a:rPr lang="en-US" smtClean="0"/>
              <a:t>‹#›</a:t>
            </a:fld>
            <a:endParaRPr lang="en-US"/>
          </a:p>
        </p:txBody>
      </p:sp>
    </p:spTree>
    <p:extLst>
      <p:ext uri="{BB962C8B-B14F-4D97-AF65-F5344CB8AC3E}">
        <p14:creationId xmlns:p14="http://schemas.microsoft.com/office/powerpoint/2010/main" val="1056848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4C179F2-B3CE-4E61-B052-DEE7239CD9ED}"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C7D53E-10E5-45C1-914A-AC30174095F0}" type="slidenum">
              <a:rPr lang="en-US" smtClean="0"/>
              <a:t>‹#›</a:t>
            </a:fld>
            <a:endParaRPr lang="en-US"/>
          </a:p>
        </p:txBody>
      </p:sp>
    </p:spTree>
    <p:extLst>
      <p:ext uri="{BB962C8B-B14F-4D97-AF65-F5344CB8AC3E}">
        <p14:creationId xmlns:p14="http://schemas.microsoft.com/office/powerpoint/2010/main" val="2890515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179F2-B3CE-4E61-B052-DEE7239CD9ED}"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D53E-10E5-45C1-914A-AC30174095F0}" type="slidenum">
              <a:rPr lang="en-US" smtClean="0"/>
              <a:t>‹#›</a:t>
            </a:fld>
            <a:endParaRPr lang="en-US"/>
          </a:p>
        </p:txBody>
      </p:sp>
    </p:spTree>
    <p:extLst>
      <p:ext uri="{BB962C8B-B14F-4D97-AF65-F5344CB8AC3E}">
        <p14:creationId xmlns:p14="http://schemas.microsoft.com/office/powerpoint/2010/main" val="2035072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179F2-B3CE-4E61-B052-DEE7239CD9ED}"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D53E-10E5-45C1-914A-AC30174095F0}" type="slidenum">
              <a:rPr lang="en-US" smtClean="0"/>
              <a:t>‹#›</a:t>
            </a:fld>
            <a:endParaRPr lang="en-US"/>
          </a:p>
        </p:txBody>
      </p:sp>
    </p:spTree>
    <p:extLst>
      <p:ext uri="{BB962C8B-B14F-4D97-AF65-F5344CB8AC3E}">
        <p14:creationId xmlns:p14="http://schemas.microsoft.com/office/powerpoint/2010/main" val="366601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179F2-B3CE-4E61-B052-DEE7239CD9ED}"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D53E-10E5-45C1-914A-AC30174095F0}" type="slidenum">
              <a:rPr lang="en-US" smtClean="0"/>
              <a:t>‹#›</a:t>
            </a:fld>
            <a:endParaRPr lang="en-US"/>
          </a:p>
        </p:txBody>
      </p:sp>
    </p:spTree>
    <p:extLst>
      <p:ext uri="{BB962C8B-B14F-4D97-AF65-F5344CB8AC3E}">
        <p14:creationId xmlns:p14="http://schemas.microsoft.com/office/powerpoint/2010/main" val="2052470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C179F2-B3CE-4E61-B052-DEE7239CD9ED}"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D53E-10E5-45C1-914A-AC30174095F0}" type="slidenum">
              <a:rPr lang="en-US" smtClean="0"/>
              <a:t>‹#›</a:t>
            </a:fld>
            <a:endParaRPr lang="en-US"/>
          </a:p>
        </p:txBody>
      </p:sp>
    </p:spTree>
    <p:extLst>
      <p:ext uri="{BB962C8B-B14F-4D97-AF65-F5344CB8AC3E}">
        <p14:creationId xmlns:p14="http://schemas.microsoft.com/office/powerpoint/2010/main" val="1093349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C179F2-B3CE-4E61-B052-DEE7239CD9ED}"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7D53E-10E5-45C1-914A-AC30174095F0}" type="slidenum">
              <a:rPr lang="en-US" smtClean="0"/>
              <a:t>‹#›</a:t>
            </a:fld>
            <a:endParaRPr lang="en-US"/>
          </a:p>
        </p:txBody>
      </p:sp>
    </p:spTree>
    <p:extLst>
      <p:ext uri="{BB962C8B-B14F-4D97-AF65-F5344CB8AC3E}">
        <p14:creationId xmlns:p14="http://schemas.microsoft.com/office/powerpoint/2010/main" val="234086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C179F2-B3CE-4E61-B052-DEE7239CD9ED}" type="datetimeFigureOut">
              <a:rPr lang="en-US" smtClean="0"/>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C7D53E-10E5-45C1-914A-AC30174095F0}" type="slidenum">
              <a:rPr lang="en-US" smtClean="0"/>
              <a:t>‹#›</a:t>
            </a:fld>
            <a:endParaRPr lang="en-US"/>
          </a:p>
        </p:txBody>
      </p:sp>
    </p:spTree>
    <p:extLst>
      <p:ext uri="{BB962C8B-B14F-4D97-AF65-F5344CB8AC3E}">
        <p14:creationId xmlns:p14="http://schemas.microsoft.com/office/powerpoint/2010/main" val="412217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C179F2-B3CE-4E61-B052-DEE7239CD9ED}"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C7D53E-10E5-45C1-914A-AC30174095F0}" type="slidenum">
              <a:rPr lang="en-US" smtClean="0"/>
              <a:t>‹#›</a:t>
            </a:fld>
            <a:endParaRPr lang="en-US"/>
          </a:p>
        </p:txBody>
      </p:sp>
    </p:spTree>
    <p:extLst>
      <p:ext uri="{BB962C8B-B14F-4D97-AF65-F5344CB8AC3E}">
        <p14:creationId xmlns:p14="http://schemas.microsoft.com/office/powerpoint/2010/main" val="770137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179F2-B3CE-4E61-B052-DEE7239CD9ED}" type="datetimeFigureOut">
              <a:rPr lang="en-US" smtClean="0"/>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C7D53E-10E5-45C1-914A-AC30174095F0}" type="slidenum">
              <a:rPr lang="en-US" smtClean="0"/>
              <a:t>‹#›</a:t>
            </a:fld>
            <a:endParaRPr lang="en-US"/>
          </a:p>
        </p:txBody>
      </p:sp>
    </p:spTree>
    <p:extLst>
      <p:ext uri="{BB962C8B-B14F-4D97-AF65-F5344CB8AC3E}">
        <p14:creationId xmlns:p14="http://schemas.microsoft.com/office/powerpoint/2010/main" val="204109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C179F2-B3CE-4E61-B052-DEE7239CD9ED}"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7D53E-10E5-45C1-914A-AC30174095F0}" type="slidenum">
              <a:rPr lang="en-US" smtClean="0"/>
              <a:t>‹#›</a:t>
            </a:fld>
            <a:endParaRPr lang="en-US"/>
          </a:p>
        </p:txBody>
      </p:sp>
    </p:spTree>
    <p:extLst>
      <p:ext uri="{BB962C8B-B14F-4D97-AF65-F5344CB8AC3E}">
        <p14:creationId xmlns:p14="http://schemas.microsoft.com/office/powerpoint/2010/main" val="331937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C179F2-B3CE-4E61-B052-DEE7239CD9ED}"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7D53E-10E5-45C1-914A-AC30174095F0}" type="slidenum">
              <a:rPr lang="en-US" smtClean="0"/>
              <a:t>‹#›</a:t>
            </a:fld>
            <a:endParaRPr lang="en-US"/>
          </a:p>
        </p:txBody>
      </p:sp>
    </p:spTree>
    <p:extLst>
      <p:ext uri="{BB962C8B-B14F-4D97-AF65-F5344CB8AC3E}">
        <p14:creationId xmlns:p14="http://schemas.microsoft.com/office/powerpoint/2010/main" val="166903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4C179F2-B3CE-4E61-B052-DEE7239CD9ED}" type="datetimeFigureOut">
              <a:rPr lang="en-US" smtClean="0"/>
              <a:t>5/19/2024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6C7D53E-10E5-45C1-914A-AC30174095F0}" type="slidenum">
              <a:rPr lang="en-US" smtClean="0"/>
              <a:t>‹#›</a:t>
            </a:fld>
            <a:endParaRPr lang="en-US"/>
          </a:p>
        </p:txBody>
      </p:sp>
    </p:spTree>
    <p:extLst>
      <p:ext uri="{BB962C8B-B14F-4D97-AF65-F5344CB8AC3E}">
        <p14:creationId xmlns:p14="http://schemas.microsoft.com/office/powerpoint/2010/main" val="101722954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43139"/>
          </a:xfrm>
          <a:prstGeom prst="rect">
            <a:avLst/>
          </a:prstGeom>
        </p:spPr>
      </p:pic>
    </p:spTree>
    <p:extLst>
      <p:ext uri="{BB962C8B-B14F-4D97-AF65-F5344CB8AC3E}">
        <p14:creationId xmlns:p14="http://schemas.microsoft.com/office/powerpoint/2010/main" val="3911457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20880" y="1188720"/>
            <a:ext cx="4366320" cy="4622800"/>
          </a:xfrm>
          <a:prstGeom prst="rect">
            <a:avLst/>
          </a:prstGeom>
        </p:spPr>
      </p:pic>
      <p:sp>
        <p:nvSpPr>
          <p:cNvPr id="3" name="TextBox 2"/>
          <p:cNvSpPr txBox="1"/>
          <p:nvPr/>
        </p:nvSpPr>
        <p:spPr>
          <a:xfrm>
            <a:off x="497840" y="853440"/>
            <a:ext cx="5608320" cy="523220"/>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Insights</a:t>
            </a:r>
          </a:p>
        </p:txBody>
      </p:sp>
      <p:sp>
        <p:nvSpPr>
          <p:cNvPr id="5" name="TextBox 4"/>
          <p:cNvSpPr txBox="1"/>
          <p:nvPr/>
        </p:nvSpPr>
        <p:spPr>
          <a:xfrm>
            <a:off x="741680" y="1493520"/>
            <a:ext cx="5933440" cy="1754326"/>
          </a:xfrm>
          <a:prstGeom prst="rect">
            <a:avLst/>
          </a:prstGeom>
          <a:noFill/>
        </p:spPr>
        <p:txBody>
          <a:bodyPr wrap="square" rtlCol="0">
            <a:spAutoFit/>
          </a:bodyPr>
          <a:lstStyle/>
          <a:p>
            <a:r>
              <a:rPr lang="en-US" dirty="0">
                <a:latin typeface="Footlight MT Light" panose="0204060206030A020304" pitchFamily="18" charset="0"/>
              </a:rPr>
              <a:t>It compares total payments between "Verified" and "Not Verified" statuses, offering insight into payment behavior based on verification status.</a:t>
            </a:r>
          </a:p>
          <a:p>
            <a:endParaRPr lang="en-US" dirty="0">
              <a:latin typeface="Footlight MT Light" panose="0204060206030A020304" pitchFamily="18" charset="0"/>
            </a:endParaRPr>
          </a:p>
          <a:p>
            <a:endParaRPr lang="en-US" dirty="0">
              <a:latin typeface="Footlight MT Light" panose="0204060206030A020304" pitchFamily="18" charset="0"/>
            </a:endParaRPr>
          </a:p>
          <a:p>
            <a:endParaRPr lang="en-US" dirty="0"/>
          </a:p>
        </p:txBody>
      </p:sp>
      <p:sp>
        <p:nvSpPr>
          <p:cNvPr id="6" name="TextBox 5"/>
          <p:cNvSpPr txBox="1"/>
          <p:nvPr/>
        </p:nvSpPr>
        <p:spPr>
          <a:xfrm>
            <a:off x="1869440" y="3247846"/>
            <a:ext cx="3230880" cy="800219"/>
          </a:xfrm>
          <a:prstGeom prst="rect">
            <a:avLst/>
          </a:prstGeom>
          <a:noFill/>
        </p:spPr>
        <p:txBody>
          <a:bodyPr wrap="square" rtlCol="0">
            <a:spAutoFit/>
          </a:bodyPr>
          <a:lstStyle/>
          <a:p>
            <a:pPr algn="ctr"/>
            <a:r>
              <a:rPr lang="en-US" sz="2800" b="1" dirty="0">
                <a:solidFill>
                  <a:srgbClr val="0070C0"/>
                </a:solidFill>
                <a:latin typeface="Times New Roman" panose="02020603050405020304" pitchFamily="18" charset="0"/>
                <a:cs typeface="Times New Roman" panose="02020603050405020304" pitchFamily="18" charset="0"/>
              </a:rPr>
              <a:t>Business Decision</a:t>
            </a:r>
            <a:endParaRPr lang="en-US" sz="2800" dirty="0">
              <a:solidFill>
                <a:srgbClr val="0070C0"/>
              </a:solidFill>
              <a:latin typeface="Times New Roman" panose="02020603050405020304" pitchFamily="18" charset="0"/>
              <a:cs typeface="Times New Roman" panose="02020603050405020304" pitchFamily="18" charset="0"/>
            </a:endParaRPr>
          </a:p>
          <a:p>
            <a:endParaRPr lang="en-US" dirty="0"/>
          </a:p>
        </p:txBody>
      </p:sp>
      <p:sp>
        <p:nvSpPr>
          <p:cNvPr id="7" name="TextBox 6"/>
          <p:cNvSpPr txBox="1"/>
          <p:nvPr/>
        </p:nvSpPr>
        <p:spPr>
          <a:xfrm>
            <a:off x="645160" y="4145280"/>
            <a:ext cx="612648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Analyze, if verification status influences payment behavior. Verification processes, communication, risk assessment, and product offerings accordingly for enhanced customer engagement and risk management.</a:t>
            </a:r>
          </a:p>
          <a:p>
            <a:endParaRPr lang="en-US" dirty="0"/>
          </a:p>
        </p:txBody>
      </p:sp>
    </p:spTree>
    <p:extLst>
      <p:ext uri="{BB962C8B-B14F-4D97-AF65-F5344CB8AC3E}">
        <p14:creationId xmlns:p14="http://schemas.microsoft.com/office/powerpoint/2010/main" val="323038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400" y="2600960"/>
            <a:ext cx="11562080" cy="1569660"/>
          </a:xfrm>
          <a:prstGeom prst="rect">
            <a:avLst/>
          </a:prstGeom>
          <a:noFill/>
        </p:spPr>
        <p:txBody>
          <a:bodyPr wrap="square" rtlCol="0">
            <a:spAutoFit/>
          </a:bodyPr>
          <a:lstStyle/>
          <a:p>
            <a:r>
              <a:rPr lang="en-US" sz="3200" dirty="0">
                <a:latin typeface="Algerian" panose="04020705040A02060702" pitchFamily="82" charset="0"/>
                <a:cs typeface="Times New Roman" panose="02020603050405020304" pitchFamily="18" charset="0"/>
              </a:rPr>
              <a:t>											KPI-4</a:t>
            </a:r>
          </a:p>
          <a:p>
            <a:endParaRPr lang="en-US" sz="3200" dirty="0">
              <a:latin typeface="Algerian" panose="04020705040A02060702" pitchFamily="82" charset="0"/>
              <a:cs typeface="Times New Roman" panose="02020603050405020304" pitchFamily="18" charset="0"/>
            </a:endParaRPr>
          </a:p>
          <a:p>
            <a:r>
              <a:rPr lang="en-US" sz="3200" dirty="0">
                <a:latin typeface="Algerian" panose="04020705040A02060702" pitchFamily="82" charset="0"/>
                <a:cs typeface="Times New Roman" panose="02020603050405020304" pitchFamily="18" charset="0"/>
              </a:rPr>
              <a:t>State-wise and last-credit-pull-d wise loan status</a:t>
            </a:r>
          </a:p>
        </p:txBody>
      </p:sp>
    </p:spTree>
    <p:extLst>
      <p:ext uri="{BB962C8B-B14F-4D97-AF65-F5344CB8AC3E}">
        <p14:creationId xmlns:p14="http://schemas.microsoft.com/office/powerpoint/2010/main" val="4140998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64400" y="1117600"/>
            <a:ext cx="4714239" cy="5354320"/>
          </a:xfrm>
          <a:prstGeom prst="rect">
            <a:avLst/>
          </a:prstGeom>
        </p:spPr>
      </p:pic>
      <p:sp>
        <p:nvSpPr>
          <p:cNvPr id="4" name="TextBox 3"/>
          <p:cNvSpPr txBox="1"/>
          <p:nvPr/>
        </p:nvSpPr>
        <p:spPr>
          <a:xfrm>
            <a:off x="1849120" y="528320"/>
            <a:ext cx="2814320" cy="800219"/>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Insights</a:t>
            </a:r>
          </a:p>
          <a:p>
            <a:endParaRPr lang="en-US" dirty="0"/>
          </a:p>
        </p:txBody>
      </p:sp>
      <p:sp>
        <p:nvSpPr>
          <p:cNvPr id="5" name="TextBox 4"/>
          <p:cNvSpPr txBox="1"/>
          <p:nvPr/>
        </p:nvSpPr>
        <p:spPr>
          <a:xfrm>
            <a:off x="690880" y="1328539"/>
            <a:ext cx="5415280"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Footlight MT Light" panose="0204060206030A020304" pitchFamily="18" charset="0"/>
              </a:rPr>
              <a:t>It shows loan status by state and last credit pull date, revealing regional loan performance patterns.</a:t>
            </a:r>
          </a:p>
          <a:p>
            <a:pPr marL="285750" indent="-285750" algn="just">
              <a:buFont typeface="Arial" panose="020B0604020202020204" pitchFamily="34" charset="0"/>
              <a:buChar char="•"/>
            </a:pPr>
            <a:r>
              <a:rPr lang="en-US" dirty="0">
                <a:latin typeface="Footlight MT Light" panose="0204060206030A020304" pitchFamily="18" charset="0"/>
              </a:rPr>
              <a:t>From this, we understand that California (CA) has the highest number of loans (7.1k) followed by New York(NY) with 3.8k loans. This indicates that these states have relatively higher demand of loans.</a:t>
            </a:r>
          </a:p>
          <a:p>
            <a:endParaRPr lang="en-US" dirty="0"/>
          </a:p>
        </p:txBody>
      </p:sp>
      <p:sp>
        <p:nvSpPr>
          <p:cNvPr id="7" name="TextBox 6"/>
          <p:cNvSpPr txBox="1"/>
          <p:nvPr/>
        </p:nvSpPr>
        <p:spPr>
          <a:xfrm>
            <a:off x="1854200" y="3159760"/>
            <a:ext cx="3088640" cy="800219"/>
          </a:xfrm>
          <a:prstGeom prst="rect">
            <a:avLst/>
          </a:prstGeom>
          <a:noFill/>
        </p:spPr>
        <p:txBody>
          <a:bodyPr wrap="square" rtlCol="0">
            <a:spAutoFit/>
          </a:bodyPr>
          <a:lstStyle/>
          <a:p>
            <a:pPr algn="ctr"/>
            <a:r>
              <a:rPr lang="en-US" sz="2800" b="1" dirty="0">
                <a:solidFill>
                  <a:srgbClr val="0070C0"/>
                </a:solidFill>
                <a:latin typeface="Times New Roman" panose="02020603050405020304" pitchFamily="18" charset="0"/>
                <a:cs typeface="Times New Roman" panose="02020603050405020304" pitchFamily="18" charset="0"/>
              </a:rPr>
              <a:t>Business Decision</a:t>
            </a:r>
            <a:endParaRPr lang="en-US" sz="2800" dirty="0">
              <a:solidFill>
                <a:srgbClr val="0070C0"/>
              </a:solidFill>
              <a:latin typeface="Times New Roman" panose="02020603050405020304" pitchFamily="18" charset="0"/>
              <a:cs typeface="Times New Roman" panose="02020603050405020304" pitchFamily="18" charset="0"/>
            </a:endParaRPr>
          </a:p>
          <a:p>
            <a:endParaRPr lang="en-US" dirty="0"/>
          </a:p>
        </p:txBody>
      </p:sp>
      <p:sp>
        <p:nvSpPr>
          <p:cNvPr id="8" name="TextBox 7"/>
          <p:cNvSpPr txBox="1"/>
          <p:nvPr/>
        </p:nvSpPr>
        <p:spPr>
          <a:xfrm>
            <a:off x="690880" y="3699545"/>
            <a:ext cx="5618479"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Footlight MT Light" panose="0204060206030A020304" pitchFamily="18" charset="0"/>
              </a:rPr>
              <a:t>Bank can consider focusing their efforts on states with low loan counts to expand their customer base and increase their lending activities </a:t>
            </a:r>
          </a:p>
          <a:p>
            <a:pPr marL="285750" indent="-285750">
              <a:buFont typeface="Arial" panose="020B0604020202020204" pitchFamily="34" charset="0"/>
              <a:buChar char="•"/>
            </a:pPr>
            <a:r>
              <a:rPr lang="en-US" dirty="0">
                <a:latin typeface="Footlight MT Light" panose="0204060206030A020304" pitchFamily="18" charset="0"/>
              </a:rPr>
              <a:t>For states with lower loan statistics, it's essential to explore the underlying factors contributing to this trend.  such as offering specialized loan products, targeted marketing campaigns, or partnerships with local businesses and organizations to stimulate loan demand.</a:t>
            </a:r>
          </a:p>
          <a:p>
            <a:pPr marL="285750" indent="-285750">
              <a:buFont typeface="Arial" panose="020B0604020202020204" pitchFamily="34" charset="0"/>
              <a:buChar char="•"/>
            </a:pPr>
            <a:endParaRPr lang="en-US" dirty="0">
              <a:latin typeface="Footlight MT Light" panose="0204060206030A020304" pitchFamily="18" charset="0"/>
            </a:endParaRPr>
          </a:p>
        </p:txBody>
      </p:sp>
    </p:spTree>
    <p:extLst>
      <p:ext uri="{BB962C8B-B14F-4D97-AF65-F5344CB8AC3E}">
        <p14:creationId xmlns:p14="http://schemas.microsoft.com/office/powerpoint/2010/main" val="1291921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458720"/>
            <a:ext cx="11165840" cy="1569660"/>
          </a:xfrm>
          <a:prstGeom prst="rect">
            <a:avLst/>
          </a:prstGeom>
          <a:noFill/>
        </p:spPr>
        <p:txBody>
          <a:bodyPr wrap="square" rtlCol="0">
            <a:spAutoFit/>
          </a:bodyPr>
          <a:lstStyle/>
          <a:p>
            <a:r>
              <a:rPr lang="en-US" sz="3200" dirty="0">
                <a:latin typeface="Algerian" panose="04020705040A02060702" pitchFamily="82" charset="0"/>
              </a:rPr>
              <a:t>										KPI-5</a:t>
            </a:r>
          </a:p>
          <a:p>
            <a:br>
              <a:rPr lang="en-US" sz="3200" dirty="0">
                <a:latin typeface="Algerian" panose="04020705040A02060702" pitchFamily="82" charset="0"/>
              </a:rPr>
            </a:br>
            <a:r>
              <a:rPr lang="en-US" sz="3200" dirty="0">
                <a:latin typeface="Algerian" panose="04020705040A02060702" pitchFamily="82" charset="0"/>
              </a:rPr>
              <a:t>Home ownership Vs last payment date stats</a:t>
            </a:r>
          </a:p>
        </p:txBody>
      </p:sp>
    </p:spTree>
    <p:extLst>
      <p:ext uri="{BB962C8B-B14F-4D97-AF65-F5344CB8AC3E}">
        <p14:creationId xmlns:p14="http://schemas.microsoft.com/office/powerpoint/2010/main" val="2759822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492240" y="701040"/>
            <a:ext cx="5516879" cy="5953760"/>
          </a:xfrm>
          <a:prstGeom prst="rect">
            <a:avLst/>
          </a:prstGeom>
        </p:spPr>
      </p:pic>
      <p:sp>
        <p:nvSpPr>
          <p:cNvPr id="3" name="TextBox 2"/>
          <p:cNvSpPr txBox="1"/>
          <p:nvPr/>
        </p:nvSpPr>
        <p:spPr>
          <a:xfrm>
            <a:off x="1869440" y="579120"/>
            <a:ext cx="2611120" cy="800219"/>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Insights</a:t>
            </a:r>
          </a:p>
          <a:p>
            <a:endParaRPr lang="en-US" dirty="0"/>
          </a:p>
        </p:txBody>
      </p:sp>
      <p:sp>
        <p:nvSpPr>
          <p:cNvPr id="4" name="TextBox 3"/>
          <p:cNvSpPr txBox="1"/>
          <p:nvPr/>
        </p:nvSpPr>
        <p:spPr>
          <a:xfrm>
            <a:off x="670560" y="1379339"/>
            <a:ext cx="5130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explores payment patterns based on home ownership status and last payment dates.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per the analysis mortgage has highest loan count.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
        <p:nvSpPr>
          <p:cNvPr id="5" name="TextBox 4"/>
          <p:cNvSpPr txBox="1"/>
          <p:nvPr/>
        </p:nvSpPr>
        <p:spPr>
          <a:xfrm>
            <a:off x="1513840" y="3010554"/>
            <a:ext cx="3444240" cy="800219"/>
          </a:xfrm>
          <a:prstGeom prst="rect">
            <a:avLst/>
          </a:prstGeom>
          <a:noFill/>
        </p:spPr>
        <p:txBody>
          <a:bodyPr wrap="square" rtlCol="0">
            <a:spAutoFit/>
          </a:bodyPr>
          <a:lstStyle/>
          <a:p>
            <a:pPr algn="ctr"/>
            <a:r>
              <a:rPr lang="en-US" sz="2800" b="1" dirty="0">
                <a:solidFill>
                  <a:srgbClr val="0070C0"/>
                </a:solidFill>
                <a:latin typeface="Times New Roman" panose="02020603050405020304" pitchFamily="18" charset="0"/>
                <a:cs typeface="Times New Roman" panose="02020603050405020304" pitchFamily="18" charset="0"/>
              </a:rPr>
              <a:t>Business Decision</a:t>
            </a:r>
            <a:endParaRPr lang="en-US" sz="2800" dirty="0">
              <a:solidFill>
                <a:srgbClr val="0070C0"/>
              </a:solidFill>
              <a:latin typeface="Times New Roman" panose="02020603050405020304" pitchFamily="18" charset="0"/>
              <a:cs typeface="Times New Roman" panose="02020603050405020304" pitchFamily="18" charset="0"/>
            </a:endParaRPr>
          </a:p>
          <a:p>
            <a:endParaRPr lang="en-US" dirty="0"/>
          </a:p>
        </p:txBody>
      </p:sp>
      <p:sp>
        <p:nvSpPr>
          <p:cNvPr id="6" name="TextBox 5"/>
          <p:cNvSpPr txBox="1"/>
          <p:nvPr/>
        </p:nvSpPr>
        <p:spPr>
          <a:xfrm>
            <a:off x="660400" y="3810773"/>
            <a:ext cx="50292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 payment behavior by home ownership to communicate, assess risk accurately, offer financial education, and customize products. Develop strategies for customer retention.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Collaborate with real estate agents, property managers, or landlords to establish referral programs. This can help reach potential customers within the real estate industry.</a:t>
            </a:r>
          </a:p>
          <a:p>
            <a:endParaRPr lang="en-US" dirty="0"/>
          </a:p>
        </p:txBody>
      </p:sp>
    </p:spTree>
    <p:extLst>
      <p:ext uri="{BB962C8B-B14F-4D97-AF65-F5344CB8AC3E}">
        <p14:creationId xmlns:p14="http://schemas.microsoft.com/office/powerpoint/2010/main" val="139117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29280" y="2479040"/>
            <a:ext cx="6278880" cy="646331"/>
          </a:xfrm>
          <a:prstGeom prst="rect">
            <a:avLst/>
          </a:prstGeom>
          <a:noFill/>
        </p:spPr>
        <p:txBody>
          <a:bodyPr wrap="square" rtlCol="0">
            <a:spAutoFit/>
          </a:bodyPr>
          <a:lstStyle/>
          <a:p>
            <a:r>
              <a:rPr lang="en-US" sz="3600" dirty="0">
                <a:latin typeface="Algerian" panose="04020705040A02060702" pitchFamily="82" charset="0"/>
              </a:rPr>
              <a:t>What do we learn ?</a:t>
            </a:r>
          </a:p>
        </p:txBody>
      </p:sp>
    </p:spTree>
    <p:extLst>
      <p:ext uri="{BB962C8B-B14F-4D97-AF65-F5344CB8AC3E}">
        <p14:creationId xmlns:p14="http://schemas.microsoft.com/office/powerpoint/2010/main" val="329679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What we learn?</a:t>
            </a:r>
          </a:p>
        </p:txBody>
      </p:sp>
      <p:sp>
        <p:nvSpPr>
          <p:cNvPr id="3" name="TextBox 2"/>
          <p:cNvSpPr txBox="1"/>
          <p:nvPr/>
        </p:nvSpPr>
        <p:spPr>
          <a:xfrm>
            <a:off x="1168400" y="2153920"/>
            <a:ext cx="9601200" cy="398961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Importance of key performance indicators in data analysis.</a:t>
            </a:r>
          </a:p>
          <a:p>
            <a:pPr marL="285750" indent="-285750">
              <a:lnSpc>
                <a:spcPct val="200000"/>
              </a:lnSpc>
              <a:buFont typeface="Arial" panose="020B0604020202020204" pitchFamily="34" charset="0"/>
              <a:buChar char="•"/>
            </a:pPr>
            <a:r>
              <a:rPr lang="en-US" dirty="0"/>
              <a:t>Parameters to be assessed after loan distribution by banks  e.g. home ownership, revolving balance, grades, verification status, </a:t>
            </a:r>
            <a:r>
              <a:rPr lang="en-US" dirty="0" err="1"/>
              <a:t>etc</a:t>
            </a:r>
            <a:endParaRPr lang="en-US" dirty="0"/>
          </a:p>
          <a:p>
            <a:pPr marL="285750" indent="-285750">
              <a:lnSpc>
                <a:spcPct val="200000"/>
              </a:lnSpc>
              <a:buFont typeface="Arial" panose="020B0604020202020204" pitchFamily="34" charset="0"/>
              <a:buChar char="•"/>
            </a:pPr>
            <a:r>
              <a:rPr lang="en-US" dirty="0"/>
              <a:t>How all these parameters are extracted from data to make pivot tables, charts and interactive and mesmerizing dashboards in Excel, Power BI, and Tableau using slicers, filters, icons and images. Writing queries for same in SQL</a:t>
            </a:r>
          </a:p>
          <a:p>
            <a:pPr marL="285750" indent="-285750">
              <a:lnSpc>
                <a:spcPct val="250000"/>
              </a:lnSpc>
              <a:buFont typeface="Arial" panose="020B0604020202020204" pitchFamily="34" charset="0"/>
              <a:buChar char="•"/>
            </a:pPr>
            <a:endParaRPr lang="en-US" dirty="0"/>
          </a:p>
        </p:txBody>
      </p:sp>
    </p:spTree>
    <p:extLst>
      <p:ext uri="{BB962C8B-B14F-4D97-AF65-F5344CB8AC3E}">
        <p14:creationId xmlns:p14="http://schemas.microsoft.com/office/powerpoint/2010/main" val="3668178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875" y="2976880"/>
            <a:ext cx="10353761" cy="1326321"/>
          </a:xfrm>
        </p:spPr>
        <p:txBody>
          <a:bodyPr/>
          <a:lstStyle/>
          <a:p>
            <a:r>
              <a:rPr lang="en-US" dirty="0">
                <a:latin typeface="Algerian" panose="04020705040A02060702" pitchFamily="82" charset="0"/>
              </a:rPr>
              <a:t>Challenges</a:t>
            </a:r>
            <a:r>
              <a:rPr lang="en-US" dirty="0"/>
              <a:t> </a:t>
            </a:r>
          </a:p>
        </p:txBody>
      </p:sp>
    </p:spTree>
    <p:extLst>
      <p:ext uri="{BB962C8B-B14F-4D97-AF65-F5344CB8AC3E}">
        <p14:creationId xmlns:p14="http://schemas.microsoft.com/office/powerpoint/2010/main" val="1644448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70C0"/>
                </a:solidFill>
              </a:rPr>
              <a:t>Challenges</a:t>
            </a:r>
          </a:p>
        </p:txBody>
      </p:sp>
      <p:sp>
        <p:nvSpPr>
          <p:cNvPr id="5" name="TextBox 4"/>
          <p:cNvSpPr txBox="1"/>
          <p:nvPr/>
        </p:nvSpPr>
        <p:spPr>
          <a:xfrm>
            <a:off x="913795" y="3007360"/>
            <a:ext cx="11115040" cy="23083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True challenge was to assemble our classroom knowledge and to put it into this real-world situation.</a:t>
            </a:r>
          </a:p>
          <a:p>
            <a:pPr marL="285750" indent="-285750">
              <a:lnSpc>
                <a:spcPct val="200000"/>
              </a:lnSpc>
              <a:buFont typeface="Arial" panose="020B0604020202020204" pitchFamily="34" charset="0"/>
              <a:buChar char="•"/>
            </a:pPr>
            <a:r>
              <a:rPr lang="en-US" dirty="0"/>
              <a:t>Different opinions and priorities to be gathered as a team for each tasks.</a:t>
            </a:r>
          </a:p>
          <a:p>
            <a:pPr marL="285750" indent="-285750">
              <a:lnSpc>
                <a:spcPct val="200000"/>
              </a:lnSpc>
              <a:buFont typeface="Arial" panose="020B0604020202020204" pitchFamily="34" charset="0"/>
              <a:buChar char="•"/>
            </a:pPr>
            <a:r>
              <a:rPr lang="en-US" dirty="0"/>
              <a:t>Compiling and selecting the best outcomes for presentations .</a:t>
            </a:r>
          </a:p>
          <a:p>
            <a:pPr marL="285750" indent="-285750">
              <a:buFont typeface="Arial" panose="020B0604020202020204" pitchFamily="34" charset="0"/>
              <a:buChar char="•"/>
            </a:pPr>
            <a:endParaRPr lang="en-US" dirty="0"/>
          </a:p>
          <a:p>
            <a:r>
              <a:rPr lang="en-US" dirty="0"/>
              <a:t> </a:t>
            </a:r>
          </a:p>
        </p:txBody>
      </p:sp>
    </p:spTree>
    <p:extLst>
      <p:ext uri="{BB962C8B-B14F-4D97-AF65-F5344CB8AC3E}">
        <p14:creationId xmlns:p14="http://schemas.microsoft.com/office/powerpoint/2010/main" val="4180379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475" y="2936240"/>
            <a:ext cx="10353761" cy="1326321"/>
          </a:xfrm>
        </p:spPr>
        <p:txBody>
          <a:bodyPr/>
          <a:lstStyle/>
          <a:p>
            <a:r>
              <a:rPr lang="en-US" dirty="0"/>
              <a:t>Dashboard Screenshots </a:t>
            </a:r>
          </a:p>
        </p:txBody>
      </p:sp>
    </p:spTree>
    <p:extLst>
      <p:ext uri="{BB962C8B-B14F-4D97-AF65-F5344CB8AC3E}">
        <p14:creationId xmlns:p14="http://schemas.microsoft.com/office/powerpoint/2010/main" val="325918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6399"/>
            <a:ext cx="9144000" cy="1213803"/>
          </a:xfrm>
        </p:spPr>
        <p:txBody>
          <a:bodyPr>
            <a:normAutofit/>
          </a:bodyPr>
          <a:lstStyle/>
          <a:p>
            <a:r>
              <a:rPr lang="en-US" dirty="0">
                <a:latin typeface="Algerian" panose="04020705040A02060702" pitchFamily="82" charset="0"/>
              </a:rPr>
              <a:t>Our Team (Group-6)</a:t>
            </a:r>
          </a:p>
        </p:txBody>
      </p:sp>
      <p:sp>
        <p:nvSpPr>
          <p:cNvPr id="3" name="Subtitle 2"/>
          <p:cNvSpPr>
            <a:spLocks noGrp="1"/>
          </p:cNvSpPr>
          <p:nvPr>
            <p:ph type="subTitle" idx="1"/>
          </p:nvPr>
        </p:nvSpPr>
        <p:spPr>
          <a:xfrm>
            <a:off x="1524000" y="2565718"/>
            <a:ext cx="9144000" cy="3286442"/>
          </a:xfrm>
        </p:spPr>
        <p:txBody>
          <a:bodyPr>
            <a:normAutofit fontScale="92500" lnSpcReduction="20000"/>
          </a:bodyPr>
          <a:lstStyle/>
          <a:p>
            <a:r>
              <a:rPr lang="en-US" sz="2800" dirty="0">
                <a:latin typeface="Algerian" panose="04020705040A02060702" pitchFamily="82" charset="0"/>
              </a:rPr>
              <a:t>Sonam Singh</a:t>
            </a:r>
          </a:p>
          <a:p>
            <a:r>
              <a:rPr lang="en-US" sz="2800" dirty="0">
                <a:latin typeface="Algerian" panose="04020705040A02060702" pitchFamily="82" charset="0"/>
              </a:rPr>
              <a:t>Neha </a:t>
            </a:r>
          </a:p>
          <a:p>
            <a:r>
              <a:rPr lang="en-US" sz="2800" dirty="0">
                <a:latin typeface="Algerian" panose="04020705040A02060702" pitchFamily="82" charset="0"/>
              </a:rPr>
              <a:t>Karan Singh</a:t>
            </a:r>
          </a:p>
          <a:p>
            <a:r>
              <a:rPr lang="en-US" sz="2800" dirty="0">
                <a:latin typeface="Algerian" panose="04020705040A02060702" pitchFamily="82" charset="0"/>
              </a:rPr>
              <a:t>Pooja Chavan</a:t>
            </a:r>
          </a:p>
          <a:p>
            <a:r>
              <a:rPr lang="en-US" sz="2800" dirty="0">
                <a:latin typeface="Algerian" panose="04020705040A02060702" pitchFamily="82" charset="0"/>
              </a:rPr>
              <a:t>Prajakta Shelke</a:t>
            </a:r>
          </a:p>
          <a:p>
            <a:r>
              <a:rPr lang="en-US" sz="2800" dirty="0">
                <a:latin typeface="Algerian" panose="04020705040A02060702" pitchFamily="82" charset="0"/>
              </a:rPr>
              <a:t>Abhishek Kumar</a:t>
            </a:r>
          </a:p>
          <a:p>
            <a:endParaRPr lang="en-US" dirty="0"/>
          </a:p>
          <a:p>
            <a:endParaRPr lang="en-US" dirty="0"/>
          </a:p>
        </p:txBody>
      </p:sp>
    </p:spTree>
    <p:extLst>
      <p:ext uri="{BB962C8B-B14F-4D97-AF65-F5344CB8AC3E}">
        <p14:creationId xmlns:p14="http://schemas.microsoft.com/office/powerpoint/2010/main" val="1544578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01040"/>
            <a:ext cx="12257462" cy="6085841"/>
          </a:xfrm>
          <a:prstGeom prst="rect">
            <a:avLst/>
          </a:prstGeom>
        </p:spPr>
      </p:pic>
      <p:sp>
        <p:nvSpPr>
          <p:cNvPr id="3" name="TextBox 2"/>
          <p:cNvSpPr txBox="1"/>
          <p:nvPr/>
        </p:nvSpPr>
        <p:spPr>
          <a:xfrm>
            <a:off x="4287520" y="101600"/>
            <a:ext cx="4378960" cy="400110"/>
          </a:xfrm>
          <a:prstGeom prst="rect">
            <a:avLst/>
          </a:prstGeom>
          <a:noFill/>
        </p:spPr>
        <p:txBody>
          <a:bodyPr wrap="square" rtlCol="0">
            <a:spAutoFit/>
          </a:bodyPr>
          <a:lstStyle/>
          <a:p>
            <a:pPr algn="just"/>
            <a:r>
              <a:rPr lang="en-US" sz="2000" dirty="0">
                <a:solidFill>
                  <a:srgbClr val="0070C0"/>
                </a:solidFill>
                <a:latin typeface="Algerian" panose="04020705040A02060702" pitchFamily="82" charset="0"/>
              </a:rPr>
              <a:t>Excel Dashboard</a:t>
            </a:r>
          </a:p>
        </p:txBody>
      </p:sp>
    </p:spTree>
    <p:extLst>
      <p:ext uri="{BB962C8B-B14F-4D97-AF65-F5344CB8AC3E}">
        <p14:creationId xmlns:p14="http://schemas.microsoft.com/office/powerpoint/2010/main" val="2203904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741680"/>
            <a:ext cx="12192000" cy="6116320"/>
          </a:xfrm>
          <a:prstGeom prst="rect">
            <a:avLst/>
          </a:prstGeom>
        </p:spPr>
      </p:pic>
      <p:sp>
        <p:nvSpPr>
          <p:cNvPr id="4" name="TextBox 3"/>
          <p:cNvSpPr txBox="1"/>
          <p:nvPr/>
        </p:nvSpPr>
        <p:spPr>
          <a:xfrm>
            <a:off x="2915920" y="148828"/>
            <a:ext cx="5019040" cy="400110"/>
          </a:xfrm>
          <a:prstGeom prst="rect">
            <a:avLst/>
          </a:prstGeom>
          <a:noFill/>
        </p:spPr>
        <p:txBody>
          <a:bodyPr wrap="square" rtlCol="0">
            <a:spAutoFit/>
          </a:bodyPr>
          <a:lstStyle/>
          <a:p>
            <a:pPr algn="just"/>
            <a:r>
              <a:rPr lang="en-US" dirty="0"/>
              <a:t>			</a:t>
            </a:r>
            <a:r>
              <a:rPr lang="en-US" sz="2000" dirty="0">
                <a:solidFill>
                  <a:srgbClr val="0070C0"/>
                </a:solidFill>
                <a:latin typeface="Algerian" panose="04020705040A02060702" pitchFamily="82" charset="0"/>
              </a:rPr>
              <a:t>Tableau Dashboard </a:t>
            </a:r>
          </a:p>
        </p:txBody>
      </p:sp>
    </p:spTree>
    <p:extLst>
      <p:ext uri="{BB962C8B-B14F-4D97-AF65-F5344CB8AC3E}">
        <p14:creationId xmlns:p14="http://schemas.microsoft.com/office/powerpoint/2010/main" val="721372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72160"/>
            <a:ext cx="12192000" cy="6085840"/>
          </a:xfrm>
          <a:prstGeom prst="rect">
            <a:avLst/>
          </a:prstGeom>
        </p:spPr>
      </p:pic>
      <p:sp>
        <p:nvSpPr>
          <p:cNvPr id="3" name="TextBox 2"/>
          <p:cNvSpPr txBox="1"/>
          <p:nvPr/>
        </p:nvSpPr>
        <p:spPr>
          <a:xfrm>
            <a:off x="4023360" y="162560"/>
            <a:ext cx="5567680" cy="400110"/>
          </a:xfrm>
          <a:prstGeom prst="rect">
            <a:avLst/>
          </a:prstGeom>
          <a:noFill/>
        </p:spPr>
        <p:txBody>
          <a:bodyPr wrap="square" rtlCol="0">
            <a:spAutoFit/>
          </a:bodyPr>
          <a:lstStyle/>
          <a:p>
            <a:pPr algn="just"/>
            <a:r>
              <a:rPr lang="en-US" sz="2000" dirty="0">
                <a:solidFill>
                  <a:srgbClr val="0070C0"/>
                </a:solidFill>
                <a:latin typeface="Algerian" panose="04020705040A02060702" pitchFamily="82" charset="0"/>
              </a:rPr>
              <a:t>Power BI Dashboard </a:t>
            </a:r>
          </a:p>
        </p:txBody>
      </p:sp>
    </p:spTree>
    <p:extLst>
      <p:ext uri="{BB962C8B-B14F-4D97-AF65-F5344CB8AC3E}">
        <p14:creationId xmlns:p14="http://schemas.microsoft.com/office/powerpoint/2010/main" val="2756694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75" y="1127760"/>
            <a:ext cx="10353761" cy="1326321"/>
          </a:xfrm>
        </p:spPr>
        <p:txBody>
          <a:bodyPr/>
          <a:lstStyle/>
          <a:p>
            <a:r>
              <a:rPr lang="en-US" b="0" dirty="0">
                <a:solidFill>
                  <a:srgbClr val="0070C0"/>
                </a:solidFill>
                <a:effectLst/>
                <a:latin typeface="Algerian" panose="04020705040A02060702" pitchFamily="82" charset="0"/>
              </a:rPr>
              <a:t>Conclusion</a:t>
            </a:r>
            <a:endParaRPr lang="en-US" dirty="0">
              <a:solidFill>
                <a:srgbClr val="0070C0"/>
              </a:solidFill>
              <a:latin typeface="Algerian" panose="04020705040A02060702" pitchFamily="82" charset="0"/>
            </a:endParaRPr>
          </a:p>
        </p:txBody>
      </p:sp>
      <p:sp>
        <p:nvSpPr>
          <p:cNvPr id="4" name="TextBox 3"/>
          <p:cNvSpPr txBox="1"/>
          <p:nvPr/>
        </p:nvSpPr>
        <p:spPr>
          <a:xfrm>
            <a:off x="913795" y="3230880"/>
            <a:ext cx="1067816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 the basis of various techniques applied for the financial analysis of Bank loan we can arrive to the conclusion that the financial position and overall performance of bank is satisfactory and loan amount and the customers of bank has increased over the period of time and bank has maintaining the profitability position.</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analysis will provide valuable information to a wide range of stakeholders, from banks and borrowers to investors, regulators, credit rating agencies, economists, and consumers.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457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235" y="2387600"/>
            <a:ext cx="10353761" cy="1326321"/>
          </a:xfrm>
        </p:spPr>
        <p:txBody>
          <a:bodyPr>
            <a:normAutofit/>
          </a:bodyPr>
          <a:lstStyle/>
          <a:p>
            <a:r>
              <a:rPr lang="en-US" sz="8000" dirty="0">
                <a:solidFill>
                  <a:srgbClr val="0070C0"/>
                </a:solidFill>
                <a:latin typeface="Algerian" panose="04020705040A02060702" pitchFamily="82" charset="0"/>
              </a:rPr>
              <a:t>Thank you </a:t>
            </a:r>
          </a:p>
        </p:txBody>
      </p:sp>
    </p:spTree>
    <p:extLst>
      <p:ext uri="{BB962C8B-B14F-4D97-AF65-F5344CB8AC3E}">
        <p14:creationId xmlns:p14="http://schemas.microsoft.com/office/powerpoint/2010/main" val="128678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Table Of Contents </a:t>
            </a:r>
          </a:p>
        </p:txBody>
      </p:sp>
      <p:sp>
        <p:nvSpPr>
          <p:cNvPr id="3" name="Content Placeholder 2"/>
          <p:cNvSpPr>
            <a:spLocks noGrp="1"/>
          </p:cNvSpPr>
          <p:nvPr>
            <p:ph idx="1"/>
          </p:nvPr>
        </p:nvSpPr>
        <p:spPr/>
        <p:txBody>
          <a:bodyPr>
            <a:normAutofit/>
          </a:bodyPr>
          <a:lstStyle/>
          <a:p>
            <a:endParaRPr lang="en-US" dirty="0"/>
          </a:p>
          <a:p>
            <a:pPr lvl="2"/>
            <a:r>
              <a:rPr lang="en-US" sz="3200" dirty="0"/>
              <a:t>All KPI Insights &amp; </a:t>
            </a:r>
            <a:r>
              <a:rPr lang="en-US" sz="3200" b="1" dirty="0">
                <a:effectLst/>
                <a:latin typeface="Footlight MT Light" panose="0204060206030A020304" pitchFamily="18" charset="0"/>
              </a:rPr>
              <a:t>Business Decisions</a:t>
            </a:r>
            <a:endParaRPr lang="en-US" sz="3200" dirty="0"/>
          </a:p>
          <a:p>
            <a:pPr lvl="2"/>
            <a:r>
              <a:rPr lang="en-US" sz="3200" dirty="0"/>
              <a:t> What we learn</a:t>
            </a:r>
          </a:p>
          <a:p>
            <a:pPr lvl="2"/>
            <a:r>
              <a:rPr lang="en-US" sz="3200" dirty="0"/>
              <a:t>Challenges </a:t>
            </a:r>
          </a:p>
          <a:p>
            <a:pPr lvl="2"/>
            <a:r>
              <a:rPr lang="en-US" sz="3200" dirty="0"/>
              <a:t>Dashboard Screenshots </a:t>
            </a:r>
          </a:p>
          <a:p>
            <a:endParaRPr lang="en-US" dirty="0"/>
          </a:p>
          <a:p>
            <a:endParaRPr lang="en-US" dirty="0"/>
          </a:p>
        </p:txBody>
      </p:sp>
    </p:spTree>
    <p:extLst>
      <p:ext uri="{BB962C8B-B14F-4D97-AF65-F5344CB8AC3E}">
        <p14:creationId xmlns:p14="http://schemas.microsoft.com/office/powerpoint/2010/main" val="23180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36320" y="1424940"/>
            <a:ext cx="9490075" cy="3695700"/>
          </a:xfrm>
        </p:spPr>
        <p:txBody>
          <a:bodyPr/>
          <a:lstStyle/>
          <a:p>
            <a:pPr marL="914400" lvl="2" indent="0">
              <a:buNone/>
            </a:pPr>
            <a:r>
              <a:rPr lang="en-US" sz="3200" dirty="0"/>
              <a:t>      </a:t>
            </a:r>
          </a:p>
          <a:p>
            <a:pPr marL="914400" lvl="2" indent="0">
              <a:buNone/>
            </a:pPr>
            <a:endParaRPr lang="en-US" sz="3200" dirty="0">
              <a:latin typeface="Times New Roman" panose="02020603050405020304" pitchFamily="18" charset="0"/>
              <a:cs typeface="Times New Roman" panose="02020603050405020304" pitchFamily="18" charset="0"/>
            </a:endParaRPr>
          </a:p>
          <a:p>
            <a:pPr marL="914400" lvl="2" indent="0">
              <a:buNone/>
            </a:pPr>
            <a:r>
              <a:rPr lang="en-US" sz="3200" dirty="0">
                <a:latin typeface="Algerian" panose="04020705040A02060702" pitchFamily="82" charset="0"/>
                <a:cs typeface="Times New Roman" panose="02020603050405020304" pitchFamily="18" charset="0"/>
              </a:rPr>
              <a:t>All KPI Analysis &amp;</a:t>
            </a:r>
            <a:r>
              <a:rPr lang="en-US" sz="3200" b="1" dirty="0">
                <a:effectLst/>
                <a:latin typeface="Footlight MT Light" panose="0204060206030A020304" pitchFamily="18" charset="0"/>
              </a:rPr>
              <a:t> Business Decisions</a:t>
            </a:r>
            <a:endParaRPr lang="en-US" sz="320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77203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42160"/>
            <a:ext cx="12059920" cy="2362200"/>
          </a:xfrm>
        </p:spPr>
        <p:txBody>
          <a:bodyPr/>
          <a:lstStyle/>
          <a:p>
            <a:r>
              <a:rPr lang="en-IN" sz="3600" dirty="0">
                <a:latin typeface="Algerian" panose="04020705040A02060702" pitchFamily="82" charset="0"/>
              </a:rPr>
              <a:t>KPI-1   </a:t>
            </a:r>
            <a:br>
              <a:rPr lang="en-IN" sz="3600" dirty="0">
                <a:latin typeface="Algerian" panose="04020705040A02060702" pitchFamily="82" charset="0"/>
              </a:rPr>
            </a:br>
            <a:r>
              <a:rPr lang="en-IN" sz="3600" dirty="0">
                <a:latin typeface="Algerian" panose="04020705040A02060702" pitchFamily="82" charset="0"/>
              </a:rPr>
              <a:t> </a:t>
            </a:r>
            <a:br>
              <a:rPr lang="en-IN" sz="3600" dirty="0">
                <a:latin typeface="Algerian" panose="04020705040A02060702" pitchFamily="82" charset="0"/>
              </a:rPr>
            </a:br>
            <a:r>
              <a:rPr lang="en-IN" sz="3600" dirty="0">
                <a:latin typeface="Algerian" panose="04020705040A02060702" pitchFamily="82" charset="0"/>
              </a:rPr>
              <a:t>Year-wise Loan Amount Status</a:t>
            </a:r>
            <a:br>
              <a:rPr lang="en-IN" sz="3600" dirty="0">
                <a:latin typeface="Footlight MT Light" panose="0204060206030A020304" pitchFamily="18" charset="0"/>
              </a:rPr>
            </a:br>
            <a:endParaRPr lang="en-US" dirty="0"/>
          </a:p>
        </p:txBody>
      </p:sp>
    </p:spTree>
    <p:extLst>
      <p:ext uri="{BB962C8B-B14F-4D97-AF65-F5344CB8AC3E}">
        <p14:creationId xmlns:p14="http://schemas.microsoft.com/office/powerpoint/2010/main" val="396120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6848744" y="609600"/>
            <a:ext cx="4418696" cy="5181600"/>
          </a:xfrm>
          <a:prstGeom prst="rect">
            <a:avLst/>
          </a:prstGeom>
        </p:spPr>
      </p:pic>
      <p:sp>
        <p:nvSpPr>
          <p:cNvPr id="13" name="TextBox 12"/>
          <p:cNvSpPr txBox="1"/>
          <p:nvPr/>
        </p:nvSpPr>
        <p:spPr>
          <a:xfrm>
            <a:off x="426720" y="711200"/>
            <a:ext cx="5598160" cy="2277547"/>
          </a:xfrm>
          <a:prstGeom prst="rect">
            <a:avLst/>
          </a:prstGeom>
          <a:noFill/>
        </p:spPr>
        <p:txBody>
          <a:bodyPr wrap="square" rtlCol="0">
            <a:spAutoFit/>
          </a:bodyPr>
          <a:lstStyle/>
          <a:p>
            <a:r>
              <a:rPr lang="en-US" sz="2800" dirty="0">
                <a:solidFill>
                  <a:srgbClr val="0070C0"/>
                </a:solidFill>
                <a:latin typeface="Times New Roman" panose="02020603050405020304" pitchFamily="18" charset="0"/>
                <a:cs typeface="Times New Roman" panose="02020603050405020304" pitchFamily="18" charset="0"/>
              </a:rPr>
              <a:t>				Insights</a:t>
            </a:r>
            <a:r>
              <a:rPr lang="en-US" dirty="0"/>
              <a:t>		</a:t>
            </a:r>
          </a:p>
          <a:p>
            <a:r>
              <a:rPr lang="en-US" dirty="0"/>
              <a:t>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total loan amount jumped from 2M to 261M during its steepest incline between 2007 and 2011.</a:t>
            </a:r>
          </a:p>
          <a:p>
            <a:endParaRPr lang="en-US" dirty="0"/>
          </a:p>
          <a:p>
            <a:r>
              <a:rPr lang="en-US" dirty="0"/>
              <a:t>			</a:t>
            </a:r>
          </a:p>
        </p:txBody>
      </p:sp>
      <p:sp>
        <p:nvSpPr>
          <p:cNvPr id="14" name="TextBox 13"/>
          <p:cNvSpPr txBox="1"/>
          <p:nvPr/>
        </p:nvSpPr>
        <p:spPr>
          <a:xfrm>
            <a:off x="508000" y="3698240"/>
            <a:ext cx="5679440" cy="2646878"/>
          </a:xfrm>
          <a:prstGeom prst="rect">
            <a:avLst/>
          </a:prstGeom>
          <a:noFill/>
        </p:spPr>
        <p:txBody>
          <a:bodyPr wrap="square" rtlCol="0">
            <a:spAutoFit/>
          </a:bodyPr>
          <a:lstStyle/>
          <a:p>
            <a:pPr algn="ctr"/>
            <a:r>
              <a:rPr lang="en-US" sz="2800" b="1" dirty="0">
                <a:solidFill>
                  <a:srgbClr val="0070C0"/>
                </a:solidFill>
                <a:latin typeface="Times New Roman" panose="02020603050405020304" pitchFamily="18" charset="0"/>
                <a:cs typeface="Times New Roman" panose="02020603050405020304" pitchFamily="18" charset="0"/>
              </a:rPr>
              <a:t>Business Decision</a:t>
            </a:r>
            <a:endParaRPr lang="en-US" sz="2800" dirty="0">
              <a:solidFill>
                <a:srgbClr val="0070C0"/>
              </a:solidFill>
              <a:latin typeface="Times New Roman" panose="02020603050405020304" pitchFamily="18" charset="0"/>
              <a:cs typeface="Times New Roman" panose="02020603050405020304" pitchFamily="18" charset="0"/>
            </a:endParaRPr>
          </a:p>
          <a:p>
            <a:endParaRPr lang="en-US" sz="2000" dirty="0">
              <a:latin typeface="Footlight MT Light" panose="0204060206030A020304" pitchFamily="18" charset="0"/>
            </a:endParaRPr>
          </a:p>
          <a:p>
            <a:r>
              <a:rPr lang="en-US" sz="2000" dirty="0">
                <a:latin typeface="Footlight MT Light" panose="0204060206030A020304" pitchFamily="18" charset="0"/>
              </a:rPr>
              <a:t>Marketing and loan offers to customers from years with high loan amounts. Develop specialized loan products, engage customers, and adjust strategies based on seasonal trends for effective targeting and business growth</a:t>
            </a:r>
            <a:r>
              <a:rPr lang="en-US" dirty="0">
                <a:latin typeface="Footlight MT Light" panose="0204060206030A020304" pitchFamily="18" charset="0"/>
              </a:rPr>
              <a:t>.</a:t>
            </a:r>
          </a:p>
          <a:p>
            <a:endParaRPr lang="en-US" dirty="0"/>
          </a:p>
        </p:txBody>
      </p:sp>
    </p:spTree>
    <p:extLst>
      <p:ext uri="{BB962C8B-B14F-4D97-AF65-F5344CB8AC3E}">
        <p14:creationId xmlns:p14="http://schemas.microsoft.com/office/powerpoint/2010/main" val="126852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4320" y="2448560"/>
            <a:ext cx="9540240" cy="1569660"/>
          </a:xfrm>
          <a:prstGeom prst="rect">
            <a:avLst/>
          </a:prstGeom>
          <a:noFill/>
        </p:spPr>
        <p:txBody>
          <a:bodyPr wrap="square" rtlCol="0">
            <a:spAutoFit/>
          </a:bodyPr>
          <a:lstStyle/>
          <a:p>
            <a:r>
              <a:rPr lang="en-US" sz="3200" dirty="0">
                <a:latin typeface="Algerian" panose="04020705040A02060702" pitchFamily="82" charset="0"/>
                <a:cs typeface="Times New Roman" panose="02020603050405020304" pitchFamily="18" charset="0"/>
              </a:rPr>
              <a:t>								KPI-2</a:t>
            </a:r>
          </a:p>
          <a:p>
            <a:endParaRPr lang="en-US" sz="3200" dirty="0">
              <a:latin typeface="Algerian" panose="04020705040A02060702" pitchFamily="82" charset="0"/>
              <a:cs typeface="Times New Roman" panose="02020603050405020304" pitchFamily="18" charset="0"/>
            </a:endParaRPr>
          </a:p>
          <a:p>
            <a:r>
              <a:rPr lang="en-US" sz="3200" dirty="0">
                <a:latin typeface="Algerian" panose="04020705040A02060702" pitchFamily="82" charset="0"/>
                <a:cs typeface="Times New Roman" panose="02020603050405020304" pitchFamily="18" charset="0"/>
              </a:rPr>
              <a:t>Grade and Sub Grade wise </a:t>
            </a:r>
            <a:r>
              <a:rPr lang="en-US" sz="3200" dirty="0" err="1">
                <a:latin typeface="Algerian" panose="04020705040A02060702" pitchFamily="82" charset="0"/>
                <a:cs typeface="Times New Roman" panose="02020603050405020304" pitchFamily="18" charset="0"/>
              </a:rPr>
              <a:t>Revol</a:t>
            </a:r>
            <a:r>
              <a:rPr lang="en-US" sz="3200" dirty="0">
                <a:latin typeface="Algerian" panose="04020705040A02060702" pitchFamily="82" charset="0"/>
                <a:cs typeface="Times New Roman" panose="02020603050405020304" pitchFamily="18" charset="0"/>
              </a:rPr>
              <a:t>- balance</a:t>
            </a:r>
          </a:p>
        </p:txBody>
      </p:sp>
    </p:spTree>
    <p:extLst>
      <p:ext uri="{BB962C8B-B14F-4D97-AF65-F5344CB8AC3E}">
        <p14:creationId xmlns:p14="http://schemas.microsoft.com/office/powerpoint/2010/main" val="67329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502400" y="609600"/>
            <a:ext cx="5608320" cy="5181600"/>
          </a:xfrm>
          <a:prstGeom prst="rect">
            <a:avLst/>
          </a:prstGeom>
        </p:spPr>
      </p:pic>
      <p:sp>
        <p:nvSpPr>
          <p:cNvPr id="7" name="TextBox 6"/>
          <p:cNvSpPr txBox="1"/>
          <p:nvPr/>
        </p:nvSpPr>
        <p:spPr>
          <a:xfrm>
            <a:off x="838200" y="471636"/>
            <a:ext cx="4724400" cy="3046988"/>
          </a:xfrm>
          <a:prstGeom prst="rect">
            <a:avLst/>
          </a:prstGeom>
          <a:noFill/>
        </p:spPr>
        <p:txBody>
          <a:bodyPr wrap="square" rtlCol="0">
            <a:spAutoFit/>
          </a:bodyPr>
          <a:lstStyle/>
          <a:p>
            <a:pPr algn="just"/>
            <a:r>
              <a:rPr lang="en-US" dirty="0">
                <a:solidFill>
                  <a:srgbClr val="0070C0"/>
                </a:solidFill>
                <a:latin typeface="Times New Roman" panose="02020603050405020304" pitchFamily="18" charset="0"/>
                <a:cs typeface="Times New Roman" panose="02020603050405020304" pitchFamily="18" charset="0"/>
              </a:rPr>
              <a:t>			</a:t>
            </a:r>
            <a:r>
              <a:rPr lang="en-US" sz="2800" dirty="0">
                <a:solidFill>
                  <a:srgbClr val="0070C0"/>
                </a:solidFill>
                <a:latin typeface="Times New Roman" panose="02020603050405020304" pitchFamily="18" charset="0"/>
                <a:cs typeface="Times New Roman" panose="02020603050405020304" pitchFamily="18" charset="0"/>
              </a:rPr>
              <a:t>	Insights</a:t>
            </a:r>
          </a:p>
          <a:p>
            <a:pPr algn="just"/>
            <a:r>
              <a:rPr lang="en-US" dirty="0"/>
              <a:t>	</a:t>
            </a:r>
          </a:p>
          <a:p>
            <a:pPr marL="285750" indent="-285750" algn="just">
              <a:buFont typeface="Arial" panose="020B0604020202020204" pitchFamily="34" charset="0"/>
              <a:buChar char="•"/>
            </a:pPr>
            <a:r>
              <a:rPr lang="en-US" dirty="0"/>
              <a:t>The total loan amount for Grade B is        which is the highest among all grades</a:t>
            </a:r>
          </a:p>
          <a:p>
            <a:pPr marL="285750" indent="-285750" algn="just">
              <a:buFont typeface="Arial" panose="020B0604020202020204" pitchFamily="34" charset="0"/>
              <a:buChar char="•"/>
            </a:pPr>
            <a:r>
              <a:rPr lang="en-US" dirty="0"/>
              <a:t>Overall it provides an understanding of the distribution of loan amounts across different risk-level categories.</a:t>
            </a:r>
          </a:p>
          <a:p>
            <a:pPr algn="just"/>
            <a:endParaRPr lang="en-US" dirty="0"/>
          </a:p>
          <a:p>
            <a:pPr algn="just"/>
            <a:r>
              <a:rPr lang="en-US" dirty="0"/>
              <a:t> </a:t>
            </a:r>
          </a:p>
          <a:p>
            <a:endParaRPr lang="en-US" dirty="0"/>
          </a:p>
        </p:txBody>
      </p:sp>
      <p:sp>
        <p:nvSpPr>
          <p:cNvPr id="8" name="TextBox 7"/>
          <p:cNvSpPr txBox="1"/>
          <p:nvPr/>
        </p:nvSpPr>
        <p:spPr>
          <a:xfrm>
            <a:off x="690880" y="3200400"/>
            <a:ext cx="5019040" cy="3339376"/>
          </a:xfrm>
          <a:prstGeom prst="rect">
            <a:avLst/>
          </a:prstGeom>
          <a:noFill/>
        </p:spPr>
        <p:txBody>
          <a:bodyPr wrap="square" rtlCol="0">
            <a:spAutoFit/>
          </a:bodyPr>
          <a:lstStyle/>
          <a:p>
            <a:pPr lvl="0" algn="ctr">
              <a:spcBef>
                <a:spcPts val="1000"/>
              </a:spcBef>
              <a:buClr>
                <a:srgbClr val="1E5155">
                  <a:lumMod val="40000"/>
                  <a:lumOff val="60000"/>
                </a:srgbClr>
              </a:buClr>
              <a:buSzPct val="80000"/>
              <a:defRPr/>
            </a:pPr>
            <a:r>
              <a:rPr lang="en-US" sz="2400" b="1" dirty="0">
                <a:solidFill>
                  <a:srgbClr val="0070C0"/>
                </a:solidFill>
                <a:latin typeface="Times New Roman" panose="02020603050405020304" pitchFamily="18" charset="0"/>
                <a:cs typeface="Times New Roman" panose="02020603050405020304" pitchFamily="18" charset="0"/>
              </a:rPr>
              <a:t>Business Decision</a:t>
            </a:r>
          </a:p>
          <a:p>
            <a:pPr lvl="0">
              <a:spcBef>
                <a:spcPts val="1000"/>
              </a:spcBef>
              <a:buClr>
                <a:srgbClr val="1E5155">
                  <a:lumMod val="40000"/>
                  <a:lumOff val="60000"/>
                </a:srgbClr>
              </a:buClr>
              <a:buSzPct val="80000"/>
              <a:defRPr/>
            </a:pPr>
            <a:r>
              <a:rPr lang="en-US" dirty="0">
                <a:latin typeface="Times New Roman" panose="02020603050405020304" pitchFamily="18" charset="0"/>
                <a:cs typeface="Times New Roman" panose="02020603050405020304" pitchFamily="18" charset="0"/>
              </a:rPr>
              <a:t>Leverage this data to optimize risk assessment and customer engagement</a:t>
            </a:r>
          </a:p>
          <a:p>
            <a:pPr marL="285750" lvl="0" indent="-285750">
              <a:spcBef>
                <a:spcPts val="1000"/>
              </a:spcBef>
              <a:buClr>
                <a:srgbClr val="1E5155">
                  <a:lumMod val="40000"/>
                  <a:lumOff val="60000"/>
                </a:srgbClr>
              </a:buClr>
              <a:buSzPct val="80000"/>
              <a:buFont typeface="Arial" panose="020B0604020202020204" pitchFamily="34" charset="0"/>
              <a:buChar char="•"/>
              <a:defRPr/>
            </a:pPr>
            <a:r>
              <a:rPr lang="en-US" b="1" dirty="0">
                <a:latin typeface="Times New Roman" panose="02020603050405020304" pitchFamily="18" charset="0"/>
                <a:cs typeface="Times New Roman" panose="02020603050405020304" pitchFamily="18" charset="0"/>
              </a:rPr>
              <a:t>Risk Management:</a:t>
            </a:r>
            <a:r>
              <a:rPr lang="en-US" dirty="0">
                <a:latin typeface="Times New Roman" panose="02020603050405020304" pitchFamily="18" charset="0"/>
                <a:cs typeface="Times New Roman" panose="02020603050405020304" pitchFamily="18" charset="0"/>
              </a:rPr>
              <a:t> Tailor risk evaluation based on revolving balances in different grade/sub-grade segments.</a:t>
            </a:r>
          </a:p>
          <a:p>
            <a:pPr marL="285750" lvl="0" indent="-285750">
              <a:spcBef>
                <a:spcPts val="1000"/>
              </a:spcBef>
              <a:buClr>
                <a:srgbClr val="1E5155">
                  <a:lumMod val="40000"/>
                  <a:lumOff val="60000"/>
                </a:srgbClr>
              </a:buClr>
              <a:buSzPct val="80000"/>
              <a:buFont typeface="Arial" panose="020B0604020202020204" pitchFamily="34" charset="0"/>
              <a:buChar char="•"/>
              <a:defRPr/>
            </a:pPr>
            <a:r>
              <a:rPr lang="en-US" b="1" dirty="0">
                <a:latin typeface="Times New Roman" panose="02020603050405020304" pitchFamily="18" charset="0"/>
                <a:cs typeface="Times New Roman" panose="02020603050405020304" pitchFamily="18" charset="0"/>
              </a:rPr>
              <a:t>Customer Support:</a:t>
            </a:r>
            <a:r>
              <a:rPr lang="en-US" dirty="0">
                <a:latin typeface="Times New Roman" panose="02020603050405020304" pitchFamily="18" charset="0"/>
                <a:cs typeface="Times New Roman" panose="02020603050405020304" pitchFamily="18" charset="0"/>
              </a:rPr>
              <a:t> Engage customers with high revolving balances, providing guidance and personalized solutions.</a:t>
            </a:r>
          </a:p>
          <a:p>
            <a:endParaRPr lang="en-US" dirty="0"/>
          </a:p>
        </p:txBody>
      </p:sp>
    </p:spTree>
    <p:extLst>
      <p:ext uri="{BB962C8B-B14F-4D97-AF65-F5344CB8AC3E}">
        <p14:creationId xmlns:p14="http://schemas.microsoft.com/office/powerpoint/2010/main" val="157000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120" y="2672080"/>
            <a:ext cx="11470640" cy="1569660"/>
          </a:xfrm>
          <a:prstGeom prst="rect">
            <a:avLst/>
          </a:prstGeom>
          <a:noFill/>
        </p:spPr>
        <p:txBody>
          <a:bodyPr wrap="square" rtlCol="0">
            <a:spAutoFit/>
          </a:bodyPr>
          <a:lstStyle/>
          <a:p>
            <a:r>
              <a:rPr lang="en-US" sz="3200" dirty="0">
                <a:latin typeface="Algerian" panose="04020705040A02060702" pitchFamily="82" charset="0"/>
                <a:cs typeface="Times New Roman" panose="02020603050405020304" pitchFamily="18" charset="0"/>
              </a:rPr>
              <a:t>											KPI-3</a:t>
            </a:r>
          </a:p>
          <a:p>
            <a:br>
              <a:rPr lang="en-US" sz="3200" dirty="0">
                <a:latin typeface="Algerian" panose="04020705040A02060702" pitchFamily="82" charset="0"/>
                <a:cs typeface="Times New Roman" panose="02020603050405020304" pitchFamily="18" charset="0"/>
              </a:rPr>
            </a:br>
            <a:r>
              <a:rPr lang="en-US" sz="3200" dirty="0">
                <a:latin typeface="Algerian" panose="04020705040A02060702" pitchFamily="82" charset="0"/>
                <a:cs typeface="Times New Roman" panose="02020603050405020304" pitchFamily="18" charset="0"/>
              </a:rPr>
              <a:t>Total Payment for Verified Vs Non-Verified Status</a:t>
            </a:r>
          </a:p>
        </p:txBody>
      </p:sp>
    </p:spTree>
    <p:extLst>
      <p:ext uri="{BB962C8B-B14F-4D97-AF65-F5344CB8AC3E}">
        <p14:creationId xmlns:p14="http://schemas.microsoft.com/office/powerpoint/2010/main" val="4099000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328</TotalTime>
  <Words>765</Words>
  <Application>Microsoft Office PowerPoint</Application>
  <PresentationFormat>Widescreen</PresentationFormat>
  <Paragraphs>87</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Algerian</vt:lpstr>
      <vt:lpstr>Arial</vt:lpstr>
      <vt:lpstr>Bookman Old Style</vt:lpstr>
      <vt:lpstr>Calibri</vt:lpstr>
      <vt:lpstr>Footlight MT Light</vt:lpstr>
      <vt:lpstr>Rockwell</vt:lpstr>
      <vt:lpstr>Times New Roman</vt:lpstr>
      <vt:lpstr>Damask</vt:lpstr>
      <vt:lpstr>PowerPoint Presentation</vt:lpstr>
      <vt:lpstr>Our Team (Group-6)</vt:lpstr>
      <vt:lpstr>Table Of Contents </vt:lpstr>
      <vt:lpstr>PowerPoint Presentation</vt:lpstr>
      <vt:lpstr>KPI-1      Year-wise Loan Amount Status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we learn?</vt:lpstr>
      <vt:lpstr>Challenges </vt:lpstr>
      <vt:lpstr>Challenges</vt:lpstr>
      <vt:lpstr>Dashboard Screenshots </vt:lpstr>
      <vt:lpstr>PowerPoint Presentation</vt:lpstr>
      <vt:lpstr>PowerPoint Presentation</vt:lpstr>
      <vt:lpstr>PowerPoint Presentation</vt:lpstr>
      <vt:lpstr>Conclusion</vt:lpstr>
      <vt:lpstr>Thank you </vt:lpstr>
    </vt:vector>
  </TitlesOfParts>
  <Company>Infoedge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Sonam Singh</dc:creator>
  <cp:lastModifiedBy>Prajakta</cp:lastModifiedBy>
  <cp:revision>4</cp:revision>
  <dcterms:created xsi:type="dcterms:W3CDTF">2024-05-14T12:12:13Z</dcterms:created>
  <dcterms:modified xsi:type="dcterms:W3CDTF">2024-05-19T05:57:03Z</dcterms:modified>
</cp:coreProperties>
</file>