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7169" y="2181859"/>
            <a:ext cx="616966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9191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2750" y="488950"/>
            <a:ext cx="22377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569" y="3234690"/>
            <a:ext cx="7742555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91919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469" y="6419748"/>
            <a:ext cx="89471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87390" y="6419748"/>
            <a:ext cx="1737359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169" y="2181859"/>
            <a:ext cx="61607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0">
              <a:lnSpc>
                <a:spcPct val="100000"/>
              </a:lnSpc>
              <a:spcBef>
                <a:spcPts val="100"/>
              </a:spcBef>
              <a:tabLst>
                <a:tab pos="2464435" algn="l"/>
              </a:tabLst>
            </a:pPr>
            <a:r>
              <a:rPr sz="4400" spc="-5" dirty="0">
                <a:latin typeface="DejaVu Sans"/>
                <a:cs typeface="DejaVu Sans"/>
              </a:rPr>
              <a:t>Unit- IV  </a:t>
            </a:r>
            <a:r>
              <a:rPr sz="4400" dirty="0">
                <a:latin typeface="DejaVu Sans"/>
                <a:cs typeface="DejaVu Sans"/>
              </a:rPr>
              <a:t>M</a:t>
            </a:r>
            <a:r>
              <a:rPr sz="4400" spc="5" dirty="0">
                <a:latin typeface="DejaVu Sans"/>
                <a:cs typeface="DejaVu Sans"/>
              </a:rPr>
              <a:t>e</a:t>
            </a:r>
            <a:r>
              <a:rPr sz="4400" spc="-5" dirty="0">
                <a:latin typeface="DejaVu Sans"/>
                <a:cs typeface="DejaVu Sans"/>
              </a:rPr>
              <a:t>m</a:t>
            </a:r>
            <a:r>
              <a:rPr sz="4400" spc="5" dirty="0">
                <a:latin typeface="DejaVu Sans"/>
                <a:cs typeface="DejaVu Sans"/>
              </a:rPr>
              <a:t>o</a:t>
            </a:r>
            <a:r>
              <a:rPr sz="4400" spc="-5" dirty="0">
                <a:latin typeface="DejaVu Sans"/>
                <a:cs typeface="DejaVu Sans"/>
              </a:rPr>
              <a:t>r</a:t>
            </a:r>
            <a:r>
              <a:rPr sz="4400" dirty="0">
                <a:latin typeface="DejaVu Sans"/>
                <a:cs typeface="DejaVu Sans"/>
              </a:rPr>
              <a:t>y	</a:t>
            </a:r>
            <a:r>
              <a:rPr sz="4400" spc="5" dirty="0">
                <a:latin typeface="DejaVu Sans"/>
                <a:cs typeface="DejaVu Sans"/>
              </a:rPr>
              <a:t>M</a:t>
            </a:r>
            <a:r>
              <a:rPr sz="4400" spc="-10" dirty="0">
                <a:latin typeface="DejaVu Sans"/>
                <a:cs typeface="DejaVu Sans"/>
              </a:rPr>
              <a:t>a</a:t>
            </a:r>
            <a:r>
              <a:rPr sz="4400" spc="5" dirty="0">
                <a:latin typeface="DejaVu Sans"/>
                <a:cs typeface="DejaVu Sans"/>
              </a:rPr>
              <a:t>n</a:t>
            </a:r>
            <a:r>
              <a:rPr sz="4400" dirty="0">
                <a:latin typeface="DejaVu Sans"/>
                <a:cs typeface="DejaVu Sans"/>
              </a:rPr>
              <a:t>ag</a:t>
            </a:r>
            <a:r>
              <a:rPr sz="4400" spc="-5" dirty="0">
                <a:latin typeface="DejaVu Sans"/>
                <a:cs typeface="DejaVu Sans"/>
              </a:rPr>
              <a:t>e</a:t>
            </a:r>
            <a:r>
              <a:rPr sz="4400" spc="5" dirty="0">
                <a:latin typeface="DejaVu Sans"/>
                <a:cs typeface="DejaVu Sans"/>
              </a:rPr>
              <a:t>m</a:t>
            </a:r>
            <a:r>
              <a:rPr sz="4400" spc="-5" dirty="0">
                <a:latin typeface="DejaVu Sans"/>
                <a:cs typeface="DejaVu Sans"/>
              </a:rPr>
              <a:t>ent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469" y="6266179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DejaVu Sans"/>
                <a:cs typeface="DejaVu Sans"/>
              </a:rPr>
              <a:t>CC</a:t>
            </a:r>
            <a:r>
              <a:rPr sz="1800" spc="-10" dirty="0">
                <a:solidFill>
                  <a:srgbClr val="FFFFFF"/>
                </a:solidFill>
                <a:latin typeface="DejaVu Sans"/>
                <a:cs typeface="DejaVu Sans"/>
              </a:rPr>
              <a:t>O</a:t>
            </a:r>
            <a:r>
              <a:rPr sz="1800" dirty="0">
                <a:solidFill>
                  <a:srgbClr val="FFFFFF"/>
                </a:solidFill>
                <a:latin typeface="DejaVu Sans"/>
                <a:cs typeface="DejaVu Sans"/>
              </a:rPr>
              <a:t>EW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630" y="488950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Four</a:t>
            </a:r>
            <a:r>
              <a:rPr spc="-7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630" y="85470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8029" algn="l"/>
              </a:tabLst>
            </a:pPr>
            <a:r>
              <a:rPr sz="2400" spc="-5" dirty="0">
                <a:latin typeface="DejaVu Sans"/>
                <a:cs typeface="DejaVu Sans"/>
              </a:rPr>
              <a:t>P1(100K),</a:t>
            </a:r>
            <a:r>
              <a:rPr sz="2400" spc="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P2(250K),	P3(450K),</a:t>
            </a:r>
            <a:r>
              <a:rPr sz="2400" spc="-6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P4(380K)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DejaVu Sans"/>
                <a:cs typeface="DejaVu Sans"/>
              </a:rPr>
              <a:t>Four</a:t>
            </a:r>
            <a:r>
              <a:rPr sz="2400" b="1" dirty="0">
                <a:latin typeface="DejaVu Sans"/>
                <a:cs typeface="DejaVu Sans"/>
              </a:rPr>
              <a:t> </a:t>
            </a:r>
            <a:r>
              <a:rPr sz="2400" b="1" spc="-5" dirty="0">
                <a:latin typeface="DejaVu Sans"/>
                <a:cs typeface="DejaVu Sans"/>
              </a:rPr>
              <a:t>Holes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0727" y="2128927"/>
          <a:ext cx="1827530" cy="3526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/>
              </a:tblGrid>
              <a:tr h="596900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OS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269"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400K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166370" marR="8915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P1 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(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10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0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84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marR="127000" algn="r">
                        <a:lnSpc>
                          <a:spcPts val="1315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300K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236220">
                        <a:lnSpc>
                          <a:spcPts val="1795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P2</a:t>
                      </a:r>
                      <a:r>
                        <a:rPr sz="1800" spc="-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(250K)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7089"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500K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166370" marR="8915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P3 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(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45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0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80770">
                        <a:lnSpc>
                          <a:spcPts val="1590"/>
                        </a:lnSpc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100K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3750" y="2990850"/>
            <a:ext cx="17646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DejaVu Sans"/>
                <a:cs typeface="DejaVu Sans"/>
              </a:rPr>
              <a:t>First </a:t>
            </a:r>
            <a:r>
              <a:rPr sz="3200" dirty="0">
                <a:latin typeface="DejaVu Sans"/>
                <a:cs typeface="DejaVu Sans"/>
              </a:rPr>
              <a:t>-</a:t>
            </a:r>
            <a:r>
              <a:rPr sz="3200" spc="-30" dirty="0">
                <a:latin typeface="DejaVu Sans"/>
                <a:cs typeface="DejaVu Sans"/>
              </a:rPr>
              <a:t> </a:t>
            </a:r>
            <a:r>
              <a:rPr sz="3200" spc="-80" dirty="0">
                <a:latin typeface="DejaVu Sans"/>
                <a:cs typeface="DejaVu Sans"/>
              </a:rPr>
              <a:t>Fit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Four</a:t>
            </a:r>
            <a:r>
              <a:rPr spc="-7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750" y="85470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8029" algn="l"/>
              </a:tabLst>
            </a:pPr>
            <a:r>
              <a:rPr sz="2400" spc="-5" dirty="0">
                <a:latin typeface="DejaVu Sans"/>
                <a:cs typeface="DejaVu Sans"/>
              </a:rPr>
              <a:t>P1(100K),</a:t>
            </a:r>
            <a:r>
              <a:rPr sz="2400" spc="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P2(250K),	P3(450K),</a:t>
            </a:r>
            <a:r>
              <a:rPr sz="2400" spc="-6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P4(380K)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DejaVu Sans"/>
                <a:cs typeface="DejaVu Sans"/>
              </a:rPr>
              <a:t>Four</a:t>
            </a:r>
            <a:r>
              <a:rPr sz="2400" b="1" dirty="0">
                <a:latin typeface="DejaVu Sans"/>
                <a:cs typeface="DejaVu Sans"/>
              </a:rPr>
              <a:t> </a:t>
            </a:r>
            <a:r>
              <a:rPr sz="2400" b="1" spc="-5" dirty="0">
                <a:latin typeface="DejaVu Sans"/>
                <a:cs typeface="DejaVu Sans"/>
              </a:rPr>
              <a:t>Holes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0727" y="2128927"/>
          <a:ext cx="1827530" cy="3900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/>
              </a:tblGrid>
              <a:tr h="596900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OS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269"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400K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166370" marR="8915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P4 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(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38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0</a:t>
                      </a:r>
                      <a:r>
                        <a:rPr sz="1800" spc="-5" dirty="0">
                          <a:latin typeface="DejaVu Sans"/>
                          <a:cs typeface="DejaVu Sans"/>
                        </a:rPr>
                        <a:t>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84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300K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P2</a:t>
                      </a:r>
                      <a:r>
                        <a:rPr sz="1800" spc="-2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(250K)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69">
                <a:tc>
                  <a:txBody>
                    <a:bodyPr/>
                    <a:lstStyle/>
                    <a:p>
                      <a:pPr marR="165100" algn="r">
                        <a:lnSpc>
                          <a:spcPts val="1430"/>
                        </a:lnSpc>
                        <a:spcBef>
                          <a:spcPts val="439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500K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16637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P3</a:t>
                      </a:r>
                      <a:endParaRPr sz="1800">
                        <a:latin typeface="DejaVu Sans"/>
                        <a:cs typeface="DejaVu Sans"/>
                      </a:endParaRPr>
                    </a:p>
                    <a:p>
                      <a:pPr marL="166370">
                        <a:lnSpc>
                          <a:spcPts val="1130"/>
                        </a:lnSpc>
                      </a:pPr>
                      <a:r>
                        <a:rPr sz="1800" spc="-10" dirty="0">
                          <a:latin typeface="DejaVu Sans"/>
                          <a:cs typeface="DejaVu Sans"/>
                        </a:rPr>
                        <a:t>(450K)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9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tabLst>
                          <a:tab pos="1078865" algn="l"/>
                        </a:tabLst>
                      </a:pPr>
                      <a:r>
                        <a:rPr sz="2700" spc="-7" baseline="-13888" dirty="0">
                          <a:latin typeface="DejaVu Sans"/>
                          <a:cs typeface="DejaVu Sans"/>
                        </a:rPr>
                        <a:t>P1	</a:t>
                      </a:r>
                      <a:r>
                        <a:rPr sz="1600" dirty="0">
                          <a:latin typeface="DejaVu Sans"/>
                          <a:cs typeface="DejaVu Sans"/>
                        </a:rPr>
                        <a:t>100K</a:t>
                      </a:r>
                      <a:endParaRPr sz="1600">
                        <a:latin typeface="DejaVu Sans"/>
                        <a:cs typeface="DejaVu Sans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DejaVu Sans"/>
                          <a:cs typeface="DejaVu Sans"/>
                        </a:rPr>
                        <a:t>(100K)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74750" y="3140709"/>
            <a:ext cx="1806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DejaVu Sans"/>
                <a:cs typeface="DejaVu Sans"/>
              </a:rPr>
              <a:t>Best </a:t>
            </a:r>
            <a:r>
              <a:rPr sz="3200" dirty="0">
                <a:latin typeface="DejaVu Sans"/>
                <a:cs typeface="DejaVu Sans"/>
              </a:rPr>
              <a:t>-</a:t>
            </a:r>
            <a:r>
              <a:rPr sz="3200" spc="-90" dirty="0">
                <a:latin typeface="DejaVu Sans"/>
                <a:cs typeface="DejaVu Sans"/>
              </a:rPr>
              <a:t> </a:t>
            </a:r>
            <a:r>
              <a:rPr sz="3200" spc="-80" dirty="0">
                <a:latin typeface="DejaVu Sans"/>
                <a:cs typeface="DejaVu Sans"/>
              </a:rPr>
              <a:t>Fit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Four</a:t>
            </a:r>
            <a:r>
              <a:rPr spc="-7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750" y="854709"/>
            <a:ext cx="6286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8029" algn="l"/>
              </a:tabLst>
            </a:pPr>
            <a:r>
              <a:rPr sz="2400" spc="-5" dirty="0">
                <a:latin typeface="DejaVu Sans"/>
                <a:cs typeface="DejaVu Sans"/>
              </a:rPr>
              <a:t>P1(100K),</a:t>
            </a:r>
            <a:r>
              <a:rPr sz="2400" spc="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P2(250K),	P3(450K),</a:t>
            </a:r>
            <a:r>
              <a:rPr sz="2400" spc="-6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P4(380K)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DejaVu Sans"/>
                <a:cs typeface="DejaVu Sans"/>
              </a:rPr>
              <a:t>Four</a:t>
            </a:r>
            <a:r>
              <a:rPr sz="2400" b="1" dirty="0">
                <a:latin typeface="DejaVu Sans"/>
                <a:cs typeface="DejaVu Sans"/>
              </a:rPr>
              <a:t> </a:t>
            </a:r>
            <a:r>
              <a:rPr sz="2400" b="1" spc="-5" dirty="0">
                <a:latin typeface="DejaVu Sans"/>
                <a:cs typeface="DejaVu Sans"/>
              </a:rPr>
              <a:t>Holes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0727" y="2128927"/>
          <a:ext cx="1827530" cy="3524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/>
              </a:tblGrid>
              <a:tr h="596900"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dirty="0">
                          <a:latin typeface="Liberation Sans"/>
                          <a:cs typeface="Liberation Sans"/>
                        </a:rPr>
                        <a:t>OS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143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269"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400K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318770" marR="7391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P2  </a:t>
                      </a:r>
                      <a:r>
                        <a:rPr sz="1800" spc="5" dirty="0">
                          <a:latin typeface="DejaVu Sans"/>
                          <a:cs typeface="DejaVu Sans"/>
                        </a:rPr>
                        <a:t>(</a:t>
                      </a:r>
                      <a:r>
                        <a:rPr sz="1800" spc="-10" dirty="0">
                          <a:latin typeface="DejaVu Sans"/>
                          <a:cs typeface="DejaVu Sans"/>
                        </a:rPr>
                        <a:t>250</a:t>
                      </a:r>
                      <a:r>
                        <a:rPr sz="1800" spc="-15" dirty="0">
                          <a:latin typeface="DejaVu Sans"/>
                          <a:cs typeface="DejaVu Sans"/>
                        </a:rPr>
                        <a:t>K</a:t>
                      </a:r>
                      <a:r>
                        <a:rPr sz="1800" dirty="0">
                          <a:latin typeface="DejaVu Sans"/>
                          <a:cs typeface="DejaVu Sans"/>
                        </a:rPr>
                        <a:t>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84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300K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69">
                <a:tc>
                  <a:txBody>
                    <a:bodyPr/>
                    <a:lstStyle/>
                    <a:p>
                      <a:pPr marR="165100" algn="r">
                        <a:lnSpc>
                          <a:spcPts val="1430"/>
                        </a:lnSpc>
                        <a:spcBef>
                          <a:spcPts val="439"/>
                        </a:spcBef>
                      </a:pPr>
                      <a:r>
                        <a:rPr sz="1400" spc="-5" dirty="0">
                          <a:latin typeface="Liberation Sans"/>
                          <a:cs typeface="Liberation Sans"/>
                        </a:rPr>
                        <a:t>500K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  <a:p>
                      <a:pPr marL="166370">
                        <a:lnSpc>
                          <a:spcPts val="191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P1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  <a:p>
                      <a:pPr marL="166370">
                        <a:lnSpc>
                          <a:spcPts val="1130"/>
                        </a:lnSpc>
                      </a:pPr>
                      <a:r>
                        <a:rPr sz="1800" spc="-10" dirty="0">
                          <a:latin typeface="DejaVu Sans"/>
                          <a:cs typeface="DejaVu Sans"/>
                        </a:rPr>
                        <a:t>(100K)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5587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4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0807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DejaVu Sans"/>
                          <a:cs typeface="DejaVu Sans"/>
                        </a:rPr>
                        <a:t>100K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0430" y="3079750"/>
            <a:ext cx="2072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DejaVu Sans"/>
                <a:cs typeface="DejaVu Sans"/>
              </a:rPr>
              <a:t>Worst </a:t>
            </a:r>
            <a:r>
              <a:rPr sz="3200" dirty="0">
                <a:latin typeface="DejaVu Sans"/>
                <a:cs typeface="DejaVu Sans"/>
              </a:rPr>
              <a:t>-</a:t>
            </a:r>
            <a:r>
              <a:rPr sz="3200" spc="-55" dirty="0">
                <a:latin typeface="DejaVu Sans"/>
                <a:cs typeface="DejaVu Sans"/>
              </a:rPr>
              <a:t> </a:t>
            </a:r>
            <a:r>
              <a:rPr sz="3200" spc="-80" dirty="0">
                <a:latin typeface="DejaVu Sans"/>
                <a:cs typeface="DejaVu Sans"/>
              </a:rPr>
              <a:t>Fit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8709" y="147320"/>
            <a:ext cx="184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FFFF"/>
                </a:solidFill>
                <a:latin typeface="DejaVu Sans"/>
                <a:cs typeface="DejaVu Sans"/>
              </a:rPr>
              <a:t>Background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6120" y="1280160"/>
            <a:ext cx="1751330" cy="76200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DejaVu Sans"/>
                <a:cs typeface="DejaVu Sans"/>
              </a:rPr>
              <a:t>Process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07920" y="1624330"/>
            <a:ext cx="836930" cy="74930"/>
            <a:chOff x="2407920" y="1624330"/>
            <a:chExt cx="836930" cy="74930"/>
          </a:xfrm>
        </p:grpSpPr>
        <p:sp>
          <p:nvSpPr>
            <p:cNvPr id="7" name="object 7"/>
            <p:cNvSpPr/>
            <p:nvPr/>
          </p:nvSpPr>
          <p:spPr>
            <a:xfrm>
              <a:off x="2407920" y="1661160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708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9920" y="162433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30" h="74930">
                  <a:moveTo>
                    <a:pt x="0" y="0"/>
                  </a:moveTo>
                  <a:lnTo>
                    <a:pt x="0" y="74930"/>
                  </a:lnTo>
                  <a:lnTo>
                    <a:pt x="7493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98720" y="1624330"/>
            <a:ext cx="836930" cy="74930"/>
            <a:chOff x="4998720" y="1624330"/>
            <a:chExt cx="836930" cy="74930"/>
          </a:xfrm>
        </p:grpSpPr>
        <p:sp>
          <p:nvSpPr>
            <p:cNvPr id="10" name="object 10"/>
            <p:cNvSpPr/>
            <p:nvPr/>
          </p:nvSpPr>
          <p:spPr>
            <a:xfrm>
              <a:off x="4998720" y="1661160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79">
                  <a:moveTo>
                    <a:pt x="0" y="0"/>
                  </a:moveTo>
                  <a:lnTo>
                    <a:pt x="767079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60720" y="162433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30">
                  <a:moveTo>
                    <a:pt x="0" y="0"/>
                  </a:moveTo>
                  <a:lnTo>
                    <a:pt x="0" y="74930"/>
                  </a:lnTo>
                  <a:lnTo>
                    <a:pt x="74929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3389" y="1540509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91919"/>
                </a:solidFill>
                <a:latin typeface="Liberation Sans"/>
                <a:cs typeface="Liberation Sans"/>
              </a:rPr>
              <a:t>Inp</a:t>
            </a:r>
            <a:r>
              <a:rPr sz="1800" spc="-15" dirty="0">
                <a:solidFill>
                  <a:srgbClr val="191919"/>
                </a:solidFill>
                <a:latin typeface="Liberation Sans"/>
                <a:cs typeface="Liberation Sans"/>
              </a:rPr>
              <a:t>u</a:t>
            </a:r>
            <a:r>
              <a:rPr sz="1800" dirty="0">
                <a:solidFill>
                  <a:srgbClr val="191919"/>
                </a:solidFill>
                <a:latin typeface="Liberation Sans"/>
                <a:cs typeface="Liberation Sans"/>
              </a:rPr>
              <a:t>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4390" y="1540509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91919"/>
                </a:solidFill>
                <a:latin typeface="Liberation Sans"/>
                <a:cs typeface="Liberation Sans"/>
              </a:rPr>
              <a:t>Output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4750" y="3155950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91919"/>
                </a:solidFill>
                <a:latin typeface="Liberation Sans"/>
                <a:cs typeface="Liberation Sans"/>
              </a:rPr>
              <a:t>Inp</a:t>
            </a:r>
            <a:r>
              <a:rPr sz="1800" spc="-15" dirty="0">
                <a:solidFill>
                  <a:srgbClr val="191919"/>
                </a:solidFill>
                <a:latin typeface="Liberation Sans"/>
                <a:cs typeface="Liberation Sans"/>
              </a:rPr>
              <a:t>u</a:t>
            </a:r>
            <a:r>
              <a:rPr sz="1800" dirty="0">
                <a:solidFill>
                  <a:srgbClr val="191919"/>
                </a:solidFill>
                <a:latin typeface="Liberation Sans"/>
                <a:cs typeface="Liberation Sans"/>
              </a:rPr>
              <a:t>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0790" y="3141979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91919"/>
                </a:solidFill>
                <a:latin typeface="Liberation Sans"/>
                <a:cs typeface="Liberation Sans"/>
              </a:rPr>
              <a:t>Output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7879" y="2971800"/>
            <a:ext cx="1371600" cy="68580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620"/>
              </a:spcBef>
            </a:pP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Compile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4279" y="2971800"/>
            <a:ext cx="1737360" cy="68580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417830" marR="199390" indent="-21209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Linking</a:t>
            </a:r>
            <a:r>
              <a:rPr sz="1800" spc="-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DejaVu Sans"/>
                <a:cs typeface="DejaVu Sans"/>
              </a:rPr>
              <a:t>Loading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2159" y="2971800"/>
            <a:ext cx="1370330" cy="68580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620"/>
              </a:spcBef>
            </a:pPr>
            <a:r>
              <a:rPr sz="1800" spc="-15" dirty="0">
                <a:solidFill>
                  <a:srgbClr val="FFFFFF"/>
                </a:solidFill>
                <a:latin typeface="DejaVu Sans"/>
                <a:cs typeface="DejaVu Sans"/>
              </a:rPr>
              <a:t>Execution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59479" y="3277870"/>
            <a:ext cx="304800" cy="74930"/>
            <a:chOff x="3459479" y="3277870"/>
            <a:chExt cx="304800" cy="74930"/>
          </a:xfrm>
        </p:grpSpPr>
        <p:sp>
          <p:nvSpPr>
            <p:cNvPr id="20" name="object 20"/>
            <p:cNvSpPr/>
            <p:nvPr/>
          </p:nvSpPr>
          <p:spPr>
            <a:xfrm>
              <a:off x="3459479" y="3314700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68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88079" y="32778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501640" y="3255009"/>
            <a:ext cx="349250" cy="74930"/>
            <a:chOff x="5501640" y="3255009"/>
            <a:chExt cx="349250" cy="74930"/>
          </a:xfrm>
        </p:grpSpPr>
        <p:sp>
          <p:nvSpPr>
            <p:cNvPr id="23" name="object 23"/>
            <p:cNvSpPr/>
            <p:nvPr/>
          </p:nvSpPr>
          <p:spPr>
            <a:xfrm>
              <a:off x="5501640" y="329183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5960" y="325500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0"/>
                  </a:moveTo>
                  <a:lnTo>
                    <a:pt x="0" y="74929"/>
                  </a:lnTo>
                  <a:lnTo>
                    <a:pt x="74929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783079" y="3239770"/>
            <a:ext cx="304800" cy="74930"/>
            <a:chOff x="1783079" y="3239770"/>
            <a:chExt cx="304800" cy="74930"/>
          </a:xfrm>
        </p:grpSpPr>
        <p:sp>
          <p:nvSpPr>
            <p:cNvPr id="26" name="object 26"/>
            <p:cNvSpPr/>
            <p:nvPr/>
          </p:nvSpPr>
          <p:spPr>
            <a:xfrm>
              <a:off x="1783079" y="3276600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680" y="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11679" y="32397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19315" y="3280409"/>
            <a:ext cx="309245" cy="74930"/>
            <a:chOff x="7219315" y="3280409"/>
            <a:chExt cx="309245" cy="74930"/>
          </a:xfrm>
        </p:grpSpPr>
        <p:sp>
          <p:nvSpPr>
            <p:cNvPr id="29" name="object 29"/>
            <p:cNvSpPr/>
            <p:nvPr/>
          </p:nvSpPr>
          <p:spPr>
            <a:xfrm>
              <a:off x="7223760" y="3307079"/>
              <a:ext cx="233679" cy="11430"/>
            </a:xfrm>
            <a:custGeom>
              <a:avLst/>
              <a:gdLst/>
              <a:ahLst/>
              <a:cxnLst/>
              <a:rect l="l" t="t" r="r" b="b"/>
              <a:pathLst>
                <a:path w="233679" h="11429">
                  <a:moveTo>
                    <a:pt x="0" y="0"/>
                  </a:moveTo>
                  <a:lnTo>
                    <a:pt x="233680" y="1143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51090" y="3280409"/>
              <a:ext cx="77470" cy="74930"/>
            </a:xfrm>
            <a:custGeom>
              <a:avLst/>
              <a:gdLst/>
              <a:ahLst/>
              <a:cxnLst/>
              <a:rect l="l" t="t" r="r" b="b"/>
              <a:pathLst>
                <a:path w="77470" h="74929">
                  <a:moveTo>
                    <a:pt x="2539" y="0"/>
                  </a:moveTo>
                  <a:lnTo>
                    <a:pt x="0" y="74929"/>
                  </a:lnTo>
                  <a:lnTo>
                    <a:pt x="77469" y="4191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27120" y="4222750"/>
            <a:ext cx="4628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150110" algn="l"/>
              </a:tabLst>
            </a:pPr>
            <a:r>
              <a:rPr sz="2400" spc="-20" dirty="0">
                <a:solidFill>
                  <a:srgbClr val="BF0000"/>
                </a:solidFill>
                <a:latin typeface="DejaVu Sans"/>
                <a:cs typeface="DejaVu Sans"/>
              </a:rPr>
              <a:t>Program </a:t>
            </a:r>
            <a:r>
              <a:rPr sz="2400" spc="-5" dirty="0">
                <a:solidFill>
                  <a:srgbClr val="BF0000"/>
                </a:solidFill>
                <a:latin typeface="DejaVu Sans"/>
                <a:cs typeface="DejaVu Sans"/>
              </a:rPr>
              <a:t>must be </a:t>
            </a:r>
            <a:r>
              <a:rPr sz="2400" spc="-10" dirty="0">
                <a:solidFill>
                  <a:srgbClr val="BF0000"/>
                </a:solidFill>
                <a:latin typeface="DejaVu Sans"/>
                <a:cs typeface="DejaVu Sans"/>
              </a:rPr>
              <a:t>brought </a:t>
            </a:r>
            <a:r>
              <a:rPr sz="2400" spc="-5" dirty="0">
                <a:solidFill>
                  <a:srgbClr val="BF0000"/>
                </a:solidFill>
                <a:latin typeface="DejaVu Sans"/>
                <a:cs typeface="DejaVu Sans"/>
              </a:rPr>
              <a:t>into  memory</a:t>
            </a:r>
            <a:r>
              <a:rPr sz="2400" dirty="0">
                <a:solidFill>
                  <a:srgbClr val="BF0000"/>
                </a:solidFill>
                <a:latin typeface="DejaVu Sans"/>
                <a:cs typeface="DejaVu Sans"/>
              </a:rPr>
              <a:t> and	</a:t>
            </a:r>
            <a:r>
              <a:rPr sz="2400" spc="-5" dirty="0">
                <a:solidFill>
                  <a:srgbClr val="BF0000"/>
                </a:solidFill>
                <a:latin typeface="DejaVu Sans"/>
                <a:cs typeface="DejaVu Sans"/>
              </a:rPr>
              <a:t>for </a:t>
            </a:r>
            <a:r>
              <a:rPr sz="2400" spc="5" dirty="0">
                <a:solidFill>
                  <a:srgbClr val="BF0000"/>
                </a:solidFill>
                <a:latin typeface="DejaVu Sans"/>
                <a:cs typeface="DejaVu Sans"/>
              </a:rPr>
              <a:t>it </a:t>
            </a:r>
            <a:r>
              <a:rPr sz="2400" spc="-5" dirty="0">
                <a:solidFill>
                  <a:srgbClr val="BF0000"/>
                </a:solidFill>
                <a:latin typeface="DejaVu Sans"/>
                <a:cs typeface="DejaVu Sans"/>
              </a:rPr>
              <a:t>to be  </a:t>
            </a:r>
            <a:r>
              <a:rPr sz="2400" spc="-20" dirty="0">
                <a:solidFill>
                  <a:srgbClr val="BF0000"/>
                </a:solidFill>
                <a:latin typeface="DejaVu Sans"/>
                <a:cs typeface="DejaVu Sans"/>
              </a:rPr>
              <a:t>executed.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079084" y="6419748"/>
            <a:ext cx="173863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Chhaya</a:t>
            </a:r>
            <a:r>
              <a:rPr sz="1800" spc="-5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Gosavi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9120" y="86359"/>
            <a:ext cx="5436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DejaVu Sans"/>
                <a:cs typeface="DejaVu Sans"/>
              </a:rPr>
              <a:t>Memory Management</a:t>
            </a:r>
            <a:r>
              <a:rPr sz="3200" b="0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DejaVu Sans"/>
                <a:cs typeface="DejaVu Sans"/>
              </a:rPr>
              <a:t>Unit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230" y="946150"/>
            <a:ext cx="7809865" cy="438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5900">
              <a:lnSpc>
                <a:spcPct val="100000"/>
              </a:lnSpc>
              <a:spcBef>
                <a:spcPts val="100"/>
              </a:spcBef>
              <a:buClr>
                <a:srgbClr val="191919"/>
              </a:buClr>
              <a:buFont typeface="Liberation Sans"/>
              <a:buChar char="•"/>
              <a:tabLst>
                <a:tab pos="228600" algn="l"/>
              </a:tabLst>
            </a:pPr>
            <a:r>
              <a:rPr sz="2600" spc="-20" dirty="0">
                <a:solidFill>
                  <a:srgbClr val="001F5F"/>
                </a:solidFill>
                <a:latin typeface="DejaVu Sans"/>
                <a:cs typeface="DejaVu Sans"/>
              </a:rPr>
              <a:t>Hardware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device that maps virtual 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address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to  physical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 address.</a:t>
            </a:r>
            <a:endParaRPr sz="26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91919"/>
              </a:buClr>
              <a:buFont typeface="Liberation Sans"/>
              <a:buChar char="•"/>
            </a:pPr>
            <a:endParaRPr sz="2650">
              <a:latin typeface="DejaVu Sans"/>
              <a:cs typeface="DejaVu Sans"/>
            </a:endParaRPr>
          </a:p>
          <a:p>
            <a:pPr marL="228600" marR="99060" indent="-215900">
              <a:lnSpc>
                <a:spcPct val="100000"/>
              </a:lnSpc>
              <a:buClr>
                <a:srgbClr val="191919"/>
              </a:buClr>
              <a:buFont typeface="Liberation Sans"/>
              <a:buChar char="•"/>
              <a:tabLst>
                <a:tab pos="228600" algn="l"/>
              </a:tabLst>
            </a:pP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In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MMU scheme,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value in the 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relocation  register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is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added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to every 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address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generated 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by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a user </a:t>
            </a:r>
            <a:r>
              <a:rPr sz="2600" spc="-15" dirty="0">
                <a:solidFill>
                  <a:srgbClr val="001F5F"/>
                </a:solidFill>
                <a:latin typeface="DejaVu Sans"/>
                <a:cs typeface="DejaVu Sans"/>
              </a:rPr>
              <a:t>process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at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the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time it is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sent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to  </a:t>
            </a:r>
            <a:r>
              <a:rPr sz="2600" spc="-55" dirty="0">
                <a:solidFill>
                  <a:srgbClr val="001F5F"/>
                </a:solidFill>
                <a:latin typeface="DejaVu Sans"/>
                <a:cs typeface="DejaVu Sans"/>
              </a:rPr>
              <a:t>memory.</a:t>
            </a:r>
            <a:endParaRPr sz="26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91919"/>
              </a:buClr>
              <a:buFont typeface="Liberation Sans"/>
              <a:buChar char="•"/>
            </a:pPr>
            <a:endParaRPr sz="2650">
              <a:latin typeface="DejaVu Sans"/>
              <a:cs typeface="DejaVu Sans"/>
            </a:endParaRPr>
          </a:p>
          <a:p>
            <a:pPr marL="228600" marR="701675" indent="-215900">
              <a:lnSpc>
                <a:spcPct val="100000"/>
              </a:lnSpc>
              <a:buClr>
                <a:srgbClr val="191919"/>
              </a:buClr>
              <a:buFont typeface="Liberation Sans"/>
              <a:buChar char="•"/>
              <a:tabLst>
                <a:tab pos="228600" algn="l"/>
              </a:tabLst>
            </a:pP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The user 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program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deals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with </a:t>
            </a:r>
            <a:r>
              <a:rPr sz="2600" i="1" spc="-5" dirty="0">
                <a:solidFill>
                  <a:srgbClr val="001F5F"/>
                </a:solidFill>
                <a:latin typeface="DejaVu Sans"/>
                <a:cs typeface="DejaVu Sans"/>
              </a:rPr>
              <a:t>logical  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addresses;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it </a:t>
            </a:r>
            <a:r>
              <a:rPr sz="2600" dirty="0">
                <a:solidFill>
                  <a:srgbClr val="001F5F"/>
                </a:solidFill>
                <a:latin typeface="DejaVu Sans"/>
                <a:cs typeface="DejaVu Sans"/>
              </a:rPr>
              <a:t>never sees the </a:t>
            </a:r>
            <a:r>
              <a:rPr sz="2600" i="1" dirty="0">
                <a:solidFill>
                  <a:srgbClr val="001F5F"/>
                </a:solidFill>
                <a:latin typeface="DejaVu Sans"/>
                <a:cs typeface="DejaVu Sans"/>
              </a:rPr>
              <a:t>real </a:t>
            </a:r>
            <a:r>
              <a:rPr sz="2600" spc="-5" dirty="0">
                <a:solidFill>
                  <a:srgbClr val="001F5F"/>
                </a:solidFill>
                <a:latin typeface="DejaVu Sans"/>
                <a:cs typeface="DejaVu Sans"/>
              </a:rPr>
              <a:t>physical  </a:t>
            </a:r>
            <a:r>
              <a:rPr sz="2600" spc="-10" dirty="0">
                <a:solidFill>
                  <a:srgbClr val="001F5F"/>
                </a:solidFill>
                <a:latin typeface="DejaVu Sans"/>
                <a:cs typeface="DejaVu Sans"/>
              </a:rPr>
              <a:t>addresses.</a:t>
            </a:r>
            <a:endParaRPr sz="26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829" y="55879"/>
            <a:ext cx="500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Contiguous</a:t>
            </a:r>
            <a:r>
              <a:rPr sz="3600" b="0" spc="-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Allocation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269" y="1040129"/>
            <a:ext cx="675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25" spc="2557" baseline="17921" dirty="0">
                <a:solidFill>
                  <a:srgbClr val="191919"/>
                </a:solidFill>
                <a:latin typeface="OpenSymbol"/>
                <a:cs typeface="OpenSymbol"/>
              </a:rPr>
              <a:t></a:t>
            </a:r>
            <a:r>
              <a:rPr sz="2325" spc="-397" baseline="17921" dirty="0">
                <a:solidFill>
                  <a:srgbClr val="191919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Main </a:t>
            </a:r>
            <a:r>
              <a:rPr sz="2400" spc="5" dirty="0">
                <a:solidFill>
                  <a:srgbClr val="191919"/>
                </a:solidFill>
                <a:latin typeface="Liberation Sans"/>
                <a:cs typeface="Liberation Sans"/>
              </a:rPr>
              <a:t>memory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usually </a:t>
            </a:r>
            <a:r>
              <a:rPr sz="2400" spc="-10" dirty="0">
                <a:solidFill>
                  <a:srgbClr val="191919"/>
                </a:solidFill>
                <a:latin typeface="Liberation Sans"/>
                <a:cs typeface="Liberation Sans"/>
              </a:rPr>
              <a:t>divided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into </a:t>
            </a:r>
            <a:r>
              <a:rPr sz="2400" dirty="0">
                <a:solidFill>
                  <a:srgbClr val="191919"/>
                </a:solidFill>
                <a:latin typeface="Liberation Sans"/>
                <a:cs typeface="Liberation Sans"/>
              </a:rPr>
              <a:t>two </a:t>
            </a:r>
            <a:r>
              <a:rPr sz="2400" spc="-165" dirty="0">
                <a:solidFill>
                  <a:srgbClr val="191919"/>
                </a:solidFill>
                <a:latin typeface="Liberation Sans"/>
                <a:cs typeface="Liberation Sans"/>
              </a:rPr>
              <a:t>partitions: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569" y="222376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569" y="1405890"/>
            <a:ext cx="7679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5080" indent="-215900">
              <a:lnSpc>
                <a:spcPct val="100000"/>
              </a:lnSpc>
              <a:spcBef>
                <a:spcPts val="100"/>
              </a:spcBef>
              <a:buSzPct val="43750"/>
              <a:buFont typeface="OpenSymbol"/>
              <a:buChar char="●"/>
              <a:tabLst>
                <a:tab pos="228600" algn="l"/>
              </a:tabLst>
            </a:pPr>
            <a:r>
              <a:rPr sz="2400" spc="-10" dirty="0">
                <a:solidFill>
                  <a:srgbClr val="191919"/>
                </a:solidFill>
                <a:latin typeface="Liberation Sans"/>
                <a:cs typeface="Liberation Sans"/>
              </a:rPr>
              <a:t>Resident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operating </a:t>
            </a:r>
            <a:r>
              <a:rPr sz="2400" dirty="0">
                <a:solidFill>
                  <a:srgbClr val="191919"/>
                </a:solidFill>
                <a:latin typeface="Liberation Sans"/>
                <a:cs typeface="Liberation Sans"/>
              </a:rPr>
              <a:t>system, </a:t>
            </a:r>
            <a:r>
              <a:rPr sz="2400" spc="-10" dirty="0">
                <a:solidFill>
                  <a:srgbClr val="191919"/>
                </a:solidFill>
                <a:latin typeface="Liberation Sans"/>
                <a:cs typeface="Liberation Sans"/>
              </a:rPr>
              <a:t>usually held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in low </a:t>
            </a:r>
            <a:r>
              <a:rPr sz="2400" spc="5" dirty="0">
                <a:solidFill>
                  <a:srgbClr val="191919"/>
                </a:solidFill>
                <a:latin typeface="Liberation Sans"/>
                <a:cs typeface="Liberation Sans"/>
              </a:rPr>
              <a:t>memory 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with interrupt vector.</a:t>
            </a:r>
            <a:endParaRPr sz="2400">
              <a:latin typeface="Liberation Sans"/>
              <a:cs typeface="Liberation Sans"/>
            </a:endParaRPr>
          </a:p>
          <a:p>
            <a:pPr marL="227965">
              <a:lnSpc>
                <a:spcPct val="100000"/>
              </a:lnSpc>
            </a:pP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User processes then </a:t>
            </a:r>
            <a:r>
              <a:rPr sz="2400" spc="-10" dirty="0">
                <a:solidFill>
                  <a:srgbClr val="191919"/>
                </a:solidFill>
                <a:latin typeface="Liberation Sans"/>
                <a:cs typeface="Liberation Sans"/>
              </a:rPr>
              <a:t>held in high</a:t>
            </a:r>
            <a:r>
              <a:rPr sz="2400" spc="30" dirty="0">
                <a:solidFill>
                  <a:srgbClr val="191919"/>
                </a:solidFill>
                <a:latin typeface="Liberation Sans"/>
                <a:cs typeface="Liberation Sans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Liberation Sans"/>
                <a:cs typeface="Liberation Sans"/>
              </a:rPr>
              <a:t>memory.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69" y="2868929"/>
            <a:ext cx="368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25" spc="2557" baseline="17921" dirty="0">
                <a:solidFill>
                  <a:srgbClr val="191919"/>
                </a:solidFill>
                <a:latin typeface="OpenSymbol"/>
                <a:cs typeface="OpenSymbol"/>
              </a:rPr>
              <a:t></a:t>
            </a:r>
            <a:r>
              <a:rPr sz="2325" spc="-397" baseline="17921" dirty="0">
                <a:solidFill>
                  <a:srgbClr val="191919"/>
                </a:solidFill>
                <a:latin typeface="OpenSymbol"/>
                <a:cs typeface="OpenSymbol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Liberation Sans"/>
                <a:cs typeface="Liberation Sans"/>
              </a:rPr>
              <a:t>Single-partition </a:t>
            </a:r>
            <a:r>
              <a:rPr sz="2400" spc="-190" dirty="0">
                <a:solidFill>
                  <a:srgbClr val="191919"/>
                </a:solidFill>
                <a:latin typeface="Liberation Sans"/>
                <a:cs typeface="Liberation Sans"/>
              </a:rPr>
              <a:t>allocation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569" y="441832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solidFill>
                  <a:srgbClr val="191919"/>
                </a:solidFill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1019175" indent="-215900">
              <a:lnSpc>
                <a:spcPct val="100000"/>
              </a:lnSpc>
              <a:spcBef>
                <a:spcPts val="100"/>
              </a:spcBef>
              <a:buSzPct val="43750"/>
              <a:buFont typeface="OpenSymbol"/>
              <a:buChar char="●"/>
              <a:tabLst>
                <a:tab pos="228600" algn="l"/>
              </a:tabLst>
            </a:pPr>
            <a:r>
              <a:rPr sz="2400" spc="-5" dirty="0"/>
              <a:t>Relocation-register </a:t>
            </a:r>
            <a:r>
              <a:rPr sz="2400" dirty="0"/>
              <a:t>scheme </a:t>
            </a:r>
            <a:r>
              <a:rPr sz="2400" spc="-5" dirty="0"/>
              <a:t>used </a:t>
            </a:r>
            <a:r>
              <a:rPr sz="2400" dirty="0"/>
              <a:t>to </a:t>
            </a:r>
            <a:r>
              <a:rPr sz="2400" spc="-5" dirty="0"/>
              <a:t>protect user  processes from each other, </a:t>
            </a:r>
            <a:r>
              <a:rPr sz="2400" spc="-10" dirty="0"/>
              <a:t>and </a:t>
            </a:r>
            <a:r>
              <a:rPr sz="2400" dirty="0"/>
              <a:t>from </a:t>
            </a:r>
            <a:r>
              <a:rPr sz="2400" spc="-5" dirty="0"/>
              <a:t>changing  operating-system code and</a:t>
            </a:r>
            <a:r>
              <a:rPr sz="2400" spc="15" dirty="0"/>
              <a:t> </a:t>
            </a:r>
            <a:r>
              <a:rPr sz="2400" spc="-5" dirty="0"/>
              <a:t>data.</a:t>
            </a:r>
            <a:endParaRPr sz="2400"/>
          </a:p>
          <a:p>
            <a:pPr marL="227965" marR="5080">
              <a:lnSpc>
                <a:spcPct val="100000"/>
              </a:lnSpc>
            </a:pPr>
            <a:r>
              <a:rPr spc="-5" dirty="0"/>
              <a:t>Relocation register contains value of smallest physical  address; </a:t>
            </a:r>
            <a:r>
              <a:rPr dirty="0"/>
              <a:t>limit </a:t>
            </a:r>
            <a:r>
              <a:rPr spc="-5" dirty="0"/>
              <a:t>register contains range of logical  addresses </a:t>
            </a:r>
            <a:r>
              <a:rPr dirty="0"/>
              <a:t>– </a:t>
            </a:r>
            <a:r>
              <a:rPr spc="-5" dirty="0"/>
              <a:t>each logical address </a:t>
            </a:r>
            <a:r>
              <a:rPr dirty="0"/>
              <a:t>must </a:t>
            </a:r>
            <a:r>
              <a:rPr spc="-5" dirty="0"/>
              <a:t>be less than the  </a:t>
            </a:r>
            <a:r>
              <a:rPr dirty="0"/>
              <a:t>limit</a:t>
            </a:r>
            <a:r>
              <a:rPr spc="5" dirty="0"/>
              <a:t> </a:t>
            </a:r>
            <a:r>
              <a:rPr spc="-5" dirty="0"/>
              <a:t>register.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550" y="1069340"/>
            <a:ext cx="7359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DejaVu Sans"/>
                <a:cs typeface="DejaVu Sans"/>
              </a:rPr>
              <a:t>Memory </a:t>
            </a:r>
            <a:r>
              <a:rPr sz="2000" spc="-10" dirty="0">
                <a:solidFill>
                  <a:srgbClr val="6F2F9F"/>
                </a:solidFill>
                <a:latin typeface="DejaVu Sans"/>
                <a:cs typeface="DejaVu Sans"/>
              </a:rPr>
              <a:t>Protection </a:t>
            </a:r>
            <a:r>
              <a:rPr sz="2000" spc="-5" dirty="0">
                <a:solidFill>
                  <a:srgbClr val="6F2F9F"/>
                </a:solidFill>
                <a:latin typeface="DejaVu Sans"/>
                <a:cs typeface="DejaVu Sans"/>
              </a:rPr>
              <a:t>:- OS </a:t>
            </a:r>
            <a:r>
              <a:rPr sz="2000" spc="-50" dirty="0">
                <a:solidFill>
                  <a:srgbClr val="6F2F9F"/>
                </a:solidFill>
                <a:latin typeface="DejaVu Sans"/>
                <a:cs typeface="DejaVu Sans"/>
              </a:rPr>
              <a:t>From </a:t>
            </a:r>
            <a:r>
              <a:rPr sz="2000" spc="-5" dirty="0">
                <a:solidFill>
                  <a:srgbClr val="6F2F9F"/>
                </a:solidFill>
                <a:latin typeface="DejaVu Sans"/>
                <a:cs typeface="DejaVu Sans"/>
              </a:rPr>
              <a:t>User </a:t>
            </a:r>
            <a:r>
              <a:rPr sz="2000" spc="-15" dirty="0">
                <a:solidFill>
                  <a:srgbClr val="6F2F9F"/>
                </a:solidFill>
                <a:latin typeface="DejaVu Sans"/>
                <a:cs typeface="DejaVu Sans"/>
              </a:rPr>
              <a:t>Process </a:t>
            </a:r>
            <a:r>
              <a:rPr sz="2000" dirty="0">
                <a:solidFill>
                  <a:srgbClr val="6F2F9F"/>
                </a:solidFill>
                <a:latin typeface="DejaVu Sans"/>
                <a:cs typeface="DejaVu Sans"/>
              </a:rPr>
              <a:t>and </a:t>
            </a:r>
            <a:r>
              <a:rPr sz="2000" spc="-5" dirty="0">
                <a:solidFill>
                  <a:srgbClr val="6F2F9F"/>
                </a:solidFill>
                <a:latin typeface="DejaVu Sans"/>
                <a:cs typeface="DejaVu Sans"/>
              </a:rPr>
              <a:t>One </a:t>
            </a:r>
            <a:r>
              <a:rPr sz="2000" dirty="0">
                <a:solidFill>
                  <a:srgbClr val="6F2F9F"/>
                </a:solidFill>
                <a:latin typeface="DejaVu Sans"/>
                <a:cs typeface="DejaVu Sans"/>
              </a:rPr>
              <a:t>User  </a:t>
            </a:r>
            <a:r>
              <a:rPr sz="2000" spc="-15" dirty="0">
                <a:solidFill>
                  <a:srgbClr val="6F2F9F"/>
                </a:solidFill>
                <a:latin typeface="DejaVu Sans"/>
                <a:cs typeface="DejaVu Sans"/>
              </a:rPr>
              <a:t>Process from </a:t>
            </a:r>
            <a:r>
              <a:rPr sz="2000" spc="-5" dirty="0">
                <a:solidFill>
                  <a:srgbClr val="6F2F9F"/>
                </a:solidFill>
                <a:latin typeface="DejaVu Sans"/>
                <a:cs typeface="DejaVu Sans"/>
              </a:rPr>
              <a:t>Other</a:t>
            </a:r>
            <a:r>
              <a:rPr sz="2000" spc="35" dirty="0">
                <a:solidFill>
                  <a:srgbClr val="6F2F9F"/>
                </a:solidFill>
                <a:latin typeface="DejaVu Sans"/>
                <a:cs typeface="DejaVu Sans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DejaVu Sans"/>
                <a:cs typeface="DejaVu Sans"/>
              </a:rPr>
              <a:t>Process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3670300"/>
            <a:ext cx="904240" cy="57658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CPU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9864" y="3921759"/>
            <a:ext cx="579755" cy="76200"/>
            <a:chOff x="2729864" y="3921759"/>
            <a:chExt cx="579755" cy="76200"/>
          </a:xfrm>
        </p:grpSpPr>
        <p:sp>
          <p:nvSpPr>
            <p:cNvPr id="5" name="object 5"/>
            <p:cNvSpPr/>
            <p:nvPr/>
          </p:nvSpPr>
          <p:spPr>
            <a:xfrm>
              <a:off x="2734309" y="3958589"/>
              <a:ext cx="504190" cy="1270"/>
            </a:xfrm>
            <a:custGeom>
              <a:avLst/>
              <a:gdLst/>
              <a:ahLst/>
              <a:cxnLst/>
              <a:rect l="l" t="t" r="r" b="b"/>
              <a:pathLst>
                <a:path w="504189" h="1270">
                  <a:moveTo>
                    <a:pt x="0" y="0"/>
                  </a:moveTo>
                  <a:lnTo>
                    <a:pt x="504189" y="127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3419" y="39217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145789" y="2272029"/>
            <a:ext cx="1727200" cy="575310"/>
          </a:xfrm>
          <a:custGeom>
            <a:avLst/>
            <a:gdLst/>
            <a:ahLst/>
            <a:cxnLst/>
            <a:rect l="l" t="t" r="r" b="b"/>
            <a:pathLst>
              <a:path w="1727200" h="575310">
                <a:moveTo>
                  <a:pt x="1727200" y="0"/>
                </a:moveTo>
                <a:lnTo>
                  <a:pt x="0" y="0"/>
                </a:lnTo>
                <a:lnTo>
                  <a:pt x="0" y="575310"/>
                </a:lnTo>
                <a:lnTo>
                  <a:pt x="1727200" y="575310"/>
                </a:lnTo>
                <a:lnTo>
                  <a:pt x="17272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5789" y="2272029"/>
            <a:ext cx="1727200" cy="575310"/>
          </a:xfrm>
          <a:prstGeom prst="rect">
            <a:avLst/>
          </a:prstGeom>
          <a:ln w="25518">
            <a:solidFill>
              <a:srgbClr val="395E8A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93700" marR="268605" indent="1854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Limit  </a:t>
            </a:r>
            <a:r>
              <a:rPr sz="1800" spc="-15" dirty="0">
                <a:solidFill>
                  <a:srgbClr val="FFFFFF"/>
                </a:solidFill>
                <a:latin typeface="DejaVu Sans"/>
                <a:cs typeface="DejaVu Sans"/>
              </a:rPr>
              <a:t>Regi</a:t>
            </a: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497DBA"/>
                  </a:solidFill>
                </a:uFill>
                <a:latin typeface="DejaVu Sans"/>
                <a:cs typeface="DejaVu Sans"/>
              </a:rPr>
              <a:t>ster</a:t>
            </a:r>
            <a:r>
              <a:rPr sz="1800" u="sng" spc="-210" dirty="0">
                <a:solidFill>
                  <a:srgbClr val="FFFFFF"/>
                </a:solidFill>
                <a:uFill>
                  <a:solidFill>
                    <a:srgbClr val="497DBA"/>
                  </a:solidFill>
                </a:uFill>
                <a:latin typeface="DejaVu Sans"/>
                <a:cs typeface="DejaVu Sans"/>
              </a:rPr>
              <a:t> 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2320" y="281177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0"/>
                </a:moveTo>
                <a:lnTo>
                  <a:pt x="0" y="74930"/>
                </a:lnTo>
                <a:lnTo>
                  <a:pt x="74929" y="36830"/>
                </a:lnTo>
                <a:lnTo>
                  <a:pt x="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6270" y="4361179"/>
            <a:ext cx="93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Logical  </a:t>
            </a:r>
            <a:r>
              <a:rPr sz="1800" spc="-45" dirty="0">
                <a:latin typeface="DejaVu Sans"/>
                <a:cs typeface="DejaVu Sans"/>
              </a:rPr>
              <a:t>A</a:t>
            </a:r>
            <a:r>
              <a:rPr sz="1800" spc="5" dirty="0">
                <a:latin typeface="DejaVu Sans"/>
                <a:cs typeface="DejaVu Sans"/>
              </a:rPr>
              <a:t>d</a:t>
            </a:r>
            <a:r>
              <a:rPr sz="1800" spc="-5" dirty="0">
                <a:latin typeface="DejaVu Sans"/>
                <a:cs typeface="DejaVu Sans"/>
              </a:rPr>
              <a:t>d</a:t>
            </a:r>
            <a:r>
              <a:rPr sz="1800" spc="-40" dirty="0">
                <a:latin typeface="DejaVu Sans"/>
                <a:cs typeface="DejaVu Sans"/>
              </a:rPr>
              <a:t>r</a:t>
            </a:r>
            <a:r>
              <a:rPr sz="1800" dirty="0">
                <a:latin typeface="DejaVu Sans"/>
                <a:cs typeface="DejaVu Sans"/>
              </a:rPr>
              <a:t>e</a:t>
            </a:r>
            <a:r>
              <a:rPr sz="1800" spc="-10" dirty="0">
                <a:latin typeface="DejaVu Sans"/>
                <a:cs typeface="DejaVu Sans"/>
              </a:rPr>
              <a:t>s</a:t>
            </a:r>
            <a:r>
              <a:rPr sz="1800" dirty="0">
                <a:latin typeface="DejaVu Sans"/>
                <a:cs typeface="DejaVu Sans"/>
              </a:rPr>
              <a:t>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55920" y="38798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1679" y="4373879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0" y="0"/>
                </a:moveTo>
                <a:lnTo>
                  <a:pt x="0" y="76200"/>
                </a:lnTo>
                <a:lnTo>
                  <a:pt x="7493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1740" y="5184140"/>
            <a:ext cx="583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DejaVu Sans"/>
                <a:cs typeface="DejaVu Sans"/>
              </a:rPr>
              <a:t>E</a:t>
            </a:r>
            <a:r>
              <a:rPr sz="1800" spc="-35" dirty="0">
                <a:latin typeface="DejaVu Sans"/>
                <a:cs typeface="DejaVu Sans"/>
              </a:rPr>
              <a:t>rr</a:t>
            </a:r>
            <a:r>
              <a:rPr sz="1800" spc="-5" dirty="0">
                <a:latin typeface="DejaVu Sans"/>
                <a:cs typeface="DejaVu Sans"/>
              </a:rPr>
              <a:t>or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3190" y="2272029"/>
            <a:ext cx="1727200" cy="575310"/>
          </a:xfrm>
          <a:custGeom>
            <a:avLst/>
            <a:gdLst/>
            <a:ahLst/>
            <a:cxnLst/>
            <a:rect l="l" t="t" r="r" b="b"/>
            <a:pathLst>
              <a:path w="1727200" h="575310">
                <a:moveTo>
                  <a:pt x="1727200" y="0"/>
                </a:moveTo>
                <a:lnTo>
                  <a:pt x="0" y="0"/>
                </a:lnTo>
                <a:lnTo>
                  <a:pt x="0" y="575310"/>
                </a:lnTo>
                <a:lnTo>
                  <a:pt x="1727200" y="575310"/>
                </a:lnTo>
                <a:lnTo>
                  <a:pt x="172720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8040" y="3670300"/>
            <a:ext cx="1234440" cy="57658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190"/>
              </a:spcBef>
            </a:pP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Memory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33184" y="3962400"/>
            <a:ext cx="743585" cy="76200"/>
            <a:chOff x="6433184" y="3962400"/>
            <a:chExt cx="743585" cy="76200"/>
          </a:xfrm>
        </p:grpSpPr>
        <p:sp>
          <p:nvSpPr>
            <p:cNvPr id="17" name="object 17"/>
            <p:cNvSpPr/>
            <p:nvPr/>
          </p:nvSpPr>
          <p:spPr>
            <a:xfrm>
              <a:off x="6437629" y="3999230"/>
              <a:ext cx="669290" cy="1270"/>
            </a:xfrm>
            <a:custGeom>
              <a:avLst/>
              <a:gdLst/>
              <a:ahLst/>
              <a:cxnLst/>
              <a:rect l="l" t="t" r="r" b="b"/>
              <a:pathLst>
                <a:path w="669290" h="1270">
                  <a:moveTo>
                    <a:pt x="0" y="0"/>
                  </a:moveTo>
                  <a:lnTo>
                    <a:pt x="669290" y="1270"/>
                  </a:lnTo>
                </a:path>
              </a:pathLst>
            </a:custGeom>
            <a:ln w="888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39624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990590" y="2767329"/>
            <a:ext cx="694690" cy="656590"/>
            <a:chOff x="5990590" y="2767329"/>
            <a:chExt cx="694690" cy="656590"/>
          </a:xfrm>
        </p:grpSpPr>
        <p:sp>
          <p:nvSpPr>
            <p:cNvPr id="20" name="object 20"/>
            <p:cNvSpPr/>
            <p:nvPr/>
          </p:nvSpPr>
          <p:spPr>
            <a:xfrm>
              <a:off x="6609080" y="281050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7420" y="2767329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70">
                  <a:moveTo>
                    <a:pt x="0" y="0"/>
                  </a:moveTo>
                  <a:lnTo>
                    <a:pt x="0" y="585470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90590" y="334898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74930" y="0"/>
                  </a:moveTo>
                  <a:lnTo>
                    <a:pt x="0" y="0"/>
                  </a:lnTo>
                  <a:lnTo>
                    <a:pt x="36830" y="7493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296860" y="3493710"/>
          <a:ext cx="2151378" cy="1574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737869"/>
                <a:gridCol w="753109"/>
              </a:tblGrid>
              <a:tr h="411479">
                <a:tc rowSpan="2"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&lt;</a:t>
                      </a:r>
                      <a:endParaRPr sz="3600">
                        <a:latin typeface="DejaVu Sans"/>
                        <a:cs typeface="DejaVu Sans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395E8A"/>
                      </a:solidFill>
                      <a:prstDash val="solid"/>
                    </a:lnL>
                    <a:lnR w="28575">
                      <a:solidFill>
                        <a:srgbClr val="395E8A"/>
                      </a:solidFill>
                      <a:prstDash val="solid"/>
                    </a:lnR>
                    <a:lnT w="28575">
                      <a:solidFill>
                        <a:srgbClr val="395E8A"/>
                      </a:solidFill>
                      <a:prstDash val="solid"/>
                    </a:lnT>
                    <a:lnB w="28575">
                      <a:solidFill>
                        <a:srgbClr val="395E8A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860"/>
                        </a:lnSpc>
                      </a:pPr>
                      <a:r>
                        <a:rPr sz="1800" spc="-85" dirty="0">
                          <a:latin typeface="DejaVu Sans"/>
                          <a:cs typeface="DejaVu Sans"/>
                        </a:rPr>
                        <a:t>Yes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9276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0" marB="0">
                    <a:lnL w="28575">
                      <a:solidFill>
                        <a:srgbClr val="395E8A"/>
                      </a:solidFill>
                      <a:prstDash val="solid"/>
                    </a:lnL>
                    <a:lnR w="28575">
                      <a:solidFill>
                        <a:srgbClr val="395E8A"/>
                      </a:solidFill>
                      <a:prstDash val="solid"/>
                    </a:lnR>
                    <a:lnT w="28575">
                      <a:solidFill>
                        <a:srgbClr val="395E8A"/>
                      </a:solidFill>
                      <a:prstDash val="solid"/>
                    </a:lnT>
                    <a:lnB w="28575">
                      <a:solidFill>
                        <a:srgbClr val="395E8A"/>
                      </a:solidFill>
                      <a:prstDash val="solid"/>
                    </a:lnB>
                    <a:solidFill>
                      <a:srgbClr val="4E80B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95E8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670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395E8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DejaVu Sans"/>
                          <a:cs typeface="DejaVu Sans"/>
                        </a:rPr>
                        <a:t>No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T="635" marB="0">
                    <a:lnL w="9525">
                      <a:solidFill>
                        <a:srgbClr val="497DB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5532120" y="3423920"/>
            <a:ext cx="904240" cy="986790"/>
          </a:xfrm>
          <a:prstGeom prst="rect">
            <a:avLst/>
          </a:prstGeom>
          <a:solidFill>
            <a:srgbClr val="4E80BC"/>
          </a:solidFill>
          <a:ln w="25518">
            <a:solidFill>
              <a:srgbClr val="395E8A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240"/>
              </a:spcBef>
            </a:pPr>
            <a:r>
              <a:rPr sz="4400" dirty="0">
                <a:solidFill>
                  <a:srgbClr val="FFFFFF"/>
                </a:solidFill>
                <a:latin typeface="DejaVu Sans"/>
                <a:cs typeface="DejaVu Sans"/>
              </a:rPr>
              <a:t>+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03190" y="2272029"/>
            <a:ext cx="1727200" cy="575310"/>
          </a:xfrm>
          <a:prstGeom prst="rect">
            <a:avLst/>
          </a:prstGeom>
          <a:ln w="25518">
            <a:solidFill>
              <a:srgbClr val="395E8A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93700" marR="258445" indent="-12827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DejaVu Sans"/>
                <a:cs typeface="DejaVu Sans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DejaVu Sans"/>
                <a:cs typeface="DejaVu Sans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DejaVu Sans"/>
                <a:cs typeface="DejaVu Sans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DejaVu Sans"/>
                <a:cs typeface="DejaVu Sans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DejaVu Sans"/>
                <a:cs typeface="DejaVu Sans"/>
              </a:rPr>
              <a:t>on  </a:t>
            </a:r>
            <a:r>
              <a:rPr sz="1800" spc="-15" dirty="0">
                <a:solidFill>
                  <a:srgbClr val="FFFFFF"/>
                </a:solidFill>
                <a:latin typeface="DejaVu Sans"/>
                <a:cs typeface="DejaVu Sans"/>
              </a:rPr>
              <a:t>Reg</a:t>
            </a: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497DBA"/>
                  </a:solidFill>
                </a:uFill>
                <a:latin typeface="DejaVu Sans"/>
                <a:cs typeface="DejaVu Sans"/>
              </a:rPr>
              <a:t>ister</a:t>
            </a:r>
            <a:r>
              <a:rPr sz="1800" u="sng" spc="75" dirty="0">
                <a:solidFill>
                  <a:srgbClr val="FFFFFF"/>
                </a:solidFill>
                <a:uFill>
                  <a:solidFill>
                    <a:srgbClr val="497DBA"/>
                  </a:solidFill>
                </a:uFill>
                <a:latin typeface="DejaVu Sans"/>
                <a:cs typeface="DejaVu Sans"/>
              </a:rPr>
              <a:t> 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4770" y="4442459"/>
            <a:ext cx="95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DejaVu Sans"/>
                <a:cs typeface="DejaVu Sans"/>
              </a:rPr>
              <a:t>P</a:t>
            </a:r>
            <a:r>
              <a:rPr sz="1800" spc="-5" dirty="0">
                <a:latin typeface="DejaVu Sans"/>
                <a:cs typeface="DejaVu Sans"/>
              </a:rPr>
              <a:t>h</a:t>
            </a:r>
            <a:r>
              <a:rPr sz="1800" dirty="0">
                <a:latin typeface="DejaVu Sans"/>
                <a:cs typeface="DejaVu Sans"/>
              </a:rPr>
              <a:t>y</a:t>
            </a:r>
            <a:r>
              <a:rPr sz="1800" spc="-10" dirty="0">
                <a:latin typeface="DejaVu Sans"/>
                <a:cs typeface="DejaVu Sans"/>
              </a:rPr>
              <a:t>s</a:t>
            </a:r>
            <a:r>
              <a:rPr sz="1800" spc="5" dirty="0">
                <a:latin typeface="DejaVu Sans"/>
                <a:cs typeface="DejaVu Sans"/>
              </a:rPr>
              <a:t>i</a:t>
            </a:r>
            <a:r>
              <a:rPr sz="1800" spc="-15" dirty="0">
                <a:latin typeface="DejaVu Sans"/>
                <a:cs typeface="DejaVu Sans"/>
              </a:rPr>
              <a:t>c</a:t>
            </a:r>
            <a:r>
              <a:rPr sz="1800" spc="5" dirty="0">
                <a:latin typeface="DejaVu Sans"/>
                <a:cs typeface="DejaVu Sans"/>
              </a:rPr>
              <a:t>a</a:t>
            </a:r>
            <a:r>
              <a:rPr sz="1800" dirty="0">
                <a:latin typeface="DejaVu Sans"/>
                <a:cs typeface="DejaVu Sans"/>
              </a:rPr>
              <a:t>l  </a:t>
            </a:r>
            <a:r>
              <a:rPr sz="1800" spc="-15" dirty="0">
                <a:latin typeface="DejaVu Sans"/>
                <a:cs typeface="DejaVu Sans"/>
              </a:rPr>
              <a:t>Address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068829" y="55879"/>
            <a:ext cx="500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Contiguous</a:t>
            </a:r>
            <a:r>
              <a:rPr sz="3600" b="0" spc="-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Allocation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1920" y="507619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985259" y="2848610"/>
            <a:ext cx="76200" cy="657860"/>
            <a:chOff x="3985259" y="2848610"/>
            <a:chExt cx="76200" cy="657860"/>
          </a:xfrm>
        </p:grpSpPr>
        <p:sp>
          <p:nvSpPr>
            <p:cNvPr id="32" name="object 32"/>
            <p:cNvSpPr/>
            <p:nvPr/>
          </p:nvSpPr>
          <p:spPr>
            <a:xfrm>
              <a:off x="4023359" y="2848610"/>
              <a:ext cx="0" cy="586740"/>
            </a:xfrm>
            <a:custGeom>
              <a:avLst/>
              <a:gdLst/>
              <a:ahLst/>
              <a:cxnLst/>
              <a:rect l="l" t="t" r="r" b="b"/>
              <a:pathLst>
                <a:path h="586739">
                  <a:moveTo>
                    <a:pt x="0" y="0"/>
                  </a:moveTo>
                  <a:lnTo>
                    <a:pt x="0" y="586739"/>
                  </a:lnTo>
                </a:path>
              </a:pathLst>
            </a:custGeom>
            <a:ln w="889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85259" y="34302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829" y="55879"/>
            <a:ext cx="500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Contiguous</a:t>
            </a:r>
            <a:r>
              <a:rPr sz="3600" b="0" spc="-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Allocation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2429" y="1065529"/>
            <a:ext cx="8137525" cy="359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15900">
              <a:lnSpc>
                <a:spcPct val="100000"/>
              </a:lnSpc>
              <a:spcBef>
                <a:spcPts val="100"/>
              </a:spcBef>
              <a:buSzPct val="65384"/>
              <a:buFont typeface="OpenSymbol"/>
              <a:buChar char=""/>
              <a:tabLst>
                <a:tab pos="279400" algn="l"/>
              </a:tabLst>
            </a:pP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Multiple-partition allocation</a:t>
            </a:r>
            <a:endParaRPr sz="2600">
              <a:latin typeface="Liberation Sans"/>
              <a:cs typeface="Liberation Sans"/>
            </a:endParaRPr>
          </a:p>
          <a:p>
            <a:pPr marL="495300" marR="260985" lvl="1" indent="-215900">
              <a:lnSpc>
                <a:spcPct val="100000"/>
              </a:lnSpc>
              <a:buSzPct val="44230"/>
              <a:buFont typeface="OpenSymbol"/>
              <a:buChar char="●"/>
              <a:tabLst>
                <a:tab pos="495300" algn="l"/>
              </a:tabLst>
            </a:pPr>
            <a:r>
              <a:rPr sz="2600" i="1" dirty="0">
                <a:solidFill>
                  <a:srgbClr val="191919"/>
                </a:solidFill>
                <a:latin typeface="Liberation Sans"/>
                <a:cs typeface="Liberation Sans"/>
              </a:rPr>
              <a:t>Hole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– block of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available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memory; holes of various 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size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are scattered throughout</a:t>
            </a:r>
            <a:r>
              <a:rPr sz="2600" spc="-20" dirty="0">
                <a:solidFill>
                  <a:srgbClr val="191919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memory.</a:t>
            </a:r>
            <a:endParaRPr sz="2600">
              <a:latin typeface="Liberation Sans"/>
              <a:cs typeface="Liberation San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91919"/>
              </a:buClr>
              <a:buFont typeface="OpenSymbol"/>
              <a:buChar char="●"/>
            </a:pPr>
            <a:endParaRPr sz="2700">
              <a:latin typeface="Liberation Sans"/>
              <a:cs typeface="Liberation Sans"/>
            </a:endParaRPr>
          </a:p>
          <a:p>
            <a:pPr marL="495300" marR="30480" lvl="1" indent="-215900">
              <a:lnSpc>
                <a:spcPct val="100000"/>
              </a:lnSpc>
              <a:buSzPct val="44230"/>
              <a:buFont typeface="OpenSymbol"/>
              <a:buChar char="●"/>
              <a:tabLst>
                <a:tab pos="495300" algn="l"/>
              </a:tabLst>
            </a:pP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When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a process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arrives, it is allocated </a:t>
            </a:r>
            <a:r>
              <a:rPr sz="2600" spc="5" dirty="0">
                <a:solidFill>
                  <a:srgbClr val="191919"/>
                </a:solidFill>
                <a:latin typeface="Liberation Sans"/>
                <a:cs typeface="Liberation Sans"/>
              </a:rPr>
              <a:t>memory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from 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a hole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large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enough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to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accommodate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 it.</a:t>
            </a:r>
            <a:endParaRPr sz="2600">
              <a:latin typeface="Liberation Sans"/>
              <a:cs typeface="Liberation San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91919"/>
              </a:buClr>
              <a:buFont typeface="OpenSymbol"/>
              <a:buChar char="●"/>
            </a:pPr>
            <a:endParaRPr sz="2700">
              <a:latin typeface="Liberation Sans"/>
              <a:cs typeface="Liberation Sans"/>
            </a:endParaRPr>
          </a:p>
          <a:p>
            <a:pPr marL="215900" marR="795020" lvl="1" indent="-215900" algn="r">
              <a:lnSpc>
                <a:spcPct val="100000"/>
              </a:lnSpc>
              <a:buSzPct val="44230"/>
              <a:buFont typeface="OpenSymbol"/>
              <a:buChar char="●"/>
              <a:tabLst>
                <a:tab pos="215900" algn="l"/>
              </a:tabLst>
            </a:pP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Operating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system maintains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information</a:t>
            </a:r>
            <a:r>
              <a:rPr sz="2600" spc="-10" dirty="0">
                <a:solidFill>
                  <a:srgbClr val="191919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about:</a:t>
            </a:r>
            <a:endParaRPr sz="2600">
              <a:latin typeface="Liberation Sans"/>
              <a:cs typeface="Liberation Sans"/>
            </a:endParaRPr>
          </a:p>
          <a:p>
            <a:pPr marL="386080" marR="804545" lvl="2" indent="-386080" algn="r">
              <a:lnSpc>
                <a:spcPct val="100000"/>
              </a:lnSpc>
              <a:buAutoNum type="alphaLcParenR"/>
              <a:tabLst>
                <a:tab pos="386080" algn="l"/>
                <a:tab pos="3506470" algn="l"/>
              </a:tabLst>
            </a:pP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allocated</a:t>
            </a:r>
            <a:r>
              <a:rPr sz="2600" spc="60" dirty="0">
                <a:solidFill>
                  <a:srgbClr val="191919"/>
                </a:solidFill>
                <a:latin typeface="Liberation Sans"/>
                <a:cs typeface="Liberation Sans"/>
              </a:rPr>
              <a:t>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partitions	</a:t>
            </a:r>
            <a:r>
              <a:rPr sz="2600" dirty="0">
                <a:solidFill>
                  <a:srgbClr val="191919"/>
                </a:solidFill>
                <a:latin typeface="Liberation Sans"/>
                <a:cs typeface="Liberation Sans"/>
              </a:rPr>
              <a:t>b)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free partitions</a:t>
            </a:r>
            <a:r>
              <a:rPr sz="2600" spc="-35" dirty="0">
                <a:solidFill>
                  <a:srgbClr val="191919"/>
                </a:solidFill>
                <a:latin typeface="Liberation Sans"/>
                <a:cs typeface="Liberation Sans"/>
              </a:rPr>
              <a:t> </a:t>
            </a:r>
            <a:r>
              <a:rPr sz="2600" spc="-5" dirty="0">
                <a:solidFill>
                  <a:srgbClr val="191919"/>
                </a:solidFill>
                <a:latin typeface="Liberation Sans"/>
                <a:cs typeface="Liberation Sans"/>
              </a:rPr>
              <a:t>(hole)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66927" y="1778407"/>
          <a:ext cx="1772920" cy="2754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/>
                <a:gridCol w="575310"/>
              </a:tblGrid>
              <a:tr h="469900"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OS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7493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</a:t>
                      </a:r>
                      <a:r>
                        <a:rPr sz="1400" spc="-1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5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</a:t>
                      </a:r>
                      <a:r>
                        <a:rPr sz="1400" spc="-1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8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3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67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</a:t>
                      </a:r>
                      <a:r>
                        <a:rPr sz="1400" spc="-1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8829" y="55879"/>
            <a:ext cx="500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Contiguous</a:t>
            </a:r>
            <a:r>
              <a:rPr sz="3600" b="0" spc="-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DejaVu Sans"/>
                <a:cs typeface="DejaVu Sans"/>
              </a:rPr>
              <a:t>Allocation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4050" y="1783079"/>
            <a:ext cx="1197610" cy="2754630"/>
          </a:xfrm>
          <a:custGeom>
            <a:avLst/>
            <a:gdLst/>
            <a:ahLst/>
            <a:cxnLst/>
            <a:rect l="l" t="t" r="r" b="b"/>
            <a:pathLst>
              <a:path w="1197610" h="2754629">
                <a:moveTo>
                  <a:pt x="0" y="0"/>
                </a:moveTo>
                <a:lnTo>
                  <a:pt x="1197610" y="0"/>
                </a:lnTo>
                <a:lnTo>
                  <a:pt x="1197610" y="2754630"/>
                </a:lnTo>
                <a:lnTo>
                  <a:pt x="0" y="275463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4050" y="1783079"/>
            <a:ext cx="1197610" cy="4699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R="89535" algn="ctr">
              <a:lnSpc>
                <a:spcPct val="100000"/>
              </a:lnSpc>
              <a:spcBef>
                <a:spcPts val="710"/>
              </a:spcBef>
            </a:pP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OS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4050" y="2252979"/>
            <a:ext cx="1197610" cy="52260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1400" spc="-5" dirty="0">
                <a:solidFill>
                  <a:srgbClr val="191919"/>
                </a:solidFill>
                <a:latin typeface="Liberation Sans"/>
                <a:cs typeface="Liberation Sans"/>
              </a:rPr>
              <a:t>process</a:t>
            </a: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 5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4050" y="4044950"/>
            <a:ext cx="1197610" cy="49275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solidFill>
                  <a:srgbClr val="191919"/>
                </a:solidFill>
                <a:latin typeface="Liberation Sans"/>
                <a:cs typeface="Liberation Sans"/>
              </a:rPr>
              <a:t>process</a:t>
            </a: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 2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89287" y="1778317"/>
            <a:ext cx="2943225" cy="2764155"/>
            <a:chOff x="3189287" y="1778317"/>
            <a:chExt cx="2943225" cy="2764155"/>
          </a:xfrm>
        </p:grpSpPr>
        <p:sp>
          <p:nvSpPr>
            <p:cNvPr id="10" name="object 10"/>
            <p:cNvSpPr/>
            <p:nvPr/>
          </p:nvSpPr>
          <p:spPr>
            <a:xfrm>
              <a:off x="3194050" y="2767329"/>
              <a:ext cx="1197610" cy="1277620"/>
            </a:xfrm>
            <a:custGeom>
              <a:avLst/>
              <a:gdLst/>
              <a:ahLst/>
              <a:cxnLst/>
              <a:rect l="l" t="t" r="r" b="b"/>
              <a:pathLst>
                <a:path w="1197610" h="1277620">
                  <a:moveTo>
                    <a:pt x="1197610" y="0"/>
                  </a:moveTo>
                  <a:lnTo>
                    <a:pt x="0" y="0"/>
                  </a:lnTo>
                  <a:lnTo>
                    <a:pt x="0" y="1277620"/>
                  </a:lnTo>
                  <a:lnTo>
                    <a:pt x="1197610" y="1277620"/>
                  </a:lnTo>
                  <a:lnTo>
                    <a:pt x="119761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4050" y="1783079"/>
              <a:ext cx="2933700" cy="2754630"/>
            </a:xfrm>
            <a:custGeom>
              <a:avLst/>
              <a:gdLst/>
              <a:ahLst/>
              <a:cxnLst/>
              <a:rect l="l" t="t" r="r" b="b"/>
              <a:pathLst>
                <a:path w="2933700" h="2754629">
                  <a:moveTo>
                    <a:pt x="0" y="984250"/>
                  </a:moveTo>
                  <a:lnTo>
                    <a:pt x="1197610" y="984250"/>
                  </a:lnTo>
                  <a:lnTo>
                    <a:pt x="1197610" y="2261870"/>
                  </a:lnTo>
                  <a:lnTo>
                    <a:pt x="0" y="2261870"/>
                  </a:lnTo>
                  <a:lnTo>
                    <a:pt x="0" y="984250"/>
                  </a:lnTo>
                  <a:close/>
                </a:path>
                <a:path w="2933700" h="2754629">
                  <a:moveTo>
                    <a:pt x="0" y="984250"/>
                  </a:moveTo>
                  <a:lnTo>
                    <a:pt x="0" y="984250"/>
                  </a:lnTo>
                </a:path>
                <a:path w="2933700" h="2754629">
                  <a:moveTo>
                    <a:pt x="1737360" y="0"/>
                  </a:moveTo>
                  <a:lnTo>
                    <a:pt x="2933700" y="0"/>
                  </a:lnTo>
                  <a:lnTo>
                    <a:pt x="2933700" y="2754630"/>
                  </a:lnTo>
                  <a:lnTo>
                    <a:pt x="1737360" y="2754630"/>
                  </a:lnTo>
                  <a:lnTo>
                    <a:pt x="173736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8239" y="2783839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0" y="0"/>
                  </a:moveTo>
                  <a:lnTo>
                    <a:pt x="115951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31409" y="1783079"/>
            <a:ext cx="1196340" cy="4699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R="90805" algn="ctr">
              <a:lnSpc>
                <a:spcPct val="100000"/>
              </a:lnSpc>
              <a:spcBef>
                <a:spcPts val="710"/>
              </a:spcBef>
            </a:pP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OS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1409" y="2252979"/>
            <a:ext cx="1196340" cy="522605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400" spc="-5" dirty="0">
                <a:solidFill>
                  <a:srgbClr val="191919"/>
                </a:solidFill>
                <a:latin typeface="Liberation Sans"/>
                <a:cs typeface="Liberation Sans"/>
              </a:rPr>
              <a:t>process</a:t>
            </a: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 5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1409" y="4044950"/>
            <a:ext cx="1196340" cy="49275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solidFill>
                  <a:srgbClr val="191919"/>
                </a:solidFill>
                <a:latin typeface="Liberation Sans"/>
                <a:cs typeface="Liberation Sans"/>
              </a:rPr>
              <a:t>process</a:t>
            </a: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 2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26647" y="3254057"/>
            <a:ext cx="1205865" cy="795655"/>
            <a:chOff x="4926647" y="3254057"/>
            <a:chExt cx="1205865" cy="795655"/>
          </a:xfrm>
        </p:grpSpPr>
        <p:sp>
          <p:nvSpPr>
            <p:cNvPr id="17" name="object 17"/>
            <p:cNvSpPr/>
            <p:nvPr/>
          </p:nvSpPr>
          <p:spPr>
            <a:xfrm>
              <a:off x="4931409" y="3258820"/>
              <a:ext cx="1196340" cy="786130"/>
            </a:xfrm>
            <a:custGeom>
              <a:avLst/>
              <a:gdLst/>
              <a:ahLst/>
              <a:cxnLst/>
              <a:rect l="l" t="t" r="r" b="b"/>
              <a:pathLst>
                <a:path w="1196339" h="786129">
                  <a:moveTo>
                    <a:pt x="1196339" y="0"/>
                  </a:moveTo>
                  <a:lnTo>
                    <a:pt x="0" y="0"/>
                  </a:lnTo>
                  <a:lnTo>
                    <a:pt x="0" y="786129"/>
                  </a:lnTo>
                  <a:lnTo>
                    <a:pt x="1196339" y="786129"/>
                  </a:lnTo>
                  <a:lnTo>
                    <a:pt x="1196339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31409" y="3258820"/>
              <a:ext cx="1196340" cy="786130"/>
            </a:xfrm>
            <a:custGeom>
              <a:avLst/>
              <a:gdLst/>
              <a:ahLst/>
              <a:cxnLst/>
              <a:rect l="l" t="t" r="r" b="b"/>
              <a:pathLst>
                <a:path w="1196339" h="786129">
                  <a:moveTo>
                    <a:pt x="0" y="0"/>
                  </a:moveTo>
                  <a:lnTo>
                    <a:pt x="1196339" y="0"/>
                  </a:lnTo>
                  <a:lnTo>
                    <a:pt x="1196339" y="786129"/>
                  </a:lnTo>
                  <a:lnTo>
                    <a:pt x="0" y="786129"/>
                  </a:lnTo>
                  <a:lnTo>
                    <a:pt x="0" y="0"/>
                  </a:lnTo>
                  <a:close/>
                </a:path>
                <a:path w="1196339" h="78612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31409" y="2775585"/>
            <a:ext cx="1196340" cy="483234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645"/>
              </a:spcBef>
            </a:pPr>
            <a:r>
              <a:rPr sz="1400" spc="-5" dirty="0">
                <a:solidFill>
                  <a:srgbClr val="191919"/>
                </a:solidFill>
                <a:latin typeface="Liberation Sans"/>
                <a:cs typeface="Liberation Sans"/>
              </a:rPr>
              <a:t>process</a:t>
            </a:r>
            <a:r>
              <a:rPr sz="1400" dirty="0">
                <a:solidFill>
                  <a:srgbClr val="191919"/>
                </a:solidFill>
                <a:latin typeface="Liberation Sans"/>
                <a:cs typeface="Liberation Sans"/>
              </a:rPr>
              <a:t> 9</a:t>
            </a:r>
            <a:endParaRPr sz="1400">
              <a:latin typeface="Liberation Sans"/>
              <a:cs typeface="Liberation San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749188" y="1778407"/>
          <a:ext cx="1474470" cy="3246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/>
              </a:tblGrid>
              <a:tr h="553720">
                <a:tc>
                  <a:txBody>
                    <a:bodyPr/>
                    <a:lstStyle/>
                    <a:p>
                      <a:pPr marR="1123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OS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4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R="9271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 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2760">
                <a:tc>
                  <a:txBody>
                    <a:bodyPr/>
                    <a:lstStyle/>
                    <a:p>
                      <a:pPr marR="9271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 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9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10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CDCDC"/>
                    </a:solidFill>
                  </a:tcPr>
                </a:tc>
              </a:tr>
              <a:tr h="580389">
                <a:tc>
                  <a:txBody>
                    <a:bodyPr/>
                    <a:lstStyle/>
                    <a:p>
                      <a:pPr marR="927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process </a:t>
                      </a:r>
                      <a:r>
                        <a:rPr sz="14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400">
                        <a:latin typeface="Liberation Sans"/>
                        <a:cs typeface="Liberation San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404767" y="2762657"/>
            <a:ext cx="2304415" cy="401955"/>
            <a:chOff x="4404767" y="2762657"/>
            <a:chExt cx="2304415" cy="401955"/>
          </a:xfrm>
        </p:grpSpPr>
        <p:sp>
          <p:nvSpPr>
            <p:cNvPr id="22" name="object 22"/>
            <p:cNvSpPr/>
            <p:nvPr/>
          </p:nvSpPr>
          <p:spPr>
            <a:xfrm>
              <a:off x="4409439" y="2767330"/>
              <a:ext cx="558800" cy="294640"/>
            </a:xfrm>
            <a:custGeom>
              <a:avLst/>
              <a:gdLst/>
              <a:ahLst/>
              <a:cxnLst/>
              <a:rect l="l" t="t" r="r" b="b"/>
              <a:pathLst>
                <a:path w="558800" h="294639">
                  <a:moveTo>
                    <a:pt x="558800" y="0"/>
                  </a:moveTo>
                  <a:lnTo>
                    <a:pt x="0" y="0"/>
                  </a:lnTo>
                  <a:lnTo>
                    <a:pt x="0" y="294640"/>
                  </a:lnTo>
                  <a:lnTo>
                    <a:pt x="558800" y="29464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09439" y="2767330"/>
              <a:ext cx="2294890" cy="392430"/>
            </a:xfrm>
            <a:custGeom>
              <a:avLst/>
              <a:gdLst/>
              <a:ahLst/>
              <a:cxnLst/>
              <a:rect l="l" t="t" r="r" b="b"/>
              <a:pathLst>
                <a:path w="2294890" h="392430">
                  <a:moveTo>
                    <a:pt x="0" y="0"/>
                  </a:moveTo>
                  <a:lnTo>
                    <a:pt x="558800" y="0"/>
                  </a:lnTo>
                  <a:lnTo>
                    <a:pt x="558800" y="294640"/>
                  </a:lnTo>
                  <a:lnTo>
                    <a:pt x="0" y="294640"/>
                  </a:lnTo>
                  <a:lnTo>
                    <a:pt x="0" y="0"/>
                  </a:lnTo>
                  <a:close/>
                </a:path>
                <a:path w="2294890" h="392430">
                  <a:moveTo>
                    <a:pt x="0" y="0"/>
                  </a:moveTo>
                  <a:lnTo>
                    <a:pt x="0" y="0"/>
                  </a:lnTo>
                </a:path>
                <a:path w="2294890" h="392430">
                  <a:moveTo>
                    <a:pt x="558800" y="294640"/>
                  </a:moveTo>
                  <a:lnTo>
                    <a:pt x="558800" y="294640"/>
                  </a:lnTo>
                </a:path>
                <a:path w="2294890" h="392430">
                  <a:moveTo>
                    <a:pt x="1737360" y="99060"/>
                  </a:moveTo>
                  <a:lnTo>
                    <a:pt x="2294890" y="99060"/>
                  </a:lnTo>
                  <a:lnTo>
                    <a:pt x="2294890" y="392430"/>
                  </a:lnTo>
                  <a:lnTo>
                    <a:pt x="1737360" y="392430"/>
                  </a:lnTo>
                  <a:lnTo>
                    <a:pt x="1737360" y="99060"/>
                  </a:lnTo>
                  <a:close/>
                </a:path>
                <a:path w="2294890" h="392430">
                  <a:moveTo>
                    <a:pt x="1737360" y="99060"/>
                  </a:moveTo>
                  <a:lnTo>
                    <a:pt x="1737360" y="99060"/>
                  </a:lnTo>
                </a:path>
                <a:path w="2294890" h="392430">
                  <a:moveTo>
                    <a:pt x="2294890" y="392430"/>
                  </a:moveTo>
                  <a:lnTo>
                    <a:pt x="2294890" y="3924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2730" cy="684530"/>
          </a:xfrm>
          <a:custGeom>
            <a:avLst/>
            <a:gdLst/>
            <a:ahLst/>
            <a:cxnLst/>
            <a:rect l="l" t="t" r="r" b="b"/>
            <a:pathLst>
              <a:path w="9142730" h="684530">
                <a:moveTo>
                  <a:pt x="9142730" y="0"/>
                </a:moveTo>
                <a:lnTo>
                  <a:pt x="0" y="0"/>
                </a:lnTo>
                <a:lnTo>
                  <a:pt x="0" y="684529"/>
                </a:lnTo>
                <a:lnTo>
                  <a:pt x="9142730" y="684529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389" y="86359"/>
            <a:ext cx="7465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DejaVu Sans"/>
                <a:cs typeface="DejaVu Sans"/>
              </a:rPr>
              <a:t>Dynamic </a:t>
            </a:r>
            <a:r>
              <a:rPr sz="3200" b="0" spc="-10" dirty="0">
                <a:solidFill>
                  <a:srgbClr val="FFFFFF"/>
                </a:solidFill>
                <a:latin typeface="DejaVu Sans"/>
                <a:cs typeface="DejaVu Sans"/>
              </a:rPr>
              <a:t>Storage-Allocation </a:t>
            </a:r>
            <a:r>
              <a:rPr sz="3200" b="0" spc="-25" dirty="0">
                <a:solidFill>
                  <a:srgbClr val="FFFFFF"/>
                </a:solidFill>
                <a:latin typeface="DejaVu Sans"/>
                <a:cs typeface="DejaVu Sans"/>
              </a:rPr>
              <a:t>Problem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90" y="1040129"/>
            <a:ext cx="8039734" cy="441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How </a:t>
            </a:r>
            <a:r>
              <a:rPr sz="2400" dirty="0">
                <a:solidFill>
                  <a:srgbClr val="0000FF"/>
                </a:solidFill>
                <a:latin typeface="Liberation Sans"/>
                <a:cs typeface="Liberation Sans"/>
              </a:rPr>
              <a:t>to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satisfy </a:t>
            </a:r>
            <a:r>
              <a:rPr sz="2400" dirty="0">
                <a:solidFill>
                  <a:srgbClr val="0000FF"/>
                </a:solidFill>
                <a:latin typeface="Liberation Sans"/>
                <a:cs typeface="Liberation Sans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request of size </a:t>
            </a:r>
            <a:r>
              <a:rPr sz="2400" i="1" dirty="0">
                <a:solidFill>
                  <a:srgbClr val="0000FF"/>
                </a:solidFill>
                <a:latin typeface="Liberation Sans"/>
                <a:cs typeface="Liberation Sans"/>
              </a:rPr>
              <a:t>n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from </a:t>
            </a:r>
            <a:r>
              <a:rPr sz="2400" dirty="0">
                <a:solidFill>
                  <a:srgbClr val="0000FF"/>
                </a:solidFill>
                <a:latin typeface="Liberation Sans"/>
                <a:cs typeface="Liberation Sans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list of free holes</a:t>
            </a:r>
            <a:r>
              <a:rPr sz="2400" spc="105" dirty="0">
                <a:solidFill>
                  <a:srgbClr val="0000FF"/>
                </a:solidFill>
                <a:latin typeface="Liberation Sans"/>
                <a:cs typeface="Liberation San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?.</a:t>
            </a:r>
            <a:endParaRPr sz="2400">
              <a:latin typeface="Liberation Sans"/>
              <a:cs typeface="Liberation Sans"/>
            </a:endParaRPr>
          </a:p>
          <a:p>
            <a:pPr marL="195580" marR="5080">
              <a:lnSpc>
                <a:spcPct val="100000"/>
              </a:lnSpc>
              <a:spcBef>
                <a:spcPts val="2160"/>
              </a:spcBef>
              <a:tabLst>
                <a:tab pos="1076960" algn="l"/>
                <a:tab pos="1769110" algn="l"/>
                <a:tab pos="1795145" algn="l"/>
              </a:tabLst>
            </a:pPr>
            <a:r>
              <a:rPr sz="2400" b="1" dirty="0">
                <a:latin typeface="DejaVu Sans"/>
                <a:cs typeface="DejaVu Sans"/>
              </a:rPr>
              <a:t>First-fit</a:t>
            </a:r>
            <a:r>
              <a:rPr sz="2400" dirty="0">
                <a:latin typeface="DejaVu Sans"/>
                <a:cs typeface="DejaVu Sans"/>
              </a:rPr>
              <a:t>:		</a:t>
            </a:r>
            <a:r>
              <a:rPr sz="2400" spc="-5" dirty="0">
                <a:latin typeface="DejaVu Sans"/>
                <a:cs typeface="DejaVu Sans"/>
              </a:rPr>
              <a:t>Allocate the </a:t>
            </a:r>
            <a:r>
              <a:rPr sz="2400" i="1" spc="-5" dirty="0">
                <a:latin typeface="DejaVu Sans"/>
                <a:cs typeface="DejaVu Sans"/>
              </a:rPr>
              <a:t>first </a:t>
            </a:r>
            <a:r>
              <a:rPr sz="2400" spc="-5" dirty="0">
                <a:latin typeface="DejaVu Sans"/>
                <a:cs typeface="DejaVu Sans"/>
              </a:rPr>
              <a:t>hole that </a:t>
            </a:r>
            <a:r>
              <a:rPr sz="2400" spc="5" dirty="0">
                <a:latin typeface="DejaVu Sans"/>
                <a:cs typeface="DejaVu Sans"/>
              </a:rPr>
              <a:t>is </a:t>
            </a:r>
            <a:r>
              <a:rPr sz="2400" dirty="0">
                <a:latin typeface="DejaVu Sans"/>
                <a:cs typeface="DejaVu Sans"/>
              </a:rPr>
              <a:t>big </a:t>
            </a:r>
            <a:r>
              <a:rPr sz="2400" spc="-5" dirty="0">
                <a:latin typeface="DejaVu Sans"/>
                <a:cs typeface="DejaVu Sans"/>
              </a:rPr>
              <a:t>enough.  </a:t>
            </a:r>
            <a:r>
              <a:rPr sz="2400" b="1" spc="-5" dirty="0">
                <a:latin typeface="DejaVu Sans"/>
                <a:cs typeface="DejaVu Sans"/>
              </a:rPr>
              <a:t>Best-fit</a:t>
            </a:r>
            <a:r>
              <a:rPr sz="2400" spc="-5" dirty="0">
                <a:latin typeface="DejaVu Sans"/>
                <a:cs typeface="DejaVu Sans"/>
              </a:rPr>
              <a:t>:	Allocate the </a:t>
            </a:r>
            <a:r>
              <a:rPr sz="2400" i="1" spc="-5" dirty="0">
                <a:latin typeface="DejaVu Sans"/>
                <a:cs typeface="DejaVu Sans"/>
              </a:rPr>
              <a:t>smallest </a:t>
            </a:r>
            <a:r>
              <a:rPr sz="2400" spc="-5" dirty="0">
                <a:latin typeface="DejaVu Sans"/>
                <a:cs typeface="DejaVu Sans"/>
              </a:rPr>
              <a:t>hole that </a:t>
            </a:r>
            <a:r>
              <a:rPr sz="2400" dirty="0">
                <a:latin typeface="DejaVu Sans"/>
                <a:cs typeface="DejaVu Sans"/>
              </a:rPr>
              <a:t>is </a:t>
            </a:r>
            <a:r>
              <a:rPr sz="2400" spc="-5" dirty="0">
                <a:latin typeface="DejaVu Sans"/>
                <a:cs typeface="DejaVu Sans"/>
              </a:rPr>
              <a:t>big  enough; must </a:t>
            </a:r>
            <a:r>
              <a:rPr sz="2400" spc="-15" dirty="0">
                <a:latin typeface="DejaVu Sans"/>
                <a:cs typeface="DejaVu Sans"/>
              </a:rPr>
              <a:t>search </a:t>
            </a:r>
            <a:r>
              <a:rPr sz="2400" spc="-10" dirty="0">
                <a:latin typeface="DejaVu Sans"/>
                <a:cs typeface="DejaVu Sans"/>
              </a:rPr>
              <a:t>entire </a:t>
            </a:r>
            <a:r>
              <a:rPr sz="2400" spc="-5" dirty="0">
                <a:latin typeface="DejaVu Sans"/>
                <a:cs typeface="DejaVu Sans"/>
              </a:rPr>
              <a:t>list, unless </a:t>
            </a:r>
            <a:r>
              <a:rPr sz="2400" spc="-20" dirty="0">
                <a:latin typeface="DejaVu Sans"/>
                <a:cs typeface="DejaVu Sans"/>
              </a:rPr>
              <a:t>ordered </a:t>
            </a:r>
            <a:r>
              <a:rPr sz="2400" spc="-5" dirty="0">
                <a:latin typeface="DejaVu Sans"/>
                <a:cs typeface="DejaVu Sans"/>
              </a:rPr>
              <a:t>by  size.	</a:t>
            </a:r>
            <a:r>
              <a:rPr sz="2400" spc="-15" dirty="0">
                <a:latin typeface="DejaVu Sans"/>
                <a:cs typeface="DejaVu Sans"/>
              </a:rPr>
              <a:t>Produces </a:t>
            </a:r>
            <a:r>
              <a:rPr sz="2400" spc="-5" dirty="0">
                <a:latin typeface="DejaVu Sans"/>
                <a:cs typeface="DejaVu Sans"/>
              </a:rPr>
              <a:t>the smallest </a:t>
            </a:r>
            <a:r>
              <a:rPr sz="2400" spc="-15" dirty="0">
                <a:latin typeface="DejaVu Sans"/>
                <a:cs typeface="DejaVu Sans"/>
              </a:rPr>
              <a:t>leftover</a:t>
            </a:r>
            <a:r>
              <a:rPr sz="2400" spc="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hole.</a:t>
            </a:r>
            <a:endParaRPr sz="2400">
              <a:latin typeface="DejaVu Sans"/>
              <a:cs typeface="DejaVu Sans"/>
            </a:endParaRPr>
          </a:p>
          <a:p>
            <a:pPr marL="195580" marR="607695" algn="just">
              <a:lnSpc>
                <a:spcPct val="100000"/>
              </a:lnSpc>
            </a:pPr>
            <a:r>
              <a:rPr sz="2400" b="1" spc="-10" dirty="0">
                <a:latin typeface="DejaVu Sans"/>
                <a:cs typeface="DejaVu Sans"/>
              </a:rPr>
              <a:t>Worst-fit</a:t>
            </a:r>
            <a:r>
              <a:rPr sz="2400" spc="-10" dirty="0">
                <a:latin typeface="DejaVu Sans"/>
                <a:cs typeface="DejaVu Sans"/>
              </a:rPr>
              <a:t>: </a:t>
            </a:r>
            <a:r>
              <a:rPr sz="2400" spc="-5" dirty="0">
                <a:latin typeface="DejaVu Sans"/>
                <a:cs typeface="DejaVu Sans"/>
              </a:rPr>
              <a:t>Allocate </a:t>
            </a:r>
            <a:r>
              <a:rPr sz="2400" dirty="0">
                <a:latin typeface="DejaVu Sans"/>
                <a:cs typeface="DejaVu Sans"/>
              </a:rPr>
              <a:t>the </a:t>
            </a:r>
            <a:r>
              <a:rPr sz="2400" i="1" spc="-5" dirty="0">
                <a:latin typeface="DejaVu Sans"/>
                <a:cs typeface="DejaVu Sans"/>
              </a:rPr>
              <a:t>largest </a:t>
            </a:r>
            <a:r>
              <a:rPr sz="2400" spc="-5" dirty="0">
                <a:latin typeface="DejaVu Sans"/>
                <a:cs typeface="DejaVu Sans"/>
              </a:rPr>
              <a:t>hole; must also  </a:t>
            </a:r>
            <a:r>
              <a:rPr sz="2400" spc="-15" dirty="0">
                <a:latin typeface="DejaVu Sans"/>
                <a:cs typeface="DejaVu Sans"/>
              </a:rPr>
              <a:t>search entire </a:t>
            </a:r>
            <a:r>
              <a:rPr sz="2400" spc="-5" dirty="0">
                <a:latin typeface="DejaVu Sans"/>
                <a:cs typeface="DejaVu Sans"/>
              </a:rPr>
              <a:t>list. </a:t>
            </a:r>
            <a:r>
              <a:rPr sz="2400" spc="-15" dirty="0">
                <a:latin typeface="DejaVu Sans"/>
                <a:cs typeface="DejaVu Sans"/>
              </a:rPr>
              <a:t>Produces </a:t>
            </a:r>
            <a:r>
              <a:rPr sz="2400" spc="-5" dirty="0">
                <a:latin typeface="DejaVu Sans"/>
                <a:cs typeface="DejaVu Sans"/>
              </a:rPr>
              <a:t>the </a:t>
            </a:r>
            <a:r>
              <a:rPr sz="2400" spc="-10" dirty="0">
                <a:latin typeface="DejaVu Sans"/>
                <a:cs typeface="DejaVu Sans"/>
              </a:rPr>
              <a:t>largest </a:t>
            </a:r>
            <a:r>
              <a:rPr sz="2400" spc="-15" dirty="0">
                <a:latin typeface="DejaVu Sans"/>
                <a:cs typeface="DejaVu Sans"/>
              </a:rPr>
              <a:t>leftover  </a:t>
            </a:r>
            <a:r>
              <a:rPr sz="2400" spc="-5" dirty="0">
                <a:latin typeface="DejaVu Sans"/>
                <a:cs typeface="DejaVu Sans"/>
              </a:rPr>
              <a:t>hole.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DejaVu Sans"/>
              <a:cs typeface="DejaVu Sans"/>
            </a:endParaRPr>
          </a:p>
          <a:p>
            <a:pPr marL="339090" marR="4953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Liberation Sans"/>
                <a:cs typeface="Liberation Sans"/>
              </a:rPr>
              <a:t>First-fit </a:t>
            </a:r>
            <a:r>
              <a:rPr sz="2400" spc="-10" dirty="0">
                <a:solidFill>
                  <a:srgbClr val="0000FF"/>
                </a:solidFill>
                <a:latin typeface="Liberation Sans"/>
                <a:cs typeface="Liberation Sans"/>
              </a:rPr>
              <a:t>and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best-fit better than worst-fit in </a:t>
            </a:r>
            <a:r>
              <a:rPr sz="2400" spc="5" dirty="0">
                <a:solidFill>
                  <a:srgbClr val="0000FF"/>
                </a:solidFill>
                <a:latin typeface="Liberation Sans"/>
                <a:cs typeface="Liberation Sans"/>
              </a:rPr>
              <a:t>terms </a:t>
            </a:r>
            <a:r>
              <a:rPr sz="2400" dirty="0">
                <a:solidFill>
                  <a:srgbClr val="0000FF"/>
                </a:solidFill>
                <a:latin typeface="Liberation Sans"/>
                <a:cs typeface="Liberation Sans"/>
              </a:rPr>
              <a:t>of </a:t>
            </a:r>
            <a:r>
              <a:rPr sz="2400" spc="-5" dirty="0">
                <a:solidFill>
                  <a:srgbClr val="0000FF"/>
                </a:solidFill>
                <a:latin typeface="Liberation Sans"/>
                <a:cs typeface="Liberation Sans"/>
              </a:rPr>
              <a:t>speed  and storage </a:t>
            </a:r>
            <a:r>
              <a:rPr sz="2400" spc="-10" dirty="0">
                <a:solidFill>
                  <a:srgbClr val="0000FF"/>
                </a:solidFill>
                <a:latin typeface="Liberation Sans"/>
                <a:cs typeface="Liberation Sans"/>
              </a:rPr>
              <a:t>utilization.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790" y="400050"/>
            <a:ext cx="6286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DejaVu Sans"/>
                <a:cs typeface="DejaVu Sans"/>
              </a:rPr>
              <a:t>Four</a:t>
            </a:r>
            <a:r>
              <a:rPr sz="2400" b="1" dirty="0">
                <a:latin typeface="DejaVu Sans"/>
                <a:cs typeface="DejaVu Sans"/>
              </a:rPr>
              <a:t> </a:t>
            </a:r>
            <a:r>
              <a:rPr sz="2400" b="1" spc="-5" dirty="0">
                <a:latin typeface="DejaVu Sans"/>
                <a:cs typeface="DejaVu Sans"/>
              </a:rPr>
              <a:t>Process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tabLst>
                <a:tab pos="3288029" algn="l"/>
              </a:tabLst>
            </a:pPr>
            <a:r>
              <a:rPr sz="2400" spc="-5" dirty="0">
                <a:latin typeface="DejaVu Sans"/>
                <a:cs typeface="DejaVu Sans"/>
              </a:rPr>
              <a:t>P1(100K),</a:t>
            </a:r>
            <a:r>
              <a:rPr sz="2400" spc="10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P2(250K),	P3(450K),</a:t>
            </a:r>
            <a:r>
              <a:rPr sz="2400" spc="-65" dirty="0">
                <a:latin typeface="DejaVu Sans"/>
                <a:cs typeface="DejaVu Sans"/>
              </a:rPr>
              <a:t> </a:t>
            </a:r>
            <a:r>
              <a:rPr sz="2400" spc="-5" dirty="0">
                <a:latin typeface="DejaVu Sans"/>
                <a:cs typeface="DejaVu Sans"/>
              </a:rPr>
              <a:t>P4(380K)</a:t>
            </a:r>
            <a:endParaRPr sz="24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2400" b="1" spc="-30" dirty="0">
                <a:latin typeface="DejaVu Sans"/>
                <a:cs typeface="DejaVu Sans"/>
              </a:rPr>
              <a:t>Four</a:t>
            </a:r>
            <a:r>
              <a:rPr sz="2400" b="1" dirty="0">
                <a:latin typeface="DejaVu Sans"/>
                <a:cs typeface="DejaVu Sans"/>
              </a:rPr>
              <a:t> </a:t>
            </a:r>
            <a:r>
              <a:rPr sz="2400" b="1" spc="-5" dirty="0">
                <a:latin typeface="DejaVu Sans"/>
                <a:cs typeface="DejaVu Sans"/>
              </a:rPr>
              <a:t>Holes</a:t>
            </a:r>
            <a:endParaRPr sz="2400">
              <a:latin typeface="DejaVu Sans"/>
              <a:cs typeface="DejaVu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7087" y="1976527"/>
          <a:ext cx="1828800" cy="350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</a:tblGrid>
              <a:tr h="596900">
                <a:tc>
                  <a:txBody>
                    <a:bodyPr/>
                    <a:lstStyle/>
                    <a:p>
                      <a:pPr marL="6559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OS</a:t>
                      </a:r>
                      <a:endParaRPr sz="2000">
                        <a:latin typeface="Liberation Sans"/>
                        <a:cs typeface="Liberation Sans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4770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400K</a:t>
                      </a:r>
                      <a:endParaRPr sz="20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7539"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300K</a:t>
                      </a:r>
                      <a:endParaRPr sz="2000">
                        <a:latin typeface="Liberation Sans"/>
                        <a:cs typeface="Liberation Sans"/>
                      </a:endParaRPr>
                    </a:p>
                  </a:txBody>
                  <a:tcPr marL="0" marR="0" marT="1968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69"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0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500K</a:t>
                      </a:r>
                      <a:endParaRPr sz="2000">
                        <a:latin typeface="Liberation Sans"/>
                        <a:cs typeface="Liberation Sans"/>
                      </a:endParaRPr>
                    </a:p>
                  </a:txBody>
                  <a:tcPr marL="0" marR="0" marT="163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4219">
                <a:tc>
                  <a:txBody>
                    <a:bodyPr/>
                    <a:lstStyle/>
                    <a:p>
                      <a:pPr marL="6477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000" spc="-5" dirty="0">
                          <a:solidFill>
                            <a:srgbClr val="191919"/>
                          </a:solidFill>
                          <a:latin typeface="Liberation Sans"/>
                          <a:cs typeface="Liberation Sans"/>
                        </a:rPr>
                        <a:t>100K</a:t>
                      </a:r>
                      <a:endParaRPr sz="2000">
                        <a:latin typeface="Liberation Sans"/>
                        <a:cs typeface="Liberation Sans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6248400"/>
            <a:ext cx="9142730" cy="608330"/>
          </a:xfrm>
          <a:custGeom>
            <a:avLst/>
            <a:gdLst/>
            <a:ahLst/>
            <a:cxnLst/>
            <a:rect l="l" t="t" r="r" b="b"/>
            <a:pathLst>
              <a:path w="9142730" h="608329">
                <a:moveTo>
                  <a:pt x="9142730" y="0"/>
                </a:moveTo>
                <a:lnTo>
                  <a:pt x="0" y="0"/>
                </a:lnTo>
                <a:lnTo>
                  <a:pt x="0" y="608330"/>
                </a:lnTo>
                <a:lnTo>
                  <a:pt x="9142730" y="608330"/>
                </a:lnTo>
                <a:lnTo>
                  <a:pt x="91427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/>
              <a:t>CC</a:t>
            </a:r>
            <a:r>
              <a:rPr spc="-10" dirty="0"/>
              <a:t>O</a:t>
            </a:r>
            <a:r>
              <a:rPr dirty="0"/>
              <a:t>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pc="-5" dirty="0"/>
              <a:t>Chhaya</a:t>
            </a:r>
            <a:r>
              <a:rPr spc="-60" dirty="0"/>
              <a:t> </a:t>
            </a:r>
            <a:r>
              <a:rPr spc="-5" dirty="0"/>
              <a:t>Gosavi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Background</vt:lpstr>
      <vt:lpstr>Memory Management Unit</vt:lpstr>
      <vt:lpstr>Contiguous Allocation</vt:lpstr>
      <vt:lpstr>Contiguous Allocation</vt:lpstr>
      <vt:lpstr>Contiguous Allocation</vt:lpstr>
      <vt:lpstr>Contiguous Allocation</vt:lpstr>
      <vt:lpstr>Dynamic Storage-Allocation Problem</vt:lpstr>
      <vt:lpstr>Slide 9</vt:lpstr>
      <vt:lpstr>Four Process</vt:lpstr>
      <vt:lpstr>Four Process</vt:lpstr>
      <vt:lpstr>Four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RUSHIL</cp:lastModifiedBy>
  <cp:revision>1</cp:revision>
  <dcterms:created xsi:type="dcterms:W3CDTF">2021-05-24T04:38:06Z</dcterms:created>
  <dcterms:modified xsi:type="dcterms:W3CDTF">2021-05-24T04:47:02Z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Impress</vt:lpwstr>
  </property>
  <property fmtid="{D5CDD505-2E9C-101B-9397-08002B2CF9AE}" pid="4" name="LastSaved">
    <vt:filetime>2021-05-24T00:00:00Z</vt:filetime>
  </property>
</Properties>
</file>