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72" r:id="rId6"/>
    <p:sldId id="274" r:id="rId7"/>
    <p:sldId id="276" r:id="rId8"/>
    <p:sldId id="275" r:id="rId9"/>
    <p:sldId id="263" r:id="rId10"/>
    <p:sldId id="280" r:id="rId11"/>
    <p:sldId id="281" r:id="rId12"/>
    <p:sldId id="277" r:id="rId13"/>
    <p:sldId id="271" r:id="rId14"/>
    <p:sldId id="261" r:id="rId15"/>
    <p:sldId id="265" r:id="rId16"/>
    <p:sldId id="266" r:id="rId17"/>
    <p:sldId id="26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sivaramakrishnan.rajaraman@nih.go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8354" y="182880"/>
            <a:ext cx="9976259" cy="4594502"/>
          </a:xfrm>
        </p:spPr>
        <p:txBody>
          <a:bodyPr>
            <a:normAutofit/>
          </a:bodyPr>
          <a:lstStyle/>
          <a:p>
            <a:r>
              <a:rPr lang="en-US" b="1" dirty="0" smtClean="0"/>
              <a:t>Malaria </a:t>
            </a:r>
            <a:r>
              <a:rPr lang="en-US" b="1" dirty="0"/>
              <a:t>Detection in Blood Cell </a:t>
            </a:r>
            <a:r>
              <a:rPr lang="en-US" b="1" dirty="0" smtClean="0"/>
              <a:t>Images </a:t>
            </a:r>
            <a:r>
              <a:rPr lang="en-US" b="1" dirty="0"/>
              <a:t>using </a:t>
            </a:r>
            <a:r>
              <a:rPr lang="en-US" b="1" dirty="0" smtClean="0"/>
              <a:t>ResNet 50</a:t>
            </a:r>
            <a:r>
              <a:rPr lang="en-IN" b="1" dirty="0"/>
              <a:t/>
            </a:r>
            <a:br>
              <a:rPr lang="en-IN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8171" y="4088674"/>
            <a:ext cx="9806441" cy="186798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                                                               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Prajakta Ravindra Deokule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  BTECH COMP A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  Roll No-4329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  C22019221332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  Guide-Dr. Anjali Naik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0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40526"/>
            <a:ext cx="8915400" cy="4970696"/>
          </a:xfrm>
        </p:spPr>
        <p:txBody>
          <a:bodyPr/>
          <a:lstStyle/>
          <a:p>
            <a:r>
              <a:rPr lang="en-US" dirty="0"/>
              <a:t>If we see the plain networks, as we increase the layers there is a decrease in train error, but after few layers, the error goes back increasing. </a:t>
            </a:r>
            <a:r>
              <a:rPr lang="en-US" smtClean="0"/>
              <a:t>But </a:t>
            </a:r>
            <a:r>
              <a:rPr lang="en-US" dirty="0"/>
              <a:t>this behavior is solved when it comes to ResNet and as layers are increasing the error only tends to decrease and don’t increase. 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200" y="2495006"/>
            <a:ext cx="7864202" cy="278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9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ResNet </a:t>
            </a:r>
            <a:r>
              <a:rPr lang="en-US" sz="2400" dirty="0" smtClean="0"/>
              <a:t>Architecture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771" y="1028397"/>
            <a:ext cx="6546348" cy="477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2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dirty="0" smtClean="0"/>
              <a:t>ResNet 50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674" y="1802676"/>
            <a:ext cx="9426938" cy="2207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674" y="4389122"/>
            <a:ext cx="4677428" cy="1324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768" y="4516551"/>
            <a:ext cx="4610743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68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853" y="297539"/>
            <a:ext cx="8911687" cy="1280890"/>
          </a:xfrm>
        </p:spPr>
        <p:txBody>
          <a:bodyPr/>
          <a:lstStyle/>
          <a:p>
            <a:r>
              <a:rPr lang="en-IN" b="1" dirty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0789"/>
            <a:ext cx="8915400" cy="4500433"/>
          </a:xfrm>
        </p:spPr>
        <p:txBody>
          <a:bodyPr/>
          <a:lstStyle/>
          <a:p>
            <a:r>
              <a:rPr lang="x-none" dirty="0" smtClean="0"/>
              <a:t>In </a:t>
            </a:r>
            <a:r>
              <a:rPr lang="x-none" dirty="0"/>
              <a:t>this study, for the performance of pre- trained CNN namely ResNet50 is evaluated. ResNet50 is used as a feature extractor is used to </a:t>
            </a:r>
            <a:r>
              <a:rPr lang="x-none" dirty="0" smtClean="0"/>
              <a:t>classify</a:t>
            </a:r>
            <a:r>
              <a:rPr lang="en-US" dirty="0" smtClean="0"/>
              <a:t> infected </a:t>
            </a:r>
            <a:r>
              <a:rPr lang="x-none" dirty="0" smtClean="0"/>
              <a:t> </a:t>
            </a:r>
            <a:r>
              <a:rPr lang="x-none" dirty="0"/>
              <a:t>and uninfected cells </a:t>
            </a:r>
            <a:r>
              <a:rPr lang="en-US" dirty="0" smtClean="0"/>
              <a:t>for diagnosis of Malaria</a:t>
            </a:r>
            <a:r>
              <a:rPr lang="x-none" dirty="0" smtClean="0"/>
              <a:t>.</a:t>
            </a:r>
            <a:endParaRPr lang="en-US" dirty="0" smtClean="0"/>
          </a:p>
          <a:p>
            <a:r>
              <a:rPr lang="en-US" dirty="0"/>
              <a:t>The experiment was carried out on </a:t>
            </a:r>
            <a:r>
              <a:rPr lang="en-US" dirty="0" err="1"/>
              <a:t>Jupyter</a:t>
            </a:r>
            <a:r>
              <a:rPr lang="en-US" dirty="0"/>
              <a:t> Notebook using  Keras 2.2.4 and Tensorflow 1.13.1.</a:t>
            </a:r>
          </a:p>
          <a:p>
            <a:r>
              <a:rPr lang="en-IN" dirty="0" smtClean="0"/>
              <a:t>The </a:t>
            </a:r>
            <a:r>
              <a:rPr lang="en-IN" dirty="0"/>
              <a:t>input to </a:t>
            </a:r>
            <a:r>
              <a:rPr lang="en-IN" dirty="0" smtClean="0"/>
              <a:t>this </a:t>
            </a:r>
            <a:r>
              <a:rPr lang="en-IN" dirty="0"/>
              <a:t>model is a </a:t>
            </a:r>
            <a:r>
              <a:rPr lang="en-IN" dirty="0" smtClean="0"/>
              <a:t>RGB image</a:t>
            </a:r>
            <a:r>
              <a:rPr lang="en-IN" dirty="0"/>
              <a:t>. The image will enter ResNet50 layer with the pretrained weights and the last layer is a classic fully connected dense layer with </a:t>
            </a:r>
            <a:r>
              <a:rPr lang="en-IN" dirty="0" smtClean="0"/>
              <a:t>sigmoid activation function.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00364" y="3984172"/>
            <a:ext cx="1904048" cy="22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667258" cy="669113"/>
          </a:xfrm>
        </p:spPr>
        <p:txBody>
          <a:bodyPr/>
          <a:lstStyle/>
          <a:p>
            <a:r>
              <a:rPr lang="en-IN" sz="3200" b="1" dirty="0" smtClean="0"/>
              <a:t>Data</a:t>
            </a:r>
            <a:r>
              <a:rPr lang="en-IN" b="1" dirty="0" smtClean="0"/>
              <a:t> Collection and Pre-processing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3223"/>
            <a:ext cx="8915400" cy="4617999"/>
          </a:xfrm>
        </p:spPr>
        <p:txBody>
          <a:bodyPr>
            <a:normAutofit/>
          </a:bodyPr>
          <a:lstStyle/>
          <a:p>
            <a:r>
              <a:rPr lang="en-IN" dirty="0"/>
              <a:t>The Dataset is available on the official website of National Library of Medicine (NLM). The total number of infected and uninfected cell images in the dataset are 27,558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data was split in ratio of  70</a:t>
            </a:r>
            <a:r>
              <a:rPr lang="en-IN" dirty="0"/>
              <a:t>, 15, and 15 percent for train, test and validation</a:t>
            </a:r>
            <a:r>
              <a:rPr lang="en-IN" dirty="0" smtClean="0"/>
              <a:t>.</a:t>
            </a:r>
          </a:p>
          <a:p>
            <a:pPr lvl="0"/>
            <a:r>
              <a:rPr lang="en-IN" dirty="0"/>
              <a:t>Randomization of images is done to get good redistribution of data for when we apply the split.</a:t>
            </a:r>
          </a:p>
          <a:p>
            <a:pPr lvl="0"/>
            <a:r>
              <a:rPr lang="en-IN" dirty="0"/>
              <a:t>The input image for the ResNet50 layer should be of size 224*224. So, all the images has to be re-sized to the target size of 224*224</a:t>
            </a:r>
            <a:r>
              <a:rPr lang="en-IN" dirty="0" smtClean="0"/>
              <a:t>.</a:t>
            </a:r>
          </a:p>
          <a:p>
            <a:pPr lvl="0"/>
            <a:endParaRPr lang="en-IN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06445" y="4387768"/>
            <a:ext cx="2519590" cy="1523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807" y="4387768"/>
            <a:ext cx="2206439" cy="148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6050"/>
          </a:xfrm>
        </p:spPr>
        <p:txBody>
          <a:bodyPr/>
          <a:lstStyle/>
          <a:p>
            <a:r>
              <a:rPr lang="en-IN" sz="3200" b="1" dirty="0" smtClean="0"/>
              <a:t>Model Training and Results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0206" y="1567543"/>
            <a:ext cx="8915400" cy="4539622"/>
          </a:xfrm>
        </p:spPr>
        <p:txBody>
          <a:bodyPr/>
          <a:lstStyle/>
          <a:p>
            <a:r>
              <a:rPr lang="en-IN" dirty="0"/>
              <a:t>The optimizer used for this model is Stochastic Gradient Descent (SGD</a:t>
            </a:r>
            <a:r>
              <a:rPr lang="en-IN" dirty="0" smtClean="0"/>
              <a:t>) and the loss function used is </a:t>
            </a:r>
            <a:r>
              <a:rPr lang="en-IN" dirty="0"/>
              <a:t>Categorical-Cross Entropy</a:t>
            </a:r>
            <a:r>
              <a:rPr lang="en-IN" dirty="0" smtClean="0"/>
              <a:t>.</a:t>
            </a:r>
          </a:p>
          <a:p>
            <a:r>
              <a:rPr lang="en-IN" dirty="0" smtClean="0"/>
              <a:t>Neural </a:t>
            </a:r>
            <a:r>
              <a:rPr lang="en-IN" dirty="0"/>
              <a:t>network learns through back propagation. The </a:t>
            </a:r>
            <a:r>
              <a:rPr lang="en-IN" dirty="0" smtClean="0"/>
              <a:t>top layers </a:t>
            </a:r>
            <a:r>
              <a:rPr lang="en-IN" dirty="0"/>
              <a:t>in the ResNet50 aren’t frozen, i.e. those top layers learn through back propagation whereas, other layers of ResNet50 are frozen. The weights getting updated </a:t>
            </a:r>
            <a:r>
              <a:rPr lang="en-IN" dirty="0" smtClean="0"/>
              <a:t>during back-propagation </a:t>
            </a:r>
            <a:r>
              <a:rPr lang="en-IN" dirty="0"/>
              <a:t>is called </a:t>
            </a:r>
            <a:r>
              <a:rPr lang="en-IN" dirty="0" smtClean="0"/>
              <a:t>fine-tuning. Fine-tuning of the </a:t>
            </a:r>
            <a:r>
              <a:rPr lang="en-IN" dirty="0"/>
              <a:t>top layers in the ResNet50 should be </a:t>
            </a:r>
            <a:r>
              <a:rPr lang="en-IN" dirty="0" smtClean="0"/>
              <a:t>done.</a:t>
            </a:r>
          </a:p>
          <a:p>
            <a:r>
              <a:rPr lang="en-IN" dirty="0" smtClean="0"/>
              <a:t>The </a:t>
            </a:r>
            <a:r>
              <a:rPr lang="en-IN" dirty="0"/>
              <a:t>accuracy for the testing data is 96.25% </a:t>
            </a: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564673"/>
              </p:ext>
            </p:extLst>
          </p:nvPr>
        </p:nvGraphicFramePr>
        <p:xfrm>
          <a:off x="2906394" y="4101737"/>
          <a:ext cx="2880452" cy="1554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2011"/>
                <a:gridCol w="1278441"/>
              </a:tblGrid>
              <a:tr h="444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Metrics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Value</a:t>
                      </a:r>
                      <a:endParaRPr lang="en-IN" sz="75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775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Training Accuracy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95.91%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775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Validation Accuracy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95.4%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775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Training Loss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0.1134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775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Validation Loss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0.1301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67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24110"/>
            <a:ext cx="8915400" cy="995684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Conclusion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9794"/>
            <a:ext cx="8915399" cy="4291428"/>
          </a:xfrm>
        </p:spPr>
        <p:txBody>
          <a:bodyPr/>
          <a:lstStyle/>
          <a:p>
            <a:r>
              <a:rPr lang="en-US" dirty="0"/>
              <a:t>Malaria is a life threatening </a:t>
            </a:r>
            <a:r>
              <a:rPr lang="en-US" dirty="0" smtClean="0"/>
              <a:t>disease and its early </a:t>
            </a:r>
            <a:r>
              <a:rPr lang="en-US" dirty="0"/>
              <a:t>diagnosis can save a lot of lives. The accuracy of diagnosing malaria from blood smears relies on the efficiency of medical professionals and the quality of instruments used in the diagnostic process. </a:t>
            </a:r>
            <a:endParaRPr lang="en-US" dirty="0" smtClean="0"/>
          </a:p>
          <a:p>
            <a:r>
              <a:rPr lang="en-US" dirty="0"/>
              <a:t>Deep learning methods with high accuracy in diagnosing the disease can reduce this strain on healthcare system. It also </a:t>
            </a:r>
            <a:r>
              <a:rPr lang="en-US" dirty="0" smtClean="0"/>
              <a:t>makes </a:t>
            </a:r>
            <a:r>
              <a:rPr lang="en-US" dirty="0"/>
              <a:t>the diagnostic process easier and </a:t>
            </a:r>
            <a:r>
              <a:rPr lang="en-US" dirty="0" smtClean="0"/>
              <a:t>faster.</a:t>
            </a:r>
          </a:p>
          <a:p>
            <a:r>
              <a:rPr lang="en-US" dirty="0" smtClean="0"/>
              <a:t>The proposed technique using ResNet as pretrained CNN can be an effective medical diagnosis aid due to its high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2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References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46310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</a:t>
            </a:r>
            <a:r>
              <a:rPr lang="en-US" dirty="0"/>
              <a:t>. S. B. R. a. D. S. Juliet, "Transfer Learning </a:t>
            </a:r>
            <a:r>
              <a:rPr lang="en-US" dirty="0" smtClean="0"/>
              <a:t>withResNet-50 </a:t>
            </a:r>
            <a:r>
              <a:rPr lang="en-US" dirty="0"/>
              <a:t>for Malaria," in International </a:t>
            </a:r>
            <a:r>
              <a:rPr lang="en-US" dirty="0" smtClean="0"/>
              <a:t>Conference on </a:t>
            </a:r>
            <a:r>
              <a:rPr lang="en-US" dirty="0"/>
              <a:t>Communication and Signal Processing, India, 2020.</a:t>
            </a:r>
          </a:p>
          <a:p>
            <a:r>
              <a:rPr lang="en-US" dirty="0" smtClean="0"/>
              <a:t>A</a:t>
            </a:r>
            <a:r>
              <a:rPr lang="en-US" dirty="0"/>
              <a:t>. K. D. S. D. </a:t>
            </a:r>
            <a:r>
              <a:rPr lang="en-US" dirty="0" err="1"/>
              <a:t>Amogh</a:t>
            </a:r>
            <a:r>
              <a:rPr lang="en-US" dirty="0"/>
              <a:t> </a:t>
            </a:r>
            <a:r>
              <a:rPr lang="en-US" dirty="0" err="1"/>
              <a:t>Manoj</a:t>
            </a:r>
            <a:r>
              <a:rPr lang="en-US" dirty="0"/>
              <a:t> Joshi, "Deep Learning Based Approach For Malaria Detection in Blood Cell Images," in </a:t>
            </a:r>
            <a:r>
              <a:rPr lang="en-US" i="1" dirty="0"/>
              <a:t>2020 IEEE REGION 10 CONFERENCE (TENCON)</a:t>
            </a:r>
            <a:r>
              <a:rPr lang="en-US" dirty="0"/>
              <a:t>, Osaka, Japan, 2020. </a:t>
            </a:r>
            <a:endParaRPr lang="en-US" dirty="0" smtClean="0"/>
          </a:p>
          <a:p>
            <a:r>
              <a:rPr lang="en-US" dirty="0" smtClean="0"/>
              <a:t>M</a:t>
            </a:r>
            <a:r>
              <a:rPr lang="en-US" dirty="0"/>
              <a:t>. M. a. M. Z. K. P. A. Pattanaik, "Unsupervised Deep Learning CAD Scheme for the Detection of Malaria in Blood Smear Microscopic Images," </a:t>
            </a:r>
            <a:r>
              <a:rPr lang="en-US" i="1" dirty="0"/>
              <a:t>IEEE Access vol. 8, pp. 94936-94946, 2020, </a:t>
            </a:r>
            <a:r>
              <a:rPr lang="en-US" i="1" dirty="0" smtClean="0"/>
              <a:t>doi:10.1109/ACCESS.2020.2996022.</a:t>
            </a:r>
            <a:endParaRPr lang="en-US" dirty="0" smtClean="0"/>
          </a:p>
          <a:p>
            <a:r>
              <a:rPr lang="en-US" dirty="0"/>
              <a:t>Z. W. </a:t>
            </a:r>
            <a:r>
              <a:rPr lang="en-US" dirty="0" err="1"/>
              <a:t>Adedeji</a:t>
            </a:r>
            <a:r>
              <a:rPr lang="en-US" dirty="0"/>
              <a:t> </a:t>
            </a:r>
            <a:r>
              <a:rPr lang="en-US" dirty="0" err="1"/>
              <a:t>Olugboja</a:t>
            </a:r>
            <a:r>
              <a:rPr lang="en-US" dirty="0"/>
              <a:t>, "Malaria parasite detection using different machine learning classifier," in </a:t>
            </a:r>
            <a:r>
              <a:rPr lang="en-US" i="1" dirty="0"/>
              <a:t>2017 International Conference on Machine Learning and Cybernetics (ICMLC)</a:t>
            </a:r>
            <a:r>
              <a:rPr lang="en-US" dirty="0"/>
              <a:t>, 2017. 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/>
              <a:t>. R. E. K. G. </a:t>
            </a:r>
            <a:r>
              <a:rPr lang="en-US" dirty="0" err="1"/>
              <a:t>Gautham</a:t>
            </a:r>
            <a:r>
              <a:rPr lang="en-US" dirty="0"/>
              <a:t> Shekar, "Malaria Detection using Deep Learning," in </a:t>
            </a:r>
            <a:r>
              <a:rPr lang="en-US" i="1" dirty="0"/>
              <a:t>Fourth International Conference on Trends in Electronics and Informatics (ICOEI 2020)</a:t>
            </a:r>
            <a:r>
              <a:rPr lang="en-US" dirty="0"/>
              <a:t>, 2020. </a:t>
            </a:r>
            <a:endParaRPr lang="en-US" dirty="0" smtClean="0"/>
          </a:p>
          <a:p>
            <a:r>
              <a:rPr lang="en-US" dirty="0"/>
              <a:t>M. P. Y. S. K. A. Feng Yang, "Deep Learning for Smartphone-Based Malaria Parasite Detection in Thick Blood Smears," </a:t>
            </a:r>
            <a:r>
              <a:rPr lang="en-US" i="1" dirty="0"/>
              <a:t>IEEE Journal of Biomedical and Health Informatics, </a:t>
            </a:r>
            <a:r>
              <a:rPr lang="en-US" dirty="0"/>
              <a:t>2019.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82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1" y="2133600"/>
            <a:ext cx="10903721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dirty="0" smtClean="0"/>
              <a:t>Thank you!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0060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Agenda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Methods adopted for Malaria Detection </a:t>
            </a:r>
          </a:p>
          <a:p>
            <a:r>
              <a:rPr lang="en-US" dirty="0" smtClean="0"/>
              <a:t>Related Works</a:t>
            </a:r>
          </a:p>
          <a:p>
            <a:r>
              <a:rPr lang="en-US" dirty="0" smtClean="0"/>
              <a:t>CNN for Malaria Detection</a:t>
            </a:r>
          </a:p>
          <a:p>
            <a:r>
              <a:rPr lang="en-US" dirty="0" smtClean="0"/>
              <a:t>Transfer Learning </a:t>
            </a:r>
          </a:p>
          <a:p>
            <a:r>
              <a:rPr lang="en-US" dirty="0" smtClean="0"/>
              <a:t>Proposed Method using ResNet 50</a:t>
            </a:r>
            <a:endParaRPr lang="en-IN" dirty="0" smtClean="0"/>
          </a:p>
          <a:p>
            <a:r>
              <a:rPr lang="en-IN" sz="1600" dirty="0"/>
              <a:t>Data</a:t>
            </a:r>
            <a:r>
              <a:rPr lang="en-IN" dirty="0"/>
              <a:t> Collection and </a:t>
            </a:r>
            <a:r>
              <a:rPr lang="en-IN" dirty="0" smtClean="0"/>
              <a:t>Pre-processing</a:t>
            </a:r>
          </a:p>
          <a:p>
            <a:r>
              <a:rPr lang="en-IN" dirty="0" smtClean="0"/>
              <a:t>Model Training and Results </a:t>
            </a:r>
          </a:p>
          <a:p>
            <a:r>
              <a:rPr lang="en-IN" dirty="0" smtClean="0"/>
              <a:t>Conclusion</a:t>
            </a:r>
          </a:p>
          <a:p>
            <a:r>
              <a:rPr lang="en-IN" dirty="0" smtClean="0"/>
              <a:t>References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75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0950" y="467356"/>
            <a:ext cx="8686800" cy="656050"/>
          </a:xfrm>
        </p:spPr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5474"/>
            <a:ext cx="8915400" cy="4565748"/>
          </a:xfrm>
        </p:spPr>
        <p:txBody>
          <a:bodyPr>
            <a:normAutofit/>
          </a:bodyPr>
          <a:lstStyle/>
          <a:p>
            <a:r>
              <a:rPr lang="en-US" dirty="0"/>
              <a:t>Malaria is a </a:t>
            </a:r>
            <a:r>
              <a:rPr lang="en-US" dirty="0" smtClean="0"/>
              <a:t>deadly disease </a:t>
            </a:r>
            <a:r>
              <a:rPr lang="en-US" dirty="0"/>
              <a:t>caused by the Plasmodium parasites transmitted through the bite of the female Anopheles mosquito.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plasmodium parasites </a:t>
            </a:r>
            <a:r>
              <a:rPr lang="en-US" dirty="0" smtClean="0"/>
              <a:t>affect </a:t>
            </a:r>
            <a:r>
              <a:rPr lang="en-US" dirty="0"/>
              <a:t>the red blood cells and develops into life-threatening symptoms</a:t>
            </a:r>
            <a:r>
              <a:rPr lang="en-US" dirty="0" smtClean="0"/>
              <a:t>.</a:t>
            </a:r>
            <a:r>
              <a:rPr lang="en-US" dirty="0"/>
              <a:t> The typical symptoms of malaria are fever, headache, tiredness, vomiting </a:t>
            </a:r>
            <a:r>
              <a:rPr lang="en-US" dirty="0" smtClean="0"/>
              <a:t>and coma </a:t>
            </a:r>
            <a:r>
              <a:rPr lang="en-US" dirty="0"/>
              <a:t>and death in severe </a:t>
            </a:r>
            <a:r>
              <a:rPr lang="en-US" dirty="0" smtClean="0"/>
              <a:t>cases.</a:t>
            </a:r>
          </a:p>
          <a:p>
            <a:r>
              <a:rPr lang="en-US" dirty="0" smtClean="0"/>
              <a:t>According </a:t>
            </a:r>
            <a:r>
              <a:rPr lang="en-US" dirty="0"/>
              <a:t>to </a:t>
            </a:r>
            <a:r>
              <a:rPr lang="en-US" dirty="0" smtClean="0"/>
              <a:t>World </a:t>
            </a:r>
            <a:r>
              <a:rPr lang="en-US" dirty="0"/>
              <a:t>Health Organization (WHO), in the year 2021, more than two hundred million cases of malaria have been reported and more than 90% of the cases are in the African region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46" y="3996430"/>
            <a:ext cx="3000794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2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Methods Adopted for Malaria Detection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6914"/>
            <a:ext cx="8915400" cy="4474308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pathology labs, the blood samples are collected and the diagnosis of malaria infection is done by identifying the parasites in blood slides through a microscope by the experts</a:t>
            </a:r>
            <a:r>
              <a:rPr lang="en-US" dirty="0" smtClean="0"/>
              <a:t>. </a:t>
            </a:r>
            <a:r>
              <a:rPr lang="en-US" dirty="0"/>
              <a:t>Giemsa staining is a chemical process is used in the detection of malaria </a:t>
            </a:r>
            <a:r>
              <a:rPr lang="en-US" dirty="0" smtClean="0"/>
              <a:t>parasites and requires experienced technicians. These processes are </a:t>
            </a:r>
            <a:r>
              <a:rPr lang="en-US" dirty="0"/>
              <a:t>time-consuming and </a:t>
            </a:r>
            <a:r>
              <a:rPr lang="en-US" dirty="0" smtClean="0"/>
              <a:t>exhausting.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To make the diagnosis faster polymerase chain reaction (PCR) and rapid diagnostic test (RDT) came into </a:t>
            </a:r>
            <a:r>
              <a:rPr lang="en-US" dirty="0" smtClean="0"/>
              <a:t>consideration. But PCR is much costlier than other methods and RDTs are less accurate.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An automatic diagnostic process reduces diagnostic </a:t>
            </a:r>
            <a:r>
              <a:rPr lang="en-US" dirty="0" smtClean="0"/>
              <a:t>time and improves accuracy.ML methods are also effective for malaria detection but deep learning methods overcome the challenges of devising </a:t>
            </a:r>
            <a:r>
              <a:rPr lang="en-US" dirty="0"/>
              <a:t>hand-engineered features to capture variations in the underlying </a:t>
            </a:r>
            <a:r>
              <a:rPr lang="en-US" dirty="0" smtClean="0"/>
              <a:t>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8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Related Works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345474"/>
            <a:ext cx="8915401" cy="4689566"/>
          </a:xfrm>
        </p:spPr>
        <p:txBody>
          <a:bodyPr>
            <a:normAutofit/>
          </a:bodyPr>
          <a:lstStyle/>
          <a:p>
            <a:r>
              <a:rPr lang="en-US" dirty="0"/>
              <a:t>P. A. Pattanaik proposed a Computer Aided Diagnosis scheme for identifying the presence of malaria parasites in thick blood smears. They performed 10-fold cross validation and achieved an accuracy of 89.10</a:t>
            </a:r>
            <a:r>
              <a:rPr lang="en-US" dirty="0" smtClean="0"/>
              <a:t>%.</a:t>
            </a:r>
            <a:endParaRPr lang="en-US" dirty="0"/>
          </a:p>
          <a:p>
            <a:r>
              <a:rPr lang="en-US" dirty="0" smtClean="0"/>
              <a:t>"</a:t>
            </a:r>
            <a:r>
              <a:rPr lang="en-US" dirty="0"/>
              <a:t>Malaria parasite detection using different machine learning classifier”,2017 paper contains various ML </a:t>
            </a:r>
            <a:r>
              <a:rPr lang="en-US" dirty="0" smtClean="0"/>
              <a:t>techniques(SVM, variations of KNN) </a:t>
            </a:r>
            <a:r>
              <a:rPr lang="en-US" dirty="0"/>
              <a:t>for malaria detection in blood smears with their accuracies</a:t>
            </a:r>
            <a:r>
              <a:rPr lang="en-US" dirty="0" smtClean="0"/>
              <a:t>.</a:t>
            </a:r>
          </a:p>
          <a:p>
            <a:r>
              <a:rPr lang="en-US" dirty="0"/>
              <a:t>“Pre-trained convolutional neural networks as feature extractors toward improved malaria parasite detection in thin blood smear images” research article was published by </a:t>
            </a:r>
            <a:r>
              <a:rPr lang="en-IN" dirty="0">
                <a:solidFill>
                  <a:schemeClr val="tx1"/>
                </a:solidFill>
              </a:rPr>
              <a:t>Sivaramakrishnan </a:t>
            </a:r>
            <a:r>
              <a:rPr lang="en-IN" dirty="0" err="1">
                <a:solidFill>
                  <a:schemeClr val="tx1"/>
                </a:solidFill>
              </a:rPr>
              <a:t>Rajaraman</a:t>
            </a:r>
            <a:r>
              <a:rPr lang="en-IN" dirty="0">
                <a:solidFill>
                  <a:schemeClr val="tx1"/>
                </a:solidFill>
                <a:hlinkClick r:id="rId2"/>
              </a:rPr>
              <a:t>​</a:t>
            </a:r>
            <a:r>
              <a:rPr lang="en-IN" dirty="0">
                <a:solidFill>
                  <a:schemeClr val="tx1"/>
                </a:solidFill>
              </a:rPr>
              <a:t>, Stefan Jaeger, Sameer K. </a:t>
            </a:r>
            <a:r>
              <a:rPr lang="en-IN" dirty="0" err="1">
                <a:solidFill>
                  <a:schemeClr val="tx1"/>
                </a:solidFill>
              </a:rPr>
              <a:t>Antani</a:t>
            </a:r>
            <a:r>
              <a:rPr lang="en-IN" dirty="0">
                <a:solidFill>
                  <a:schemeClr val="tx1"/>
                </a:solidFill>
              </a:rPr>
              <a:t> and their co-authors in April 2018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This </a:t>
            </a:r>
            <a:r>
              <a:rPr lang="en-IN" dirty="0">
                <a:solidFill>
                  <a:schemeClr val="tx1"/>
                </a:solidFill>
              </a:rPr>
              <a:t>article </a:t>
            </a:r>
            <a:r>
              <a:rPr lang="en-US" dirty="0"/>
              <a:t>evaluated the performance of pre-trained CNN based DL models as feature extractors toward classifying the parasitized and uninfected cells to aid in improved disease screening and achieved these performance metrics.</a:t>
            </a:r>
            <a:endParaRPr lang="en-IN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31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70263"/>
            <a:ext cx="8915400" cy="5440959"/>
          </a:xfrm>
        </p:spPr>
        <p:txBody>
          <a:bodyPr/>
          <a:lstStyle/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731" y="1163370"/>
            <a:ext cx="6502537" cy="299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3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for Malaria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54480"/>
            <a:ext cx="8915400" cy="4356742"/>
          </a:xfrm>
        </p:spPr>
        <p:txBody>
          <a:bodyPr/>
          <a:lstStyle/>
          <a:p>
            <a:r>
              <a:rPr lang="x-none" dirty="0"/>
              <a:t>Convolutional Neural Networks, a type of deep learning </a:t>
            </a:r>
            <a:r>
              <a:rPr lang="en-IN" dirty="0"/>
              <a:t>architecture </a:t>
            </a:r>
            <a:r>
              <a:rPr lang="x-none" dirty="0"/>
              <a:t>have prove</a:t>
            </a:r>
            <a:r>
              <a:rPr lang="en-IN" dirty="0"/>
              <a:t>n</a:t>
            </a:r>
            <a:r>
              <a:rPr lang="x-none" dirty="0"/>
              <a:t> to be very useful in image recognition, identification and categorization</a:t>
            </a:r>
            <a:r>
              <a:rPr lang="en-IN" dirty="0"/>
              <a:t> tasks. </a:t>
            </a:r>
            <a:r>
              <a:rPr lang="x-none" dirty="0"/>
              <a:t>. CNNs outperform traditional deep learning methods in terms of accuracy and efficiency in disease recognition tasks</a:t>
            </a:r>
            <a:r>
              <a:rPr lang="x-none" dirty="0" smtClean="0"/>
              <a:t>.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report, the overall performance of pre- trained CNN </a:t>
            </a:r>
            <a:r>
              <a:rPr lang="en-US" dirty="0" smtClean="0"/>
              <a:t>models </a:t>
            </a:r>
            <a:r>
              <a:rPr lang="en-US" dirty="0"/>
              <a:t>is examined </a:t>
            </a:r>
            <a:r>
              <a:rPr lang="en-US" dirty="0" smtClean="0"/>
              <a:t>and as most papers prefer ResNet due to its high accuracy, it is used in this study.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36140" y="3775166"/>
            <a:ext cx="4026809" cy="171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8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8930"/>
          </a:xfrm>
        </p:spPr>
        <p:txBody>
          <a:bodyPr/>
          <a:lstStyle/>
          <a:p>
            <a:r>
              <a:rPr lang="en-IN" dirty="0" smtClean="0"/>
              <a:t>Transfer Learning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89212" y="1463040"/>
            <a:ext cx="8915400" cy="4448182"/>
          </a:xfrm>
        </p:spPr>
        <p:txBody>
          <a:bodyPr/>
          <a:lstStyle/>
          <a:p>
            <a:r>
              <a:rPr lang="en-US" dirty="0"/>
              <a:t>In deep learning, transfer learning is a technique whereby a neural network model is first trained on a problem similar to the problem that is being </a:t>
            </a:r>
            <a:r>
              <a:rPr lang="en-US" dirty="0" smtClean="0"/>
              <a:t>solved and the first problem has more labelled data than the problem to solve. </a:t>
            </a:r>
            <a:r>
              <a:rPr lang="en-US" dirty="0"/>
              <a:t>One or more layers from the trained model are then used in a new model trained on the problem of interest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fontAlgn="base"/>
            <a:r>
              <a:rPr lang="en-US" dirty="0" smtClean="0"/>
              <a:t>Transfer </a:t>
            </a:r>
            <a:r>
              <a:rPr lang="en-US" dirty="0"/>
              <a:t>learning </a:t>
            </a:r>
            <a:r>
              <a:rPr lang="en-US" dirty="0" smtClean="0"/>
              <a:t>reduces the </a:t>
            </a:r>
            <a:r>
              <a:rPr lang="en-US" dirty="0"/>
              <a:t>training time for a neural network model and can result in lower generalization error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weights in re-used layers may be used as the starting point for the training process and adapted in response to the new problem.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591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667258" cy="74749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ResNet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75657"/>
            <a:ext cx="8915400" cy="4735565"/>
          </a:xfrm>
        </p:spPr>
        <p:txBody>
          <a:bodyPr/>
          <a:lstStyle/>
          <a:p>
            <a:r>
              <a:rPr lang="en-US" dirty="0"/>
              <a:t>ResNet-50 is a deep residual </a:t>
            </a:r>
            <a:r>
              <a:rPr lang="en-US" dirty="0" smtClean="0"/>
              <a:t>network that </a:t>
            </a:r>
            <a:r>
              <a:rPr lang="en-US" dirty="0"/>
              <a:t>is trained on </a:t>
            </a:r>
            <a:r>
              <a:rPr lang="en-US" dirty="0" smtClean="0"/>
              <a:t>images </a:t>
            </a:r>
            <a:r>
              <a:rPr lang="en-US" dirty="0"/>
              <a:t>from the ImageNet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ResNet is an </a:t>
            </a:r>
            <a:r>
              <a:rPr lang="en-US" dirty="0"/>
              <a:t>artificial neural network that helps to build deeper neural network by utilizing </a:t>
            </a:r>
            <a:r>
              <a:rPr lang="en-US" i="1" dirty="0"/>
              <a:t>skip connections</a:t>
            </a:r>
            <a:r>
              <a:rPr lang="en-US" dirty="0"/>
              <a:t> or </a:t>
            </a:r>
            <a:r>
              <a:rPr lang="en-US" i="1" dirty="0"/>
              <a:t>shortcuts</a:t>
            </a:r>
            <a:r>
              <a:rPr lang="en-US" dirty="0"/>
              <a:t> to jump over some layers. </a:t>
            </a:r>
            <a:endParaRPr lang="en-US" dirty="0" smtClean="0"/>
          </a:p>
          <a:p>
            <a:r>
              <a:rPr lang="en-US" dirty="0" smtClean="0"/>
              <a:t>Before </a:t>
            </a:r>
            <a:r>
              <a:rPr lang="en-US" dirty="0"/>
              <a:t>ResNet, teaching very deep neural networks got troublesome due to </a:t>
            </a:r>
            <a:r>
              <a:rPr lang="en-US" dirty="0" smtClean="0"/>
              <a:t>vanishing </a:t>
            </a:r>
            <a:r>
              <a:rPr lang="en-US" dirty="0"/>
              <a:t>gradients i.e. as soon as the model starts to back propagate, the gradient starts getting smaller and smaller. </a:t>
            </a:r>
            <a:r>
              <a:rPr lang="en-US" dirty="0" smtClean="0"/>
              <a:t>ResNet50 </a:t>
            </a:r>
            <a:r>
              <a:rPr lang="en-US" dirty="0"/>
              <a:t>has Skip Connections which is a remarkable </a:t>
            </a:r>
            <a:r>
              <a:rPr lang="en-US" dirty="0" smtClean="0"/>
              <a:t>advantage and it overcomes the problem of vanishing gradient.</a:t>
            </a:r>
          </a:p>
          <a:p>
            <a:r>
              <a:rPr lang="en-US" dirty="0" smtClean="0"/>
              <a:t>Without skip connections output would be h(x)=f(x) but with skip connections output changes to h(x)=f(x)+x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974" y="4809502"/>
            <a:ext cx="3911534" cy="165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6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1395</TotalTime>
  <Words>1291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SimSun</vt:lpstr>
      <vt:lpstr>Arial</vt:lpstr>
      <vt:lpstr>Century Gothic</vt:lpstr>
      <vt:lpstr>Times New Roman</vt:lpstr>
      <vt:lpstr>Wingdings 3</vt:lpstr>
      <vt:lpstr>Wisp</vt:lpstr>
      <vt:lpstr>Malaria Detection in Blood Cell Images using ResNet 50   </vt:lpstr>
      <vt:lpstr>Agenda</vt:lpstr>
      <vt:lpstr>Introduction</vt:lpstr>
      <vt:lpstr>Methods Adopted for Malaria Detection</vt:lpstr>
      <vt:lpstr>Related Works</vt:lpstr>
      <vt:lpstr>PowerPoint Presentation</vt:lpstr>
      <vt:lpstr>CNN for Malaria Detection</vt:lpstr>
      <vt:lpstr>Transfer Learning</vt:lpstr>
      <vt:lpstr>ResNet</vt:lpstr>
      <vt:lpstr>PowerPoint Presentation</vt:lpstr>
      <vt:lpstr>ResNet Architecture</vt:lpstr>
      <vt:lpstr>ResNet 50 Architecture</vt:lpstr>
      <vt:lpstr>Proposed Method</vt:lpstr>
      <vt:lpstr>Data Collection and Pre-processing</vt:lpstr>
      <vt:lpstr>Model Training and Results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88</cp:revision>
  <dcterms:created xsi:type="dcterms:W3CDTF">2023-03-07T16:41:50Z</dcterms:created>
  <dcterms:modified xsi:type="dcterms:W3CDTF">2023-03-15T04:28:06Z</dcterms:modified>
</cp:coreProperties>
</file>