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68" r:id="rId5"/>
    <p:sldId id="269" r:id="rId6"/>
    <p:sldId id="284" r:id="rId7"/>
    <p:sldId id="258" r:id="rId8"/>
    <p:sldId id="259" r:id="rId9"/>
    <p:sldId id="260" r:id="rId10"/>
    <p:sldId id="261" r:id="rId11"/>
    <p:sldId id="262" r:id="rId12"/>
    <p:sldId id="263" r:id="rId13"/>
    <p:sldId id="270" r:id="rId14"/>
    <p:sldId id="271" r:id="rId15"/>
    <p:sldId id="272" r:id="rId16"/>
    <p:sldId id="285" r:id="rId17"/>
    <p:sldId id="273" r:id="rId18"/>
    <p:sldId id="274" r:id="rId19"/>
    <p:sldId id="275" r:id="rId20"/>
    <p:sldId id="264" r:id="rId21"/>
    <p:sldId id="265" r:id="rId22"/>
    <p:sldId id="281" r:id="rId23"/>
    <p:sldId id="282" r:id="rId24"/>
    <p:sldId id="276" r:id="rId25"/>
    <p:sldId id="277" r:id="rId26"/>
    <p:sldId id="278" r:id="rId27"/>
    <p:sldId id="279" r:id="rId28"/>
    <p:sldId id="290" r:id="rId29"/>
    <p:sldId id="287" r:id="rId30"/>
    <p:sldId id="288" r:id="rId31"/>
    <p:sldId id="289" r:id="rId32"/>
    <p:sldId id="266" r:id="rId33"/>
    <p:sldId id="267"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95256" autoAdjust="0"/>
  </p:normalViewPr>
  <p:slideViewPr>
    <p:cSldViewPr snapToGrid="0">
      <p:cViewPr varScale="1">
        <p:scale>
          <a:sx n="82" d="100"/>
          <a:sy n="82" d="100"/>
        </p:scale>
        <p:origin x="-222" y="-78"/>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5/1/2021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3670" y="226695"/>
            <a:ext cx="9144000" cy="795655"/>
          </a:xfrm>
        </p:spPr>
        <p:txBody>
          <a:bodyPr>
            <a:normAutofit fontScale="90000"/>
          </a:bodyPr>
          <a:lstStyle/>
          <a:p>
            <a:r>
              <a:rPr lang="x-none" altLang="en-IN" sz="1800" b="1">
                <a:solidFill>
                  <a:srgbClr val="FF0000"/>
                </a:solidFill>
                <a:latin typeface="Times New Roman" charset="0"/>
              </a:rPr>
              <a:t>Marathwada Mitra Mandal's</a:t>
            </a:r>
            <a:r>
              <a:rPr lang="x-none" altLang="en-IN" sz="1800" b="1">
                <a:latin typeface="Times New Roman" charset="0"/>
              </a:rPr>
              <a:t/>
            </a:r>
            <a:br>
              <a:rPr lang="x-none" altLang="en-IN" sz="1800" b="1">
                <a:latin typeface="Times New Roman" charset="0"/>
              </a:rPr>
            </a:br>
            <a:r>
              <a:rPr lang="x-none" altLang="en-IN" sz="3200" b="1">
                <a:solidFill>
                  <a:schemeClr val="accent1">
                    <a:lumMod val="75000"/>
                  </a:schemeClr>
                </a:solidFill>
                <a:latin typeface="Times New Roman" charset="0"/>
              </a:rPr>
              <a:t>College of Engineering</a:t>
            </a:r>
            <a:br>
              <a:rPr lang="x-none" altLang="en-IN" sz="3200" b="1">
                <a:solidFill>
                  <a:schemeClr val="accent1">
                    <a:lumMod val="75000"/>
                  </a:schemeClr>
                </a:solidFill>
                <a:latin typeface="Times New Roman" charset="0"/>
              </a:rPr>
            </a:br>
            <a:r>
              <a:rPr lang="x-none" altLang="en-IN" sz="1600" b="1">
                <a:latin typeface="Times New Roman" charset="0"/>
              </a:rPr>
              <a:t>Karvenagar, Pune 52 </a:t>
            </a:r>
          </a:p>
        </p:txBody>
      </p:sp>
      <p:sp>
        <p:nvSpPr>
          <p:cNvPr id="3" name="Subtitle 2"/>
          <p:cNvSpPr>
            <a:spLocks noGrp="1"/>
          </p:cNvSpPr>
          <p:nvPr>
            <p:ph type="subTitle" idx="1"/>
          </p:nvPr>
        </p:nvSpPr>
        <p:spPr>
          <a:xfrm>
            <a:off x="1492885" y="1031875"/>
            <a:ext cx="9144000" cy="677545"/>
          </a:xfrm>
        </p:spPr>
        <p:txBody>
          <a:bodyPr/>
          <a:lstStyle/>
          <a:p>
            <a:r>
              <a:rPr lang="x-none" altLang="en-IN" sz="1600" b="1" i="1">
                <a:latin typeface="Times New Roman" charset="0"/>
              </a:rPr>
              <a:t>Accredited with "A" Grade by NAAC</a:t>
            </a:r>
          </a:p>
          <a:p>
            <a:r>
              <a:rPr lang="x-none" altLang="en-IN" sz="1600" b="1" i="1">
                <a:latin typeface="Times New Roman" charset="0"/>
              </a:rPr>
              <a:t>Recipient of "Best College Award" in AY 2018-19 from SPPU</a:t>
            </a:r>
          </a:p>
        </p:txBody>
      </p:sp>
      <p:sp>
        <p:nvSpPr>
          <p:cNvPr id="5" name="TextBox 4"/>
          <p:cNvSpPr txBox="1"/>
          <p:nvPr/>
        </p:nvSpPr>
        <p:spPr>
          <a:xfrm>
            <a:off x="-29845" y="1752600"/>
            <a:ext cx="12207240" cy="579120"/>
          </a:xfrm>
          <a:prstGeom prst="rect">
            <a:avLst/>
          </a:prstGeom>
          <a:noFill/>
        </p:spPr>
        <p:txBody>
          <a:bodyPr wrap="square" rtlCol="0" anchor="t">
            <a:spAutoFit/>
          </a:bodyPr>
          <a:lstStyle/>
          <a:p>
            <a:pPr algn="ctr"/>
            <a:r>
              <a:rPr lang="en-IN" altLang="en-US" sz="3200" b="1" dirty="0">
                <a:latin typeface="Times New Roman" charset="0"/>
              </a:rPr>
              <a:t>Department of </a:t>
            </a:r>
            <a:r>
              <a:rPr lang="en-IN" altLang="en-US" sz="3200" b="1" dirty="0" smtClean="0">
                <a:latin typeface="Times New Roman" charset="0"/>
              </a:rPr>
              <a:t>Information Technology</a:t>
            </a:r>
            <a:endParaRPr lang="en-IN" altLang="en-US" sz="3200" b="1" dirty="0">
              <a:latin typeface="Times New Roman" charset="0"/>
            </a:endParaRPr>
          </a:p>
        </p:txBody>
      </p:sp>
      <p:sp>
        <p:nvSpPr>
          <p:cNvPr id="6" name="TextBox 5"/>
          <p:cNvSpPr txBox="1"/>
          <p:nvPr/>
        </p:nvSpPr>
        <p:spPr>
          <a:xfrm>
            <a:off x="31750" y="3246120"/>
            <a:ext cx="12048490" cy="2492990"/>
          </a:xfrm>
          <a:prstGeom prst="rect">
            <a:avLst/>
          </a:prstGeom>
          <a:noFill/>
        </p:spPr>
        <p:txBody>
          <a:bodyPr wrap="square" rtlCol="0" anchor="t">
            <a:spAutoFit/>
          </a:bodyPr>
          <a:lstStyle/>
          <a:p>
            <a:pPr algn="just" rtl="0">
              <a:spcBef>
                <a:spcPts val="0"/>
              </a:spcBef>
              <a:spcAft>
                <a:spcPts val="0"/>
              </a:spcAft>
            </a:pPr>
            <a:r>
              <a:rPr lang="x-none" altLang="en-IN" sz="3200" b="1" dirty="0">
                <a:latin typeface="Times New Roman" charset="0"/>
              </a:rPr>
              <a:t>Project Title:</a:t>
            </a:r>
            <a:r>
              <a:rPr lang="en-US" sz="2800" b="1" i="0" u="none" strike="noStrike" dirty="0">
                <a:solidFill>
                  <a:srgbClr val="000000"/>
                </a:solidFill>
                <a:effectLst/>
                <a:latin typeface="Times New Roman" panose="02020603050405020304" pitchFamily="18" charset="0"/>
              </a:rPr>
              <a:t>‘BI-DIRECTIONAL SIGN AND SPEECH RECOGNITION USING MACHINE LEARNING’.</a:t>
            </a:r>
            <a:endParaRPr lang="en-US" sz="2800" b="0" dirty="0">
              <a:effectLst/>
            </a:endParaRPr>
          </a:p>
          <a:p>
            <a:r>
              <a:rPr lang="en-US" sz="3200" dirty="0"/>
              <a:t/>
            </a:r>
            <a:br>
              <a:rPr lang="en-US" sz="3200" dirty="0"/>
            </a:br>
            <a:endParaRPr lang="en-US" sz="3200" dirty="0">
              <a:latin typeface="Times New Roman" panose="02020603050405020304" pitchFamily="18" charset="0"/>
              <a:cs typeface="Times New Roman" panose="02020603050405020304" pitchFamily="18" charset="0"/>
            </a:endParaRPr>
          </a:p>
          <a:p>
            <a:r>
              <a:rPr lang="x-none" altLang="en-IN" sz="3200" b="1" dirty="0">
                <a:latin typeface="Times New Roman" charset="0"/>
              </a:rPr>
              <a:t> </a:t>
            </a:r>
          </a:p>
        </p:txBody>
      </p:sp>
      <p:sp>
        <p:nvSpPr>
          <p:cNvPr id="7" name="TextBox 6"/>
          <p:cNvSpPr txBox="1"/>
          <p:nvPr/>
        </p:nvSpPr>
        <p:spPr>
          <a:xfrm>
            <a:off x="6864439" y="4470975"/>
            <a:ext cx="4559122" cy="400110"/>
          </a:xfrm>
          <a:prstGeom prst="rect">
            <a:avLst/>
          </a:prstGeom>
          <a:noFill/>
        </p:spPr>
        <p:txBody>
          <a:bodyPr wrap="square" rtlCol="0" anchor="t">
            <a:spAutoFit/>
          </a:bodyPr>
          <a:lstStyle/>
          <a:p>
            <a:r>
              <a:rPr lang="en-IN" altLang="en-US" sz="2000" b="1" dirty="0">
                <a:latin typeface="Times New Roman" charset="0"/>
              </a:rPr>
              <a:t>Project Guide : Mr. </a:t>
            </a:r>
            <a:r>
              <a:rPr lang="en-IN" altLang="en-US" sz="2000" b="1" dirty="0" err="1">
                <a:latin typeface="Times New Roman" charset="0"/>
              </a:rPr>
              <a:t>Jitendra</a:t>
            </a:r>
            <a:r>
              <a:rPr lang="en-IN" altLang="en-US" sz="2000" b="1" dirty="0">
                <a:latin typeface="Times New Roman" charset="0"/>
              </a:rPr>
              <a:t> </a:t>
            </a:r>
            <a:r>
              <a:rPr lang="en-IN" altLang="en-US" sz="2000" b="1" dirty="0" err="1">
                <a:latin typeface="Times New Roman" charset="0"/>
              </a:rPr>
              <a:t>Chavan</a:t>
            </a:r>
            <a:endParaRPr lang="en-IN" altLang="en-US" sz="2000" b="1" dirty="0">
              <a:latin typeface="Times New Roman" charset="0"/>
            </a:endParaRPr>
          </a:p>
        </p:txBody>
      </p:sp>
      <p:sp>
        <p:nvSpPr>
          <p:cNvPr id="8" name="TextBox 7"/>
          <p:cNvSpPr txBox="1"/>
          <p:nvPr/>
        </p:nvSpPr>
        <p:spPr>
          <a:xfrm>
            <a:off x="299084" y="4871085"/>
            <a:ext cx="3927475" cy="1938992"/>
          </a:xfrm>
          <a:prstGeom prst="rect">
            <a:avLst/>
          </a:prstGeom>
          <a:noFill/>
        </p:spPr>
        <p:txBody>
          <a:bodyPr wrap="square" rtlCol="0" anchor="t">
            <a:spAutoFit/>
          </a:bodyPr>
          <a:lstStyle/>
          <a:p>
            <a:r>
              <a:rPr lang="x-none" altLang="en-IN" sz="2000" b="1">
                <a:latin typeface="Times New Roman" charset="0"/>
              </a:rPr>
              <a:t>Project Group Members: </a:t>
            </a:r>
          </a:p>
          <a:p>
            <a:r>
              <a:rPr lang="x-none" altLang="en-IN" sz="2000" b="1">
                <a:latin typeface="Times New Roman" charset="0"/>
              </a:rPr>
              <a:t>1.</a:t>
            </a:r>
            <a:r>
              <a:rPr lang="en-US" altLang="en-IN" sz="2000" b="1" dirty="0">
                <a:latin typeface="Times New Roman" charset="0"/>
              </a:rPr>
              <a:t> </a:t>
            </a:r>
            <a:r>
              <a:rPr lang="en-US" altLang="en-IN" sz="2000" b="1" dirty="0" err="1">
                <a:latin typeface="Times New Roman" charset="0"/>
              </a:rPr>
              <a:t>Prajakta</a:t>
            </a:r>
            <a:r>
              <a:rPr lang="en-US" altLang="en-IN" sz="2000" b="1" dirty="0">
                <a:latin typeface="Times New Roman" charset="0"/>
              </a:rPr>
              <a:t> </a:t>
            </a:r>
            <a:r>
              <a:rPr lang="en-US" altLang="en-IN" sz="2000" b="1" dirty="0" err="1">
                <a:latin typeface="Times New Roman" charset="0"/>
              </a:rPr>
              <a:t>Bimalkhedkar</a:t>
            </a:r>
            <a:r>
              <a:rPr lang="en-US" altLang="en-IN" sz="2000" b="1" dirty="0">
                <a:latin typeface="Times New Roman" charset="0"/>
              </a:rPr>
              <a:t> BI06</a:t>
            </a:r>
            <a:r>
              <a:rPr lang="x-none" altLang="en-IN" sz="2000" b="1">
                <a:latin typeface="Times New Roman" charset="0"/>
              </a:rPr>
              <a:t> </a:t>
            </a:r>
          </a:p>
          <a:p>
            <a:r>
              <a:rPr lang="x-none" altLang="en-IN" sz="2000" b="1">
                <a:latin typeface="Times New Roman" charset="0"/>
              </a:rPr>
              <a:t>2.</a:t>
            </a:r>
            <a:r>
              <a:rPr lang="en-US" altLang="en-IN" sz="2000" b="1" dirty="0">
                <a:latin typeface="Times New Roman" charset="0"/>
              </a:rPr>
              <a:t> </a:t>
            </a:r>
            <a:r>
              <a:rPr lang="en-US" altLang="en-IN" sz="2000" b="1" dirty="0" err="1">
                <a:latin typeface="Times New Roman" charset="0"/>
              </a:rPr>
              <a:t>Devika</a:t>
            </a:r>
            <a:r>
              <a:rPr lang="en-US" altLang="en-IN" sz="2000" b="1" dirty="0">
                <a:latin typeface="Times New Roman" charset="0"/>
              </a:rPr>
              <a:t> </a:t>
            </a:r>
            <a:r>
              <a:rPr lang="en-US" altLang="en-IN" sz="2000" b="1" dirty="0" err="1">
                <a:latin typeface="Times New Roman" charset="0"/>
              </a:rPr>
              <a:t>Rembhotkar</a:t>
            </a:r>
            <a:r>
              <a:rPr lang="en-US" altLang="en-IN" sz="2000" b="1" dirty="0">
                <a:latin typeface="Times New Roman" charset="0"/>
              </a:rPr>
              <a:t> BI34</a:t>
            </a:r>
            <a:endParaRPr lang="x-none" altLang="en-IN" sz="2000" b="1">
              <a:latin typeface="Times New Roman" charset="0"/>
            </a:endParaRPr>
          </a:p>
          <a:p>
            <a:r>
              <a:rPr lang="x-none" altLang="en-IN" sz="2000" b="1">
                <a:latin typeface="Times New Roman" charset="0"/>
              </a:rPr>
              <a:t>3.</a:t>
            </a:r>
            <a:r>
              <a:rPr lang="en-US" altLang="en-IN" sz="2000" b="1" dirty="0">
                <a:latin typeface="Times New Roman" charset="0"/>
              </a:rPr>
              <a:t> </a:t>
            </a:r>
            <a:r>
              <a:rPr lang="en-US" altLang="en-IN" sz="2000" b="1" dirty="0" err="1">
                <a:latin typeface="Times New Roman" charset="0"/>
              </a:rPr>
              <a:t>Sanjana</a:t>
            </a:r>
            <a:r>
              <a:rPr lang="en-US" altLang="en-IN" sz="2000" b="1" dirty="0">
                <a:latin typeface="Times New Roman" charset="0"/>
              </a:rPr>
              <a:t> </a:t>
            </a:r>
            <a:r>
              <a:rPr lang="en-US" altLang="en-IN" sz="2000" b="1" dirty="0" err="1">
                <a:latin typeface="Times New Roman" charset="0"/>
              </a:rPr>
              <a:t>Pisute</a:t>
            </a:r>
            <a:r>
              <a:rPr lang="en-US" altLang="en-IN" sz="2000" b="1" dirty="0">
                <a:latin typeface="Times New Roman" charset="0"/>
              </a:rPr>
              <a:t> BI39</a:t>
            </a:r>
            <a:endParaRPr lang="x-none" altLang="en-IN" sz="2000" b="1">
              <a:latin typeface="Times New Roman" charset="0"/>
            </a:endParaRPr>
          </a:p>
          <a:p>
            <a:endParaRPr lang="x-none" altLang="en-IN" sz="2000" b="1">
              <a:latin typeface="Times New Roman" charset="0"/>
            </a:endParaRPr>
          </a:p>
          <a:p>
            <a:endParaRPr lang="x-none" altLang="en-IN" sz="2000" b="1">
              <a:latin typeface="Times New Roman" charset="0"/>
            </a:endParaRPr>
          </a:p>
        </p:txBody>
      </p:sp>
      <p:sp>
        <p:nvSpPr>
          <p:cNvPr id="9" name="TextBox 8"/>
          <p:cNvSpPr txBox="1"/>
          <p:nvPr/>
        </p:nvSpPr>
        <p:spPr>
          <a:xfrm>
            <a:off x="323215" y="4302760"/>
            <a:ext cx="2802755" cy="400110"/>
          </a:xfrm>
          <a:prstGeom prst="rect">
            <a:avLst/>
          </a:prstGeom>
          <a:noFill/>
        </p:spPr>
        <p:txBody>
          <a:bodyPr wrap="none" rtlCol="0" anchor="t">
            <a:spAutoFit/>
          </a:bodyPr>
          <a:lstStyle/>
          <a:p>
            <a:r>
              <a:rPr lang="x-none" altLang="en-IN" sz="2000" b="1">
                <a:latin typeface="Times New Roman" charset="0"/>
                <a:sym typeface="+mn-ea"/>
              </a:rPr>
              <a:t>Project Group No:  </a:t>
            </a:r>
            <a:r>
              <a:rPr lang="en-US" altLang="en-IN" sz="2000" b="1" dirty="0">
                <a:latin typeface="Times New Roman" charset="0"/>
                <a:sym typeface="+mn-ea"/>
              </a:rPr>
              <a:t>3</a:t>
            </a:r>
            <a:r>
              <a:rPr lang="x-none" altLang="en-IN" sz="2000" b="1">
                <a:latin typeface="Times New Roman" charset="0"/>
                <a:sym typeface="+mn-ea"/>
              </a:rPr>
              <a:t>     </a:t>
            </a:r>
          </a:p>
        </p:txBody>
      </p:sp>
      <p:sp>
        <p:nvSpPr>
          <p:cNvPr id="10" name="TextBox 9"/>
          <p:cNvSpPr txBox="1"/>
          <p:nvPr/>
        </p:nvSpPr>
        <p:spPr>
          <a:xfrm>
            <a:off x="4226560" y="2378710"/>
            <a:ext cx="3493754" cy="400110"/>
          </a:xfrm>
          <a:prstGeom prst="rect">
            <a:avLst/>
          </a:prstGeom>
          <a:noFill/>
        </p:spPr>
        <p:txBody>
          <a:bodyPr wrap="square" rtlCol="0" anchor="t">
            <a:spAutoFit/>
          </a:bodyPr>
          <a:lstStyle/>
          <a:p>
            <a:pPr algn="ctr"/>
            <a:r>
              <a:rPr lang="x-none" altLang="en-IN" sz="2000" b="1" u="sng">
                <a:latin typeface="Times New Roman" charset="0"/>
              </a:rPr>
              <a:t>Project Review : </a:t>
            </a:r>
            <a:r>
              <a:rPr lang="en-IN" altLang="en-IN" sz="2000" b="1" u="sng" dirty="0" smtClean="0">
                <a:latin typeface="Times New Roman" charset="0"/>
              </a:rPr>
              <a:t>SEM </a:t>
            </a:r>
            <a:r>
              <a:rPr lang="x-none" altLang="en-IN" sz="2000" b="1" u="sng" smtClean="0">
                <a:latin typeface="Times New Roman" charset="0"/>
              </a:rPr>
              <a:t>I</a:t>
            </a:r>
            <a:endParaRPr lang="x-none" altLang="en-IN" sz="2000" b="1" u="sng">
              <a:latin typeface="Times New Roman" charset="0"/>
            </a:endParaRPr>
          </a:p>
        </p:txBody>
      </p:sp>
      <p:pic>
        <p:nvPicPr>
          <p:cNvPr id="11" name="Picture 10" descr="MMCOE LOGO"/>
          <p:cNvPicPr>
            <a:picLocks noChangeAspect="1"/>
          </p:cNvPicPr>
          <p:nvPr/>
        </p:nvPicPr>
        <p:blipFill>
          <a:blip r:embed="rId2"/>
          <a:stretch>
            <a:fillRect/>
          </a:stretch>
        </p:blipFill>
        <p:spPr>
          <a:xfrm>
            <a:off x="669925" y="252095"/>
            <a:ext cx="1557020" cy="22402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0214" y="468556"/>
            <a:ext cx="10067277"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SCOPE OF THE PROJECT</a:t>
            </a:r>
            <a:endParaRPr lang="en-IN" sz="4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69107" y="1659285"/>
            <a:ext cx="1131276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cs typeface="Times New Roman" panose="02020603050405020304" pitchFamily="18" charset="0"/>
              </a:rPr>
              <a:t>To provide a system that acts as an interpreter that performs the bidirectional translation of sign language and spoken language between vocal and hearing-impaired people.</a:t>
            </a:r>
          </a:p>
          <a:p>
            <a:pPr marL="285750" indent="-285750">
              <a:buFont typeface="Arial" panose="020B0604020202020204" pitchFamily="34" charset="0"/>
              <a:buChar char="•"/>
            </a:pPr>
            <a:r>
              <a:rPr lang="en-US" sz="2800" dirty="0"/>
              <a:t>To help blind/normal to listen to the gestures made by the deaf/dumb.</a:t>
            </a:r>
          </a:p>
          <a:p>
            <a:pPr marL="285750" indent="-285750">
              <a:buFont typeface="Arial" panose="020B0604020202020204" pitchFamily="34" charset="0"/>
              <a:buChar char="•"/>
            </a:pPr>
            <a:r>
              <a:rPr lang="en-US" sz="2800" dirty="0"/>
              <a:t>To help the deaf/dumb individual read or see the speech generated by the blind/normal person.</a:t>
            </a:r>
          </a:p>
          <a:p>
            <a:pPr marL="285750" indent="-285750">
              <a:buFont typeface="Arial" panose="020B0604020202020204" pitchFamily="34" charset="0"/>
              <a:buChar char="•"/>
            </a:pPr>
            <a:r>
              <a:rPr lang="en-US" sz="2800" dirty="0"/>
              <a:t>Any individual having visual or audio impairments could make use of this system to communicate effectively.</a:t>
            </a:r>
            <a:endParaRPr lang="en-IN" sz="2800" dirty="0"/>
          </a:p>
        </p:txBody>
      </p:sp>
    </p:spTree>
    <p:extLst>
      <p:ext uri="{BB962C8B-B14F-4D97-AF65-F5344CB8AC3E}">
        <p14:creationId xmlns:p14="http://schemas.microsoft.com/office/powerpoint/2010/main" val="77208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8058" y="235630"/>
            <a:ext cx="9845336"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SYSTEM OVERVIEW</a:t>
            </a:r>
          </a:p>
        </p:txBody>
      </p:sp>
      <p:sp>
        <p:nvSpPr>
          <p:cNvPr id="3" name="TextBox 2"/>
          <p:cNvSpPr txBox="1"/>
          <p:nvPr/>
        </p:nvSpPr>
        <p:spPr>
          <a:xfrm>
            <a:off x="214605" y="1091682"/>
            <a:ext cx="11610066" cy="4439677"/>
          </a:xfrm>
          <a:prstGeom prst="rect">
            <a:avLst/>
          </a:prstGeom>
          <a:noFill/>
        </p:spPr>
        <p:txBody>
          <a:bodyPr wrap="square" rtlCol="0">
            <a:spAutoFit/>
          </a:bodyPr>
          <a:lstStyle/>
          <a:p>
            <a:pPr marL="238125" algn="just" rtl="0">
              <a:spcBef>
                <a:spcPts val="0"/>
              </a:spcBef>
              <a:spcAft>
                <a:spcPts val="0"/>
              </a:spcAft>
            </a:pPr>
            <a:r>
              <a:rPr lang="en-US" b="1" i="0" u="none" strike="noStrike" dirty="0">
                <a:solidFill>
                  <a:srgbClr val="000000"/>
                </a:solidFill>
                <a:effectLst/>
              </a:rPr>
              <a:t>I) Preprocessing: </a:t>
            </a:r>
            <a:endParaRPr lang="en-US" b="0" dirty="0">
              <a:effectLst/>
            </a:endParaRPr>
          </a:p>
          <a:p>
            <a:pPr marL="238125" algn="just" rtl="0">
              <a:spcBef>
                <a:spcPts val="0"/>
              </a:spcBef>
              <a:spcAft>
                <a:spcPts val="600"/>
              </a:spcAft>
            </a:pPr>
            <a:r>
              <a:rPr lang="en-US" b="0" i="0" u="none" strike="noStrike" dirty="0">
                <a:solidFill>
                  <a:srgbClr val="202122"/>
                </a:solidFill>
                <a:effectLst/>
              </a:rPr>
              <a:t>Pre-processing is a common name for operations with images at the lowest level of abstraction both input and output are intensity images. These iconic images are of the same kind as the original data captured by the sensor, with an intensity image usually represented by a matrix of image function values (brightness). The aim of pre-processing is an improvement of the image data that suppresses unwilling distortions or enhances some image features important for further processing, although geometric transformations of images (e.g. rotation, scaling, and translation) are classified among pre-processing methods here since similar techniques are used.</a:t>
            </a:r>
            <a:endParaRPr lang="en-US" b="0" dirty="0">
              <a:effectLst/>
            </a:endParaRPr>
          </a:p>
          <a:p>
            <a:pPr algn="just" rtl="0">
              <a:spcBef>
                <a:spcPts val="600"/>
              </a:spcBef>
              <a:spcAft>
                <a:spcPts val="0"/>
              </a:spcAft>
            </a:pPr>
            <a:r>
              <a:rPr lang="en-US" b="1" i="0" u="none" strike="noStrike" dirty="0">
                <a:solidFill>
                  <a:srgbClr val="000000"/>
                </a:solidFill>
                <a:effectLst/>
              </a:rPr>
              <a:t>   II) Feature Extraction:</a:t>
            </a:r>
            <a:endParaRPr lang="en-US" b="0" dirty="0">
              <a:effectLst/>
            </a:endParaRPr>
          </a:p>
          <a:p>
            <a:pPr marL="238125" algn="just" rtl="0">
              <a:spcBef>
                <a:spcPts val="0"/>
              </a:spcBef>
              <a:spcAft>
                <a:spcPts val="0"/>
              </a:spcAft>
            </a:pPr>
            <a:r>
              <a:rPr lang="en-US" b="0" i="0" u="none" strike="noStrike" dirty="0">
                <a:solidFill>
                  <a:srgbClr val="000000"/>
                </a:solidFill>
                <a:effectLst/>
              </a:rPr>
              <a:t>Feature extraction is a part of the dimensionality reduction process, in which, an initial set of the raw data is divided and reduced to more manageable groups. So when you want to process it will be easier.</a:t>
            </a:r>
          </a:p>
          <a:p>
            <a:pPr marL="238125" algn="just" rtl="0">
              <a:spcBef>
                <a:spcPts val="0"/>
              </a:spcBef>
              <a:spcAft>
                <a:spcPts val="0"/>
              </a:spcAft>
            </a:pPr>
            <a:endParaRPr lang="en-US" b="0" dirty="0">
              <a:effectLst/>
            </a:endParaRPr>
          </a:p>
          <a:p>
            <a:pPr marL="238125" algn="just" rtl="0">
              <a:spcBef>
                <a:spcPts val="0"/>
              </a:spcBef>
              <a:spcAft>
                <a:spcPts val="0"/>
              </a:spcAft>
            </a:pPr>
            <a:r>
              <a:rPr lang="en-US" b="1" i="0" u="none" strike="noStrike" dirty="0">
                <a:solidFill>
                  <a:srgbClr val="000000"/>
                </a:solidFill>
                <a:effectLst/>
              </a:rPr>
              <a:t>III) Classification:</a:t>
            </a:r>
            <a:endParaRPr lang="en-US" b="0" dirty="0">
              <a:effectLst/>
            </a:endParaRPr>
          </a:p>
          <a:p>
            <a:pPr marL="238125" algn="just" rtl="0">
              <a:spcBef>
                <a:spcPts val="310"/>
              </a:spcBef>
              <a:spcAft>
                <a:spcPts val="0"/>
              </a:spcAft>
            </a:pPr>
            <a:r>
              <a:rPr lang="en-US" b="0" i="0" u="none" strike="noStrike" dirty="0">
                <a:solidFill>
                  <a:srgbClr val="000000"/>
                </a:solidFill>
                <a:effectLst/>
              </a:rPr>
              <a:t>Automatic Speech Recognition or ASR, as it's known in short, is the technology that allows human beings to use their voices to speak with a computer interface in a way that, in its most sophisticated variations, resembles normal human conversation</a:t>
            </a:r>
            <a:endParaRPr lang="en-US" b="0" dirty="0">
              <a:effectLst/>
            </a:endParaRPr>
          </a:p>
        </p:txBody>
      </p:sp>
    </p:spTree>
    <p:extLst>
      <p:ext uri="{BB962C8B-B14F-4D97-AF65-F5344CB8AC3E}">
        <p14:creationId xmlns:p14="http://schemas.microsoft.com/office/powerpoint/2010/main" val="90433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A5D8E97C-ACDA-4951-A417-845320F68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56" y="111969"/>
            <a:ext cx="8332236" cy="60462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A64B8369-197A-42C0-8BDF-B744F038278D}"/>
              </a:ext>
            </a:extLst>
          </p:cNvPr>
          <p:cNvSpPr txBox="1"/>
          <p:nvPr/>
        </p:nvSpPr>
        <p:spPr>
          <a:xfrm>
            <a:off x="3383125" y="6158204"/>
            <a:ext cx="6097554" cy="369332"/>
          </a:xfrm>
          <a:prstGeom prst="rect">
            <a:avLst/>
          </a:prstGeom>
          <a:noFill/>
        </p:spPr>
        <p:txBody>
          <a:bodyPr wrap="square">
            <a:spAutoFit/>
          </a:bodyPr>
          <a:lstStyle/>
          <a:p>
            <a:pPr algn="ctr"/>
            <a:r>
              <a:rPr lang="en-US" sz="1800" b="0" i="0" u="none" strike="noStrike" dirty="0">
                <a:solidFill>
                  <a:srgbClr val="000000"/>
                </a:solidFill>
                <a:effectLst/>
                <a:latin typeface="Times New Roman" panose="02020603050405020304" pitchFamily="18" charset="0"/>
              </a:rPr>
              <a:t>Figure </a:t>
            </a:r>
            <a:r>
              <a:rPr lang="en-US" dirty="0">
                <a:solidFill>
                  <a:srgbClr val="000000"/>
                </a:solidFill>
                <a:latin typeface="Times New Roman" panose="02020603050405020304" pitchFamily="18" charset="0"/>
              </a:rPr>
              <a:t>1:System Architecture</a:t>
            </a:r>
          </a:p>
        </p:txBody>
      </p:sp>
    </p:spTree>
    <p:extLst>
      <p:ext uri="{BB962C8B-B14F-4D97-AF65-F5344CB8AC3E}">
        <p14:creationId xmlns:p14="http://schemas.microsoft.com/office/powerpoint/2010/main" val="185076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8677" y="515815"/>
            <a:ext cx="5017477" cy="784830"/>
          </a:xfrm>
          <a:prstGeom prst="rect">
            <a:avLst/>
          </a:prstGeom>
          <a:noFill/>
        </p:spPr>
        <p:txBody>
          <a:bodyPr wrap="square" rtlCol="0">
            <a:spAutoFit/>
          </a:bodyPr>
          <a:lstStyle/>
          <a:p>
            <a:pPr algn="ctr"/>
            <a:r>
              <a:rPr lang="en-US" sz="4500" dirty="0">
                <a:latin typeface="Times New Roman" panose="02020603050405020304" pitchFamily="18" charset="0"/>
                <a:cs typeface="Times New Roman" panose="02020603050405020304" pitchFamily="18" charset="0"/>
              </a:rPr>
              <a:t>UML Diagrams</a:t>
            </a:r>
            <a:endParaRPr lang="en-IN" sz="45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19907" y="2171058"/>
            <a:ext cx="209843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 Flow Chart</a:t>
            </a:r>
            <a:endParaRPr lang="en-IN" sz="20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199291" y="2930768"/>
            <a:ext cx="1711571" cy="1219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lumMod val="95000"/>
                    <a:lumOff val="5000"/>
                  </a:schemeClr>
                </a:solidFill>
              </a:rPr>
              <a:t>Input</a:t>
            </a:r>
            <a:endParaRPr lang="en-IN" sz="2400" dirty="0">
              <a:solidFill>
                <a:schemeClr val="tx1">
                  <a:lumMod val="95000"/>
                  <a:lumOff val="5000"/>
                </a:schemeClr>
              </a:solidFill>
            </a:endParaRPr>
          </a:p>
        </p:txBody>
      </p:sp>
      <p:cxnSp>
        <p:nvCxnSpPr>
          <p:cNvPr id="6" name="Straight Arrow Connector 5"/>
          <p:cNvCxnSpPr>
            <a:stCxn id="4" idx="3"/>
            <a:endCxn id="7" idx="1"/>
          </p:cNvCxnSpPr>
          <p:nvPr/>
        </p:nvCxnSpPr>
        <p:spPr>
          <a:xfrm>
            <a:off x="1910862" y="3540368"/>
            <a:ext cx="832338" cy="11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2743200" y="2942492"/>
            <a:ext cx="1629508" cy="1219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lumMod val="95000"/>
                    <a:lumOff val="5000"/>
                  </a:schemeClr>
                </a:solidFill>
              </a:rPr>
              <a:t>Image Preprocessing</a:t>
            </a:r>
            <a:endParaRPr lang="en-IN" dirty="0">
              <a:solidFill>
                <a:schemeClr val="tx1">
                  <a:lumMod val="95000"/>
                  <a:lumOff val="5000"/>
                </a:schemeClr>
              </a:solidFill>
            </a:endParaRPr>
          </a:p>
        </p:txBody>
      </p:sp>
      <p:sp>
        <p:nvSpPr>
          <p:cNvPr id="8" name="Rounded Rectangle 7"/>
          <p:cNvSpPr/>
          <p:nvPr/>
        </p:nvSpPr>
        <p:spPr>
          <a:xfrm>
            <a:off x="5181600" y="2942492"/>
            <a:ext cx="1735016" cy="1219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lumMod val="95000"/>
                    <a:lumOff val="5000"/>
                  </a:schemeClr>
                </a:solidFill>
              </a:rPr>
              <a:t>Feature Extraction</a:t>
            </a:r>
            <a:endParaRPr lang="en-IN" dirty="0">
              <a:solidFill>
                <a:schemeClr val="tx1">
                  <a:lumMod val="95000"/>
                  <a:lumOff val="5000"/>
                </a:schemeClr>
              </a:solidFill>
            </a:endParaRPr>
          </a:p>
        </p:txBody>
      </p:sp>
      <p:sp>
        <p:nvSpPr>
          <p:cNvPr id="11" name="Rounded Rectangle 10"/>
          <p:cNvSpPr/>
          <p:nvPr/>
        </p:nvSpPr>
        <p:spPr>
          <a:xfrm>
            <a:off x="7713783" y="2930768"/>
            <a:ext cx="1606063" cy="1230923"/>
          </a:xfrm>
          <a:prstGeom prst="roundRect">
            <a:avLst/>
          </a:prstGeom>
          <a:solidFill>
            <a:schemeClr val="bg1">
              <a:lumMod val="6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Recognition</a:t>
            </a:r>
            <a:endParaRPr lang="en-IN" dirty="0">
              <a:solidFill>
                <a:schemeClr val="tx1">
                  <a:lumMod val="95000"/>
                  <a:lumOff val="5000"/>
                </a:schemeClr>
              </a:solidFill>
            </a:endParaRPr>
          </a:p>
        </p:txBody>
      </p:sp>
      <p:sp>
        <p:nvSpPr>
          <p:cNvPr id="12" name="Rounded Rectangle 11"/>
          <p:cNvSpPr/>
          <p:nvPr/>
        </p:nvSpPr>
        <p:spPr>
          <a:xfrm>
            <a:off x="10152185" y="2942492"/>
            <a:ext cx="1617784" cy="1219199"/>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Text</a:t>
            </a:r>
            <a:endParaRPr lang="en-IN" dirty="0">
              <a:solidFill>
                <a:schemeClr val="tx1">
                  <a:lumMod val="95000"/>
                  <a:lumOff val="5000"/>
                </a:schemeClr>
              </a:solidFill>
            </a:endParaRPr>
          </a:p>
        </p:txBody>
      </p:sp>
      <p:sp>
        <p:nvSpPr>
          <p:cNvPr id="13" name="Rounded Rectangle 12"/>
          <p:cNvSpPr/>
          <p:nvPr/>
        </p:nvSpPr>
        <p:spPr>
          <a:xfrm>
            <a:off x="10152185" y="5005753"/>
            <a:ext cx="1617784" cy="1019908"/>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Speech</a:t>
            </a:r>
            <a:endParaRPr lang="en-IN" dirty="0">
              <a:solidFill>
                <a:schemeClr val="tx1">
                  <a:lumMod val="95000"/>
                  <a:lumOff val="5000"/>
                </a:schemeClr>
              </a:solidFill>
            </a:endParaRPr>
          </a:p>
        </p:txBody>
      </p:sp>
      <p:cxnSp>
        <p:nvCxnSpPr>
          <p:cNvPr id="16" name="Straight Arrow Connector 15"/>
          <p:cNvCxnSpPr>
            <a:stCxn id="7" idx="3"/>
            <a:endCxn id="8" idx="1"/>
          </p:cNvCxnSpPr>
          <p:nvPr/>
        </p:nvCxnSpPr>
        <p:spPr>
          <a:xfrm>
            <a:off x="4372708" y="3552092"/>
            <a:ext cx="8088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1" idx="1"/>
          </p:cNvCxnSpPr>
          <p:nvPr/>
        </p:nvCxnSpPr>
        <p:spPr>
          <a:xfrm flipV="1">
            <a:off x="6916616" y="3546230"/>
            <a:ext cx="797167" cy="5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12" idx="1"/>
          </p:cNvCxnSpPr>
          <p:nvPr/>
        </p:nvCxnSpPr>
        <p:spPr>
          <a:xfrm>
            <a:off x="9319846" y="3546230"/>
            <a:ext cx="832339" cy="5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2"/>
            <a:endCxn id="13" idx="0"/>
          </p:cNvCxnSpPr>
          <p:nvPr/>
        </p:nvCxnSpPr>
        <p:spPr>
          <a:xfrm>
            <a:off x="10961077" y="4161691"/>
            <a:ext cx="0" cy="844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6492" y="1490611"/>
            <a:ext cx="3716215" cy="523220"/>
          </a:xfrm>
          <a:prstGeom prst="rect">
            <a:avLst/>
          </a:prstGeom>
          <a:noFill/>
        </p:spPr>
        <p:txBody>
          <a:bodyPr wrap="square" rtlCol="0">
            <a:spAutoFit/>
          </a:bodyPr>
          <a:lstStyle/>
          <a:p>
            <a:pPr marL="514350" indent="-514350">
              <a:buFont typeface="+mj-lt"/>
              <a:buAutoNum type="alphaUcPeriod"/>
            </a:pPr>
            <a:r>
              <a:rPr lang="en-US" sz="2800" dirty="0">
                <a:cs typeface="Times New Roman" panose="02020603050405020304" pitchFamily="18" charset="0"/>
              </a:rPr>
              <a:t>Sign – text - Speech</a:t>
            </a:r>
            <a:endParaRPr lang="en-IN" sz="2800" dirty="0">
              <a:cs typeface="Times New Roman" panose="02020603050405020304" pitchFamily="18" charset="0"/>
            </a:endParaRPr>
          </a:p>
        </p:txBody>
      </p:sp>
    </p:spTree>
    <p:extLst>
      <p:ext uri="{BB962C8B-B14F-4D97-AF65-F5344CB8AC3E}">
        <p14:creationId xmlns:p14="http://schemas.microsoft.com/office/powerpoint/2010/main" val="580211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985" y="679175"/>
            <a:ext cx="2508738" cy="400110"/>
          </a:xfrm>
          <a:prstGeom prst="rect">
            <a:avLst/>
          </a:prstGeom>
          <a:noFill/>
        </p:spPr>
        <p:txBody>
          <a:bodyPr wrap="square" rtlCol="0">
            <a:spAutoFit/>
          </a:bodyPr>
          <a:lstStyle/>
          <a:p>
            <a:r>
              <a:rPr lang="en-US" sz="2000" dirty="0">
                <a:latin typeface="Times New Roman" panose="02020603050405020304" pitchFamily="18" charset="0"/>
                <a:ea typeface="Tahoma" panose="020B0604030504040204" pitchFamily="34" charset="0"/>
                <a:cs typeface="Times New Roman" panose="02020603050405020304" pitchFamily="18" charset="0"/>
              </a:rPr>
              <a:t>2. Use Case Diagram</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4161692" y="551363"/>
            <a:ext cx="3774831" cy="6160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p:cNvSpPr txBox="1"/>
          <p:nvPr/>
        </p:nvSpPr>
        <p:spPr>
          <a:xfrm>
            <a:off x="4996956" y="551363"/>
            <a:ext cx="2004646" cy="369332"/>
          </a:xfrm>
          <a:prstGeom prst="rect">
            <a:avLst/>
          </a:prstGeom>
          <a:noFill/>
        </p:spPr>
        <p:txBody>
          <a:bodyPr wrap="square" rtlCol="0">
            <a:spAutoFit/>
          </a:bodyPr>
          <a:lstStyle/>
          <a:p>
            <a:pPr algn="ctr"/>
            <a:r>
              <a:rPr lang="en-US" dirty="0"/>
              <a:t>System</a:t>
            </a:r>
            <a:endParaRPr lang="en-IN" dirty="0"/>
          </a:p>
        </p:txBody>
      </p:sp>
      <p:sp>
        <p:nvSpPr>
          <p:cNvPr id="5" name="Oval 4"/>
          <p:cNvSpPr/>
          <p:nvPr/>
        </p:nvSpPr>
        <p:spPr>
          <a:xfrm>
            <a:off x="5102464" y="1906987"/>
            <a:ext cx="1764324" cy="70338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Processing</a:t>
            </a:r>
            <a:endParaRPr lang="en-IN" dirty="0"/>
          </a:p>
        </p:txBody>
      </p:sp>
      <p:sp>
        <p:nvSpPr>
          <p:cNvPr id="6" name="Oval 5"/>
          <p:cNvSpPr/>
          <p:nvPr/>
        </p:nvSpPr>
        <p:spPr>
          <a:xfrm>
            <a:off x="5125909" y="873313"/>
            <a:ext cx="1764324" cy="680279"/>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Input</a:t>
            </a:r>
            <a:endParaRPr lang="en-IN" dirty="0"/>
          </a:p>
        </p:txBody>
      </p:sp>
      <p:sp>
        <p:nvSpPr>
          <p:cNvPr id="7" name="Oval 6"/>
          <p:cNvSpPr/>
          <p:nvPr/>
        </p:nvSpPr>
        <p:spPr>
          <a:xfrm>
            <a:off x="5125909" y="2928055"/>
            <a:ext cx="1764324" cy="70338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sp>
        <p:nvSpPr>
          <p:cNvPr id="8" name="Oval 7"/>
          <p:cNvSpPr/>
          <p:nvPr/>
        </p:nvSpPr>
        <p:spPr>
          <a:xfrm>
            <a:off x="5096600" y="3928755"/>
            <a:ext cx="1905002" cy="70338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Recognition</a:t>
            </a:r>
            <a:endParaRPr lang="en-IN" dirty="0"/>
          </a:p>
        </p:txBody>
      </p:sp>
      <p:sp>
        <p:nvSpPr>
          <p:cNvPr id="9" name="Oval 8"/>
          <p:cNvSpPr/>
          <p:nvPr/>
        </p:nvSpPr>
        <p:spPr>
          <a:xfrm>
            <a:off x="4909033" y="4929611"/>
            <a:ext cx="2321170" cy="70338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Text-to-Speech API</a:t>
            </a:r>
            <a:endParaRPr lang="en-IN" dirty="0"/>
          </a:p>
        </p:txBody>
      </p:sp>
      <p:sp>
        <p:nvSpPr>
          <p:cNvPr id="10" name="Oval 9"/>
          <p:cNvSpPr/>
          <p:nvPr/>
        </p:nvSpPr>
        <p:spPr>
          <a:xfrm>
            <a:off x="5143499" y="5902624"/>
            <a:ext cx="1905002" cy="70338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 Output</a:t>
            </a:r>
            <a:endParaRPr lang="en-IN" dirty="0"/>
          </a:p>
        </p:txBody>
      </p:sp>
      <p:cxnSp>
        <p:nvCxnSpPr>
          <p:cNvPr id="12" name="Straight Arrow Connector 11"/>
          <p:cNvCxnSpPr>
            <a:cxnSpLocks/>
            <a:stCxn id="6" idx="4"/>
          </p:cNvCxnSpPr>
          <p:nvPr/>
        </p:nvCxnSpPr>
        <p:spPr>
          <a:xfrm>
            <a:off x="6008071" y="1553592"/>
            <a:ext cx="0" cy="353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6016863" y="2582663"/>
            <a:ext cx="8792" cy="340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6017939" y="3640812"/>
            <a:ext cx="14653" cy="320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endCxn id="9" idx="0"/>
          </p:cNvCxnSpPr>
          <p:nvPr/>
        </p:nvCxnSpPr>
        <p:spPr>
          <a:xfrm>
            <a:off x="6069618" y="4632139"/>
            <a:ext cx="0" cy="297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9" idx="4"/>
          </p:cNvCxnSpPr>
          <p:nvPr/>
        </p:nvCxnSpPr>
        <p:spPr>
          <a:xfrm>
            <a:off x="6069618" y="5632995"/>
            <a:ext cx="0" cy="269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Flowchart: Connector 32"/>
          <p:cNvSpPr/>
          <p:nvPr/>
        </p:nvSpPr>
        <p:spPr>
          <a:xfrm>
            <a:off x="1153590" y="1973262"/>
            <a:ext cx="732095" cy="79682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p:cNvCxnSpPr>
            <a:cxnSpLocks/>
          </p:cNvCxnSpPr>
          <p:nvPr/>
        </p:nvCxnSpPr>
        <p:spPr>
          <a:xfrm>
            <a:off x="1504984" y="2752726"/>
            <a:ext cx="29308" cy="2019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9423262" y="3256239"/>
            <a:ext cx="1418492" cy="11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1022295" y="4780875"/>
            <a:ext cx="509955" cy="617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541585" y="4792834"/>
            <a:ext cx="527538" cy="597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cxnSpLocks/>
          </p:cNvCxnSpPr>
          <p:nvPr/>
        </p:nvCxnSpPr>
        <p:spPr>
          <a:xfrm flipV="1">
            <a:off x="1645661" y="1238144"/>
            <a:ext cx="3367229" cy="2881967"/>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15108" y="5779532"/>
            <a:ext cx="1676400" cy="646331"/>
          </a:xfrm>
          <a:prstGeom prst="rect">
            <a:avLst/>
          </a:prstGeom>
          <a:noFill/>
        </p:spPr>
        <p:txBody>
          <a:bodyPr wrap="square" rtlCol="0">
            <a:spAutoFit/>
          </a:bodyPr>
          <a:lstStyle/>
          <a:p>
            <a:pPr algn="ctr"/>
            <a:r>
              <a:rPr lang="en-US" dirty="0"/>
              <a:t>Deaf/Dumb Person</a:t>
            </a:r>
            <a:endParaRPr lang="en-IN" dirty="0"/>
          </a:p>
        </p:txBody>
      </p:sp>
      <p:sp>
        <p:nvSpPr>
          <p:cNvPr id="15" name="Flowchart: Connector 14">
            <a:extLst>
              <a:ext uri="{FF2B5EF4-FFF2-40B4-BE49-F238E27FC236}">
                <a16:creationId xmlns:a16="http://schemas.microsoft.com/office/drawing/2014/main" xmlns="" id="{9F3A6A14-4DFB-4B22-AD48-B94FDFE086D8}"/>
              </a:ext>
            </a:extLst>
          </p:cNvPr>
          <p:cNvSpPr/>
          <p:nvPr/>
        </p:nvSpPr>
        <p:spPr>
          <a:xfrm>
            <a:off x="9757298" y="1969420"/>
            <a:ext cx="750420" cy="748791"/>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xmlns="" id="{8D4927E1-1673-477A-AD2D-4EE15EA8C6D5}"/>
              </a:ext>
            </a:extLst>
          </p:cNvPr>
          <p:cNvCxnSpPr>
            <a:cxnSpLocks/>
          </p:cNvCxnSpPr>
          <p:nvPr/>
        </p:nvCxnSpPr>
        <p:spPr>
          <a:xfrm>
            <a:off x="10132508" y="2723251"/>
            <a:ext cx="22606" cy="2094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53D9367F-B9F0-4846-9AFF-57A7491539A3}"/>
              </a:ext>
            </a:extLst>
          </p:cNvPr>
          <p:cNvCxnSpPr/>
          <p:nvPr/>
        </p:nvCxnSpPr>
        <p:spPr>
          <a:xfrm flipV="1">
            <a:off x="795738" y="3256239"/>
            <a:ext cx="1418492" cy="11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4A8960A0-95A4-40BC-AFD3-EACDEE7B67EE}"/>
              </a:ext>
            </a:extLst>
          </p:cNvPr>
          <p:cNvCxnSpPr/>
          <p:nvPr/>
        </p:nvCxnSpPr>
        <p:spPr>
          <a:xfrm>
            <a:off x="10155115" y="4847047"/>
            <a:ext cx="527538" cy="597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75F657E6-C29A-45FC-9106-43E724F7B2AF}"/>
              </a:ext>
            </a:extLst>
          </p:cNvPr>
          <p:cNvCxnSpPr/>
          <p:nvPr/>
        </p:nvCxnSpPr>
        <p:spPr>
          <a:xfrm flipH="1">
            <a:off x="9635825" y="4847047"/>
            <a:ext cx="509955" cy="61760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AD37D368-36B4-4F82-893D-32E6BDE59999}"/>
              </a:ext>
            </a:extLst>
          </p:cNvPr>
          <p:cNvSpPr txBox="1"/>
          <p:nvPr/>
        </p:nvSpPr>
        <p:spPr>
          <a:xfrm>
            <a:off x="9307580" y="5632995"/>
            <a:ext cx="1676400" cy="646331"/>
          </a:xfrm>
          <a:prstGeom prst="rect">
            <a:avLst/>
          </a:prstGeom>
          <a:noFill/>
        </p:spPr>
        <p:txBody>
          <a:bodyPr wrap="square" rtlCol="0">
            <a:spAutoFit/>
          </a:bodyPr>
          <a:lstStyle/>
          <a:p>
            <a:pPr algn="ctr"/>
            <a:r>
              <a:rPr lang="en-US" dirty="0"/>
              <a:t>Blind/Normal Person</a:t>
            </a:r>
            <a:endParaRPr lang="en-IN" dirty="0"/>
          </a:p>
        </p:txBody>
      </p:sp>
      <p:cxnSp>
        <p:nvCxnSpPr>
          <p:cNvPr id="21" name="Straight Connector 20">
            <a:extLst>
              <a:ext uri="{FF2B5EF4-FFF2-40B4-BE49-F238E27FC236}">
                <a16:creationId xmlns:a16="http://schemas.microsoft.com/office/drawing/2014/main" xmlns="" id="{8D90A19A-EC7A-4657-8C94-446A078CA1EF}"/>
              </a:ext>
            </a:extLst>
          </p:cNvPr>
          <p:cNvCxnSpPr>
            <a:cxnSpLocks/>
          </p:cNvCxnSpPr>
          <p:nvPr/>
        </p:nvCxnSpPr>
        <p:spPr>
          <a:xfrm flipV="1">
            <a:off x="7088450" y="3429000"/>
            <a:ext cx="2923633" cy="25820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47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7537" y="656492"/>
            <a:ext cx="253218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3. Activity Diagram</a:t>
            </a:r>
            <a:endParaRPr lang="en-IN" sz="2000" dirty="0">
              <a:latin typeface="Times New Roman" panose="02020603050405020304" pitchFamily="18" charset="0"/>
              <a:cs typeface="Times New Roman" panose="02020603050405020304" pitchFamily="18" charset="0"/>
            </a:endParaRPr>
          </a:p>
        </p:txBody>
      </p:sp>
      <p:sp>
        <p:nvSpPr>
          <p:cNvPr id="3" name="Flowchart: Connector 2"/>
          <p:cNvSpPr/>
          <p:nvPr/>
        </p:nvSpPr>
        <p:spPr>
          <a:xfrm>
            <a:off x="5750168" y="509952"/>
            <a:ext cx="293077" cy="29307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5052645" y="1008185"/>
            <a:ext cx="1688123" cy="4572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endParaRPr lang="en-IN" dirty="0"/>
          </a:p>
        </p:txBody>
      </p:sp>
      <p:sp>
        <p:nvSpPr>
          <p:cNvPr id="5" name="Rounded Rectangle 4"/>
          <p:cNvSpPr/>
          <p:nvPr/>
        </p:nvSpPr>
        <p:spPr>
          <a:xfrm>
            <a:off x="4652920" y="1720362"/>
            <a:ext cx="2508740" cy="4572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preprocessing</a:t>
            </a:r>
            <a:endParaRPr lang="en-IN" dirty="0"/>
          </a:p>
        </p:txBody>
      </p:sp>
      <p:sp>
        <p:nvSpPr>
          <p:cNvPr id="6" name="Rounded Rectangle 5"/>
          <p:cNvSpPr/>
          <p:nvPr/>
        </p:nvSpPr>
        <p:spPr>
          <a:xfrm>
            <a:off x="1524000" y="2649416"/>
            <a:ext cx="2039815" cy="4572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Noise Removal</a:t>
            </a:r>
            <a:endParaRPr lang="en-IN" dirty="0"/>
          </a:p>
        </p:txBody>
      </p:sp>
      <p:sp>
        <p:nvSpPr>
          <p:cNvPr id="7" name="Rounded Rectangle 6"/>
          <p:cNvSpPr/>
          <p:nvPr/>
        </p:nvSpPr>
        <p:spPr>
          <a:xfrm>
            <a:off x="4876793" y="2675800"/>
            <a:ext cx="2063264" cy="4572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Skin Detection</a:t>
            </a:r>
            <a:endParaRPr lang="en-IN" dirty="0"/>
          </a:p>
        </p:txBody>
      </p:sp>
      <p:sp>
        <p:nvSpPr>
          <p:cNvPr id="8" name="Rounded Rectangle 7"/>
          <p:cNvSpPr/>
          <p:nvPr/>
        </p:nvSpPr>
        <p:spPr>
          <a:xfrm>
            <a:off x="8622318" y="2649416"/>
            <a:ext cx="2039815" cy="4572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Skin Classifier</a:t>
            </a:r>
            <a:endParaRPr lang="en-IN" dirty="0"/>
          </a:p>
        </p:txBody>
      </p:sp>
      <p:sp>
        <p:nvSpPr>
          <p:cNvPr id="9" name="Rounded Rectangle 8"/>
          <p:cNvSpPr/>
          <p:nvPr/>
        </p:nvSpPr>
        <p:spPr>
          <a:xfrm>
            <a:off x="4448905" y="3560899"/>
            <a:ext cx="2860431" cy="471839"/>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sp>
        <p:nvSpPr>
          <p:cNvPr id="12" name="Rounded Rectangle 11"/>
          <p:cNvSpPr/>
          <p:nvPr/>
        </p:nvSpPr>
        <p:spPr>
          <a:xfrm>
            <a:off x="4888519" y="5870347"/>
            <a:ext cx="2239114" cy="4572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to Speech conversion</a:t>
            </a:r>
            <a:endParaRPr lang="en-IN" dirty="0"/>
          </a:p>
        </p:txBody>
      </p:sp>
      <p:sp>
        <p:nvSpPr>
          <p:cNvPr id="13" name="Rounded Rectangle 12"/>
          <p:cNvSpPr/>
          <p:nvPr/>
        </p:nvSpPr>
        <p:spPr>
          <a:xfrm>
            <a:off x="4888518" y="4343404"/>
            <a:ext cx="2039815" cy="4572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Recognition</a:t>
            </a:r>
            <a:endParaRPr lang="en-IN" dirty="0"/>
          </a:p>
        </p:txBody>
      </p:sp>
      <p:sp>
        <p:nvSpPr>
          <p:cNvPr id="14" name="Rounded Rectangle 13"/>
          <p:cNvSpPr/>
          <p:nvPr/>
        </p:nvSpPr>
        <p:spPr>
          <a:xfrm>
            <a:off x="4911968" y="5143504"/>
            <a:ext cx="2039815" cy="4572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Training</a:t>
            </a:r>
            <a:endParaRPr lang="en-IN" dirty="0"/>
          </a:p>
        </p:txBody>
      </p:sp>
      <p:cxnSp>
        <p:nvCxnSpPr>
          <p:cNvPr id="16" name="Straight Arrow Connector 15"/>
          <p:cNvCxnSpPr>
            <a:stCxn id="3" idx="4"/>
            <a:endCxn id="4" idx="0"/>
          </p:cNvCxnSpPr>
          <p:nvPr/>
        </p:nvCxnSpPr>
        <p:spPr>
          <a:xfrm>
            <a:off x="5896707" y="803029"/>
            <a:ext cx="0" cy="205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4" idx="2"/>
            <a:endCxn id="5" idx="0"/>
          </p:cNvCxnSpPr>
          <p:nvPr/>
        </p:nvCxnSpPr>
        <p:spPr>
          <a:xfrm>
            <a:off x="5896707" y="1465385"/>
            <a:ext cx="10583" cy="254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039813" y="2344615"/>
            <a:ext cx="7520350" cy="23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039813" y="2368062"/>
            <a:ext cx="0" cy="281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9560163" y="2344615"/>
            <a:ext cx="0" cy="328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endCxn id="7" idx="0"/>
          </p:cNvCxnSpPr>
          <p:nvPr/>
        </p:nvCxnSpPr>
        <p:spPr>
          <a:xfrm>
            <a:off x="5907290" y="2277208"/>
            <a:ext cx="1135" cy="398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039813" y="3300046"/>
            <a:ext cx="7602412" cy="17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5896137" y="3273661"/>
            <a:ext cx="11153" cy="294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39813" y="3106616"/>
            <a:ext cx="0" cy="199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896137" y="3106617"/>
            <a:ext cx="0" cy="175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896706" y="4021015"/>
            <a:ext cx="1" cy="3223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cxnSpLocks/>
            <a:stCxn id="13" idx="2"/>
          </p:cNvCxnSpPr>
          <p:nvPr/>
        </p:nvCxnSpPr>
        <p:spPr>
          <a:xfrm>
            <a:off x="5908426" y="4800604"/>
            <a:ext cx="16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943598" y="5600704"/>
            <a:ext cx="0" cy="298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Flowchart: Connector 81"/>
          <p:cNvSpPr/>
          <p:nvPr/>
        </p:nvSpPr>
        <p:spPr>
          <a:xfrm>
            <a:off x="5797059" y="6563119"/>
            <a:ext cx="293077" cy="29307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4" name="Straight Arrow Connector 83"/>
          <p:cNvCxnSpPr/>
          <p:nvPr/>
        </p:nvCxnSpPr>
        <p:spPr>
          <a:xfrm>
            <a:off x="5937734" y="6327547"/>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5907290" y="2186354"/>
            <a:ext cx="0" cy="181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9642225" y="3089033"/>
            <a:ext cx="0" cy="1758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xmlns="" id="{793A6FBD-8321-4A8E-B356-DF0A02A7C5BB}"/>
              </a:ext>
            </a:extLst>
          </p:cNvPr>
          <p:cNvSpPr/>
          <p:nvPr/>
        </p:nvSpPr>
        <p:spPr>
          <a:xfrm>
            <a:off x="5717845" y="6478644"/>
            <a:ext cx="452131"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2103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xmlns="" id="{69EE078F-8078-498A-A844-3653EAA58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3706" y="1056602"/>
            <a:ext cx="5990253" cy="53628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73A6AB9F-BA3D-47C6-9236-31EC3D781433}"/>
              </a:ext>
            </a:extLst>
          </p:cNvPr>
          <p:cNvSpPr txBox="1"/>
          <p:nvPr/>
        </p:nvSpPr>
        <p:spPr>
          <a:xfrm>
            <a:off x="527537" y="656492"/>
            <a:ext cx="253218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3. Sequence Diagram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13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8246" y="1238328"/>
            <a:ext cx="3610708" cy="523220"/>
          </a:xfrm>
          <a:prstGeom prst="rect">
            <a:avLst/>
          </a:prstGeom>
          <a:noFill/>
        </p:spPr>
        <p:txBody>
          <a:bodyPr wrap="square" rtlCol="0">
            <a:spAutoFit/>
          </a:bodyPr>
          <a:lstStyle/>
          <a:p>
            <a:r>
              <a:rPr lang="en-US" sz="2800" dirty="0"/>
              <a:t>B.  Speech – text - sign</a:t>
            </a:r>
            <a:endParaRPr lang="en-IN" sz="2800" dirty="0"/>
          </a:p>
        </p:txBody>
      </p:sp>
      <p:sp>
        <p:nvSpPr>
          <p:cNvPr id="4" name="TextBox 3"/>
          <p:cNvSpPr txBox="1"/>
          <p:nvPr/>
        </p:nvSpPr>
        <p:spPr>
          <a:xfrm>
            <a:off x="633047" y="2283097"/>
            <a:ext cx="1828800" cy="400110"/>
          </a:xfrm>
          <a:prstGeom prst="rect">
            <a:avLst/>
          </a:prstGeom>
          <a:noFill/>
        </p:spPr>
        <p:txBody>
          <a:bodyPr wrap="square" rtlCol="0">
            <a:spAutoFit/>
          </a:bodyPr>
          <a:lstStyle/>
          <a:p>
            <a:r>
              <a:rPr lang="en-US" sz="2000" dirty="0"/>
              <a:t>1. </a:t>
            </a:r>
            <a:r>
              <a:rPr lang="en-US" sz="2000" dirty="0">
                <a:latin typeface="Times New Roman" panose="02020603050405020304" pitchFamily="18" charset="0"/>
                <a:cs typeface="Times New Roman" panose="02020603050405020304" pitchFamily="18" charset="0"/>
              </a:rPr>
              <a:t>Flow chart</a:t>
            </a:r>
            <a:endParaRPr lang="en-IN" sz="20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187570" y="3419588"/>
            <a:ext cx="1946030" cy="609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Speech Input</a:t>
            </a:r>
            <a:endParaRPr lang="en-IN" dirty="0"/>
          </a:p>
        </p:txBody>
      </p:sp>
      <p:sp>
        <p:nvSpPr>
          <p:cNvPr id="6" name="Rounded Rectangle 5"/>
          <p:cNvSpPr/>
          <p:nvPr/>
        </p:nvSpPr>
        <p:spPr>
          <a:xfrm>
            <a:off x="3223841" y="3412920"/>
            <a:ext cx="2344615" cy="609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Speech- to-Text API</a:t>
            </a:r>
            <a:endParaRPr lang="en-IN" dirty="0"/>
          </a:p>
        </p:txBody>
      </p:sp>
      <p:sp>
        <p:nvSpPr>
          <p:cNvPr id="7" name="Rounded Rectangle 6"/>
          <p:cNvSpPr/>
          <p:nvPr/>
        </p:nvSpPr>
        <p:spPr>
          <a:xfrm>
            <a:off x="6553200" y="3440775"/>
            <a:ext cx="2461846" cy="5744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Text Feature Extraction</a:t>
            </a:r>
            <a:endParaRPr lang="en-IN" dirty="0"/>
          </a:p>
        </p:txBody>
      </p:sp>
      <p:sp>
        <p:nvSpPr>
          <p:cNvPr id="8" name="Rounded Rectangle 7"/>
          <p:cNvSpPr/>
          <p:nvPr/>
        </p:nvSpPr>
        <p:spPr>
          <a:xfrm>
            <a:off x="9823937" y="3421736"/>
            <a:ext cx="2028094" cy="5744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Sign Output</a:t>
            </a:r>
            <a:endParaRPr lang="en-IN" dirty="0"/>
          </a:p>
        </p:txBody>
      </p:sp>
      <p:cxnSp>
        <p:nvCxnSpPr>
          <p:cNvPr id="10" name="Straight Arrow Connector 9"/>
          <p:cNvCxnSpPr>
            <a:stCxn id="5" idx="3"/>
            <a:endCxn id="6" idx="1"/>
          </p:cNvCxnSpPr>
          <p:nvPr/>
        </p:nvCxnSpPr>
        <p:spPr>
          <a:xfrm flipV="1">
            <a:off x="2133600" y="3717720"/>
            <a:ext cx="1090241" cy="6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7" idx="1"/>
          </p:cNvCxnSpPr>
          <p:nvPr/>
        </p:nvCxnSpPr>
        <p:spPr>
          <a:xfrm>
            <a:off x="5568456" y="3717720"/>
            <a:ext cx="984744" cy="10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8" idx="1"/>
          </p:cNvCxnSpPr>
          <p:nvPr/>
        </p:nvCxnSpPr>
        <p:spPr>
          <a:xfrm flipV="1">
            <a:off x="9015046" y="3708952"/>
            <a:ext cx="808891" cy="19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44307" y="3349139"/>
            <a:ext cx="597878" cy="369332"/>
          </a:xfrm>
          <a:prstGeom prst="rect">
            <a:avLst/>
          </a:prstGeom>
          <a:noFill/>
        </p:spPr>
        <p:txBody>
          <a:bodyPr wrap="square" rtlCol="0">
            <a:spAutoFit/>
          </a:bodyPr>
          <a:lstStyle/>
          <a:p>
            <a:r>
              <a:rPr lang="en-US" dirty="0"/>
              <a:t>Text</a:t>
            </a:r>
            <a:endParaRPr lang="en-IN" dirty="0"/>
          </a:p>
        </p:txBody>
      </p:sp>
      <p:sp>
        <p:nvSpPr>
          <p:cNvPr id="16" name="TextBox 15"/>
          <p:cNvSpPr txBox="1"/>
          <p:nvPr/>
        </p:nvSpPr>
        <p:spPr>
          <a:xfrm>
            <a:off x="5700345" y="3697931"/>
            <a:ext cx="685802" cy="369332"/>
          </a:xfrm>
          <a:prstGeom prst="rect">
            <a:avLst/>
          </a:prstGeom>
          <a:noFill/>
        </p:spPr>
        <p:txBody>
          <a:bodyPr wrap="square" rtlCol="0">
            <a:spAutoFit/>
          </a:bodyPr>
          <a:lstStyle/>
          <a:p>
            <a:r>
              <a:rPr lang="en-US" dirty="0"/>
              <a:t>o/p</a:t>
            </a:r>
            <a:endParaRPr lang="en-IN" dirty="0"/>
          </a:p>
        </p:txBody>
      </p:sp>
    </p:spTree>
    <p:extLst>
      <p:ext uri="{BB962C8B-B14F-4D97-AF65-F5344CB8AC3E}">
        <p14:creationId xmlns:p14="http://schemas.microsoft.com/office/powerpoint/2010/main" val="4021631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2" y="692425"/>
            <a:ext cx="27783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 Use Case Diagram</a:t>
            </a: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4331676" y="1040447"/>
            <a:ext cx="3622431" cy="54504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extBox 3"/>
          <p:cNvSpPr txBox="1"/>
          <p:nvPr/>
        </p:nvSpPr>
        <p:spPr>
          <a:xfrm>
            <a:off x="5210907" y="1125416"/>
            <a:ext cx="1735015" cy="369332"/>
          </a:xfrm>
          <a:prstGeom prst="rect">
            <a:avLst/>
          </a:prstGeom>
          <a:noFill/>
        </p:spPr>
        <p:txBody>
          <a:bodyPr wrap="square" rtlCol="0">
            <a:spAutoFit/>
          </a:bodyPr>
          <a:lstStyle/>
          <a:p>
            <a:pPr algn="ctr"/>
            <a:r>
              <a:rPr lang="en-US" dirty="0"/>
              <a:t>System</a:t>
            </a:r>
            <a:endParaRPr lang="en-IN" dirty="0"/>
          </a:p>
        </p:txBody>
      </p:sp>
      <p:sp>
        <p:nvSpPr>
          <p:cNvPr id="5" name="Oval 4"/>
          <p:cNvSpPr/>
          <p:nvPr/>
        </p:nvSpPr>
        <p:spPr>
          <a:xfrm>
            <a:off x="4771292" y="1699846"/>
            <a:ext cx="2719754" cy="7033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Speech Input</a:t>
            </a:r>
            <a:endParaRPr lang="en-IN" dirty="0"/>
          </a:p>
        </p:txBody>
      </p:sp>
      <p:sp>
        <p:nvSpPr>
          <p:cNvPr id="6" name="Oval 5"/>
          <p:cNvSpPr/>
          <p:nvPr/>
        </p:nvSpPr>
        <p:spPr>
          <a:xfrm>
            <a:off x="4741984" y="2966320"/>
            <a:ext cx="2719754" cy="7033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STT  API</a:t>
            </a:r>
            <a:endParaRPr lang="en-IN" dirty="0"/>
          </a:p>
        </p:txBody>
      </p:sp>
      <p:sp>
        <p:nvSpPr>
          <p:cNvPr id="8" name="Oval 7"/>
          <p:cNvSpPr/>
          <p:nvPr/>
        </p:nvSpPr>
        <p:spPr>
          <a:xfrm>
            <a:off x="4783015" y="4232031"/>
            <a:ext cx="2719754" cy="7033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Text Feature Extraction</a:t>
            </a:r>
            <a:endParaRPr lang="en-IN" dirty="0"/>
          </a:p>
        </p:txBody>
      </p:sp>
      <p:sp>
        <p:nvSpPr>
          <p:cNvPr id="9" name="Oval 8"/>
          <p:cNvSpPr/>
          <p:nvPr/>
        </p:nvSpPr>
        <p:spPr>
          <a:xfrm>
            <a:off x="4788875" y="5486401"/>
            <a:ext cx="2719754" cy="7033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Sign Output</a:t>
            </a:r>
            <a:endParaRPr lang="en-IN" dirty="0"/>
          </a:p>
        </p:txBody>
      </p:sp>
      <p:sp>
        <p:nvSpPr>
          <p:cNvPr id="10" name="Flowchart: Connector 9"/>
          <p:cNvSpPr/>
          <p:nvPr/>
        </p:nvSpPr>
        <p:spPr>
          <a:xfrm>
            <a:off x="1242646" y="2051538"/>
            <a:ext cx="691662" cy="65649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cxnSp>
        <p:nvCxnSpPr>
          <p:cNvPr id="12" name="Straight Connector 11"/>
          <p:cNvCxnSpPr>
            <a:stCxn id="10" idx="4"/>
          </p:cNvCxnSpPr>
          <p:nvPr/>
        </p:nvCxnSpPr>
        <p:spPr>
          <a:xfrm>
            <a:off x="1588477" y="2708031"/>
            <a:ext cx="0" cy="2016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49569" y="3212123"/>
            <a:ext cx="1371600" cy="11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242646" y="4724400"/>
            <a:ext cx="345831" cy="43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588477" y="4724400"/>
            <a:ext cx="345831" cy="433754"/>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8891" y="5357446"/>
            <a:ext cx="2098431" cy="646331"/>
          </a:xfrm>
          <a:prstGeom prst="rect">
            <a:avLst/>
          </a:prstGeom>
          <a:noFill/>
        </p:spPr>
        <p:txBody>
          <a:bodyPr wrap="square" rtlCol="0">
            <a:spAutoFit/>
          </a:bodyPr>
          <a:lstStyle/>
          <a:p>
            <a:r>
              <a:rPr lang="en-US" dirty="0"/>
              <a:t>Blind/Normal Person</a:t>
            </a:r>
            <a:endParaRPr lang="en-IN" dirty="0"/>
          </a:p>
        </p:txBody>
      </p:sp>
      <p:cxnSp>
        <p:nvCxnSpPr>
          <p:cNvPr id="11" name="Straight Arrow Connector 10">
            <a:extLst>
              <a:ext uri="{FF2B5EF4-FFF2-40B4-BE49-F238E27FC236}">
                <a16:creationId xmlns:a16="http://schemas.microsoft.com/office/drawing/2014/main" xmlns="" id="{B3C5B984-7D0B-453B-BDF1-71526CF85E28}"/>
              </a:ext>
            </a:extLst>
          </p:cNvPr>
          <p:cNvCxnSpPr>
            <a:cxnSpLocks/>
          </p:cNvCxnSpPr>
          <p:nvPr/>
        </p:nvCxnSpPr>
        <p:spPr>
          <a:xfrm>
            <a:off x="6096000" y="2402857"/>
            <a:ext cx="11723" cy="563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0D68E394-39C5-4B8F-82BE-71C0E00373AB}"/>
              </a:ext>
            </a:extLst>
          </p:cNvPr>
          <p:cNvCxnSpPr>
            <a:cxnSpLocks/>
            <a:stCxn id="6" idx="4"/>
          </p:cNvCxnSpPr>
          <p:nvPr/>
        </p:nvCxnSpPr>
        <p:spPr>
          <a:xfrm>
            <a:off x="6101861" y="3669705"/>
            <a:ext cx="0" cy="55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EC828A48-7EA0-47A7-989A-4562C4F01904}"/>
              </a:ext>
            </a:extLst>
          </p:cNvPr>
          <p:cNvCxnSpPr>
            <a:cxnSpLocks/>
          </p:cNvCxnSpPr>
          <p:nvPr/>
        </p:nvCxnSpPr>
        <p:spPr>
          <a:xfrm>
            <a:off x="6096000" y="4946757"/>
            <a:ext cx="1" cy="55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xmlns="" id="{01A288F7-B0ED-4CF7-9B09-B9110B1DBDCE}"/>
              </a:ext>
            </a:extLst>
          </p:cNvPr>
          <p:cNvPicPr>
            <a:picLocks noChangeAspect="1"/>
          </p:cNvPicPr>
          <p:nvPr/>
        </p:nvPicPr>
        <p:blipFill>
          <a:blip r:embed="rId2"/>
          <a:stretch>
            <a:fillRect/>
          </a:stretch>
        </p:blipFill>
        <p:spPr>
          <a:xfrm>
            <a:off x="10000924" y="1871620"/>
            <a:ext cx="701101" cy="664522"/>
          </a:xfrm>
          <a:prstGeom prst="rect">
            <a:avLst/>
          </a:prstGeom>
        </p:spPr>
      </p:pic>
      <p:cxnSp>
        <p:nvCxnSpPr>
          <p:cNvPr id="24" name="Straight Connector 23">
            <a:extLst>
              <a:ext uri="{FF2B5EF4-FFF2-40B4-BE49-F238E27FC236}">
                <a16:creationId xmlns:a16="http://schemas.microsoft.com/office/drawing/2014/main" xmlns="" id="{CCE4F466-B639-40C9-AE56-D99F448F90C4}"/>
              </a:ext>
            </a:extLst>
          </p:cNvPr>
          <p:cNvCxnSpPr/>
          <p:nvPr/>
        </p:nvCxnSpPr>
        <p:spPr>
          <a:xfrm>
            <a:off x="10351474" y="2536142"/>
            <a:ext cx="0" cy="2016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1206599-8E78-4471-8FB1-DCDB32F9FB75}"/>
              </a:ext>
            </a:extLst>
          </p:cNvPr>
          <p:cNvCxnSpPr/>
          <p:nvPr/>
        </p:nvCxnSpPr>
        <p:spPr>
          <a:xfrm>
            <a:off x="9718431" y="2954223"/>
            <a:ext cx="1371600" cy="11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35913278-E5E8-472F-BFBE-7D22D72F3C79}"/>
              </a:ext>
            </a:extLst>
          </p:cNvPr>
          <p:cNvCxnSpPr/>
          <p:nvPr/>
        </p:nvCxnSpPr>
        <p:spPr>
          <a:xfrm>
            <a:off x="10351927" y="4536838"/>
            <a:ext cx="345831" cy="43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5E9CF8F8-A141-406B-A08E-45878573EED3}"/>
              </a:ext>
            </a:extLst>
          </p:cNvPr>
          <p:cNvCxnSpPr/>
          <p:nvPr/>
        </p:nvCxnSpPr>
        <p:spPr>
          <a:xfrm flipH="1">
            <a:off x="10005870" y="4552860"/>
            <a:ext cx="345831" cy="43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24BF5B02-68E7-4CF6-A5D6-B1D2E85E697B}"/>
              </a:ext>
            </a:extLst>
          </p:cNvPr>
          <p:cNvCxnSpPr>
            <a:cxnSpLocks/>
          </p:cNvCxnSpPr>
          <p:nvPr/>
        </p:nvCxnSpPr>
        <p:spPr>
          <a:xfrm flipH="1">
            <a:off x="7306323" y="3541506"/>
            <a:ext cx="2872462" cy="207805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201E5849-66DA-44C2-A094-B6E1D61E18A4}"/>
              </a:ext>
            </a:extLst>
          </p:cNvPr>
          <p:cNvSpPr txBox="1"/>
          <p:nvPr/>
        </p:nvSpPr>
        <p:spPr>
          <a:xfrm>
            <a:off x="9378461" y="5322616"/>
            <a:ext cx="2098431" cy="369332"/>
          </a:xfrm>
          <a:prstGeom prst="rect">
            <a:avLst/>
          </a:prstGeom>
          <a:noFill/>
        </p:spPr>
        <p:txBody>
          <a:bodyPr wrap="square" rtlCol="0">
            <a:spAutoFit/>
          </a:bodyPr>
          <a:lstStyle/>
          <a:p>
            <a:r>
              <a:rPr lang="en-US" dirty="0"/>
              <a:t>Deaf/Dumb Person</a:t>
            </a:r>
            <a:endParaRPr lang="en-IN" dirty="0"/>
          </a:p>
        </p:txBody>
      </p:sp>
      <p:cxnSp>
        <p:nvCxnSpPr>
          <p:cNvPr id="36" name="Straight Connector 35">
            <a:extLst>
              <a:ext uri="{FF2B5EF4-FFF2-40B4-BE49-F238E27FC236}">
                <a16:creationId xmlns:a16="http://schemas.microsoft.com/office/drawing/2014/main" xmlns="" id="{C32E7D85-4FB1-4CAE-9771-F6E835B48FB6}"/>
              </a:ext>
            </a:extLst>
          </p:cNvPr>
          <p:cNvCxnSpPr>
            <a:cxnSpLocks/>
          </p:cNvCxnSpPr>
          <p:nvPr/>
        </p:nvCxnSpPr>
        <p:spPr>
          <a:xfrm flipV="1">
            <a:off x="1754065" y="2121763"/>
            <a:ext cx="2987919" cy="17057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790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877" y="820615"/>
            <a:ext cx="2696308" cy="369332"/>
          </a:xfrm>
          <a:prstGeom prst="rect">
            <a:avLst/>
          </a:prstGeom>
          <a:noFill/>
        </p:spPr>
        <p:txBody>
          <a:bodyPr wrap="square" rtlCol="0">
            <a:spAutoFit/>
          </a:bodyPr>
          <a:lstStyle/>
          <a:p>
            <a:r>
              <a:rPr lang="en-US" dirty="0"/>
              <a:t>3. Activity Diagram</a:t>
            </a:r>
            <a:endParaRPr lang="en-IN" dirty="0"/>
          </a:p>
        </p:txBody>
      </p:sp>
      <p:sp>
        <p:nvSpPr>
          <p:cNvPr id="3" name="Flowchart: Connector 2"/>
          <p:cNvSpPr/>
          <p:nvPr/>
        </p:nvSpPr>
        <p:spPr>
          <a:xfrm>
            <a:off x="5175738" y="1336431"/>
            <a:ext cx="246185" cy="28135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ounded Rectangle 3"/>
          <p:cNvSpPr/>
          <p:nvPr/>
        </p:nvSpPr>
        <p:spPr>
          <a:xfrm>
            <a:off x="4284785" y="2039816"/>
            <a:ext cx="2028092" cy="4689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lumMod val="95000"/>
                    <a:lumOff val="5000"/>
                  </a:schemeClr>
                </a:solidFill>
              </a:rPr>
              <a:t>Speech input</a:t>
            </a:r>
            <a:endParaRPr lang="en-IN" dirty="0">
              <a:solidFill>
                <a:schemeClr val="tx1">
                  <a:lumMod val="95000"/>
                  <a:lumOff val="5000"/>
                </a:schemeClr>
              </a:solidFill>
            </a:endParaRPr>
          </a:p>
        </p:txBody>
      </p:sp>
      <p:sp>
        <p:nvSpPr>
          <p:cNvPr id="5" name="Rounded Rectangle 4"/>
          <p:cNvSpPr/>
          <p:nvPr/>
        </p:nvSpPr>
        <p:spPr>
          <a:xfrm>
            <a:off x="4302368" y="3001106"/>
            <a:ext cx="2028092" cy="4689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lumMod val="95000"/>
                    <a:lumOff val="5000"/>
                  </a:schemeClr>
                </a:solidFill>
              </a:rPr>
              <a:t>Speech-to-Text</a:t>
            </a:r>
            <a:r>
              <a:rPr lang="en-US" dirty="0"/>
              <a:t> </a:t>
            </a:r>
            <a:r>
              <a:rPr lang="en-US" dirty="0">
                <a:solidFill>
                  <a:schemeClr val="tx1">
                    <a:lumMod val="95000"/>
                    <a:lumOff val="5000"/>
                  </a:schemeClr>
                </a:solidFill>
              </a:rPr>
              <a:t>API</a:t>
            </a:r>
            <a:endParaRPr lang="en-IN" dirty="0">
              <a:solidFill>
                <a:schemeClr val="tx1">
                  <a:lumMod val="95000"/>
                  <a:lumOff val="5000"/>
                </a:schemeClr>
              </a:solidFill>
            </a:endParaRPr>
          </a:p>
        </p:txBody>
      </p:sp>
      <p:sp>
        <p:nvSpPr>
          <p:cNvPr id="6" name="Rounded Rectangle 5"/>
          <p:cNvSpPr/>
          <p:nvPr/>
        </p:nvSpPr>
        <p:spPr>
          <a:xfrm>
            <a:off x="4284785" y="3900881"/>
            <a:ext cx="2028092" cy="5304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lumMod val="95000"/>
                    <a:lumOff val="5000"/>
                  </a:schemeClr>
                </a:solidFill>
              </a:rPr>
              <a:t>Text</a:t>
            </a:r>
            <a:r>
              <a:rPr lang="en-US" dirty="0"/>
              <a:t> </a:t>
            </a:r>
            <a:r>
              <a:rPr lang="en-US" dirty="0">
                <a:solidFill>
                  <a:schemeClr val="tx1">
                    <a:lumMod val="95000"/>
                    <a:lumOff val="5000"/>
                  </a:schemeClr>
                </a:solidFill>
              </a:rPr>
              <a:t>Feature</a:t>
            </a:r>
            <a:r>
              <a:rPr lang="en-US" dirty="0"/>
              <a:t> </a:t>
            </a:r>
            <a:r>
              <a:rPr lang="en-US" dirty="0">
                <a:solidFill>
                  <a:schemeClr val="tx1">
                    <a:lumMod val="95000"/>
                    <a:lumOff val="5000"/>
                  </a:schemeClr>
                </a:solidFill>
              </a:rPr>
              <a:t>Extraction</a:t>
            </a:r>
            <a:endParaRPr lang="en-IN" dirty="0">
              <a:solidFill>
                <a:schemeClr val="tx1">
                  <a:lumMod val="95000"/>
                  <a:lumOff val="5000"/>
                </a:schemeClr>
              </a:solidFill>
            </a:endParaRPr>
          </a:p>
        </p:txBody>
      </p:sp>
      <p:sp>
        <p:nvSpPr>
          <p:cNvPr id="7" name="Rounded Rectangle 6"/>
          <p:cNvSpPr/>
          <p:nvPr/>
        </p:nvSpPr>
        <p:spPr>
          <a:xfrm>
            <a:off x="4284785" y="4865077"/>
            <a:ext cx="2028092" cy="4689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lumMod val="95000"/>
                    <a:lumOff val="5000"/>
                  </a:schemeClr>
                </a:solidFill>
              </a:rPr>
              <a:t>Sign</a:t>
            </a:r>
            <a:r>
              <a:rPr lang="en-US" dirty="0"/>
              <a:t> </a:t>
            </a:r>
            <a:r>
              <a:rPr lang="en-US" dirty="0">
                <a:solidFill>
                  <a:schemeClr val="tx1">
                    <a:lumMod val="95000"/>
                    <a:lumOff val="5000"/>
                  </a:schemeClr>
                </a:solidFill>
              </a:rPr>
              <a:t>Output</a:t>
            </a:r>
            <a:endParaRPr lang="en-IN" dirty="0">
              <a:solidFill>
                <a:schemeClr val="tx1">
                  <a:lumMod val="95000"/>
                  <a:lumOff val="5000"/>
                </a:schemeClr>
              </a:solidFill>
            </a:endParaRPr>
          </a:p>
        </p:txBody>
      </p:sp>
      <p:sp>
        <p:nvSpPr>
          <p:cNvPr id="8" name="Flowchart: Connector 7"/>
          <p:cNvSpPr/>
          <p:nvPr/>
        </p:nvSpPr>
        <p:spPr>
          <a:xfrm>
            <a:off x="5158153" y="5767753"/>
            <a:ext cx="246185" cy="28135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10" name="Straight Arrow Connector 9"/>
          <p:cNvCxnSpPr>
            <a:stCxn id="3" idx="4"/>
            <a:endCxn id="4" idx="0"/>
          </p:cNvCxnSpPr>
          <p:nvPr/>
        </p:nvCxnSpPr>
        <p:spPr>
          <a:xfrm>
            <a:off x="5298831" y="1617785"/>
            <a:ext cx="0" cy="422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5281246" y="2525665"/>
            <a:ext cx="17583" cy="4923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5" idx="2"/>
          </p:cNvCxnSpPr>
          <p:nvPr/>
        </p:nvCxnSpPr>
        <p:spPr>
          <a:xfrm>
            <a:off x="5316414" y="3470029"/>
            <a:ext cx="0" cy="419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6" idx="2"/>
            <a:endCxn id="7" idx="0"/>
          </p:cNvCxnSpPr>
          <p:nvPr/>
        </p:nvCxnSpPr>
        <p:spPr>
          <a:xfrm>
            <a:off x="5298831" y="4431324"/>
            <a:ext cx="0" cy="4337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7" idx="2"/>
          </p:cNvCxnSpPr>
          <p:nvPr/>
        </p:nvCxnSpPr>
        <p:spPr>
          <a:xfrm flipH="1">
            <a:off x="5298830" y="5334000"/>
            <a:ext cx="1" cy="363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03984" y="3531549"/>
            <a:ext cx="1617785" cy="369332"/>
          </a:xfrm>
          <a:prstGeom prst="rect">
            <a:avLst/>
          </a:prstGeom>
          <a:noFill/>
        </p:spPr>
        <p:txBody>
          <a:bodyPr wrap="square" rtlCol="0">
            <a:spAutoFit/>
          </a:bodyPr>
          <a:lstStyle/>
          <a:p>
            <a:r>
              <a:rPr lang="en-US" dirty="0"/>
              <a:t>Text Output</a:t>
            </a:r>
            <a:endParaRPr lang="en-IN" dirty="0"/>
          </a:p>
        </p:txBody>
      </p:sp>
      <p:sp>
        <p:nvSpPr>
          <p:cNvPr id="9" name="Oval 8">
            <a:extLst>
              <a:ext uri="{FF2B5EF4-FFF2-40B4-BE49-F238E27FC236}">
                <a16:creationId xmlns:a16="http://schemas.microsoft.com/office/drawing/2014/main" xmlns="" id="{A11E8ED6-6D01-4687-9DF3-F55C22CE6EA2}"/>
              </a:ext>
            </a:extLst>
          </p:cNvPr>
          <p:cNvSpPr/>
          <p:nvPr/>
        </p:nvSpPr>
        <p:spPr>
          <a:xfrm>
            <a:off x="5059105" y="5666794"/>
            <a:ext cx="444879" cy="4689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115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latin typeface="Times New Roman" charset="0"/>
              </a:rPr>
              <a:t>Agenda:</a:t>
            </a:r>
          </a:p>
        </p:txBody>
      </p:sp>
      <p:sp>
        <p:nvSpPr>
          <p:cNvPr id="3" name="Content Placeholder 2"/>
          <p:cNvSpPr>
            <a:spLocks noGrp="1"/>
          </p:cNvSpPr>
          <p:nvPr>
            <p:ph idx="1"/>
          </p:nvPr>
        </p:nvSpPr>
        <p:spPr/>
        <p:txBody>
          <a:bodyPr>
            <a:normAutofit fontScale="77500" lnSpcReduction="20000"/>
          </a:bodyPr>
          <a:lstStyle/>
          <a:p>
            <a:r>
              <a:rPr lang="en-US" altLang="en-IN" dirty="0"/>
              <a:t>Introduction</a:t>
            </a:r>
          </a:p>
          <a:p>
            <a:r>
              <a:rPr lang="en-US" altLang="en-IN" dirty="0"/>
              <a:t>Literature Review</a:t>
            </a:r>
          </a:p>
          <a:p>
            <a:r>
              <a:rPr lang="x-none" altLang="en-IN" dirty="0"/>
              <a:t>Problem Statement</a:t>
            </a:r>
            <a:endParaRPr lang="en-US" altLang="en-IN" dirty="0"/>
          </a:p>
          <a:p>
            <a:r>
              <a:rPr lang="x-none" altLang="en-IN" dirty="0"/>
              <a:t>Purpose, Scope &amp; Objectives</a:t>
            </a:r>
          </a:p>
          <a:p>
            <a:r>
              <a:rPr lang="en-US" altLang="en-IN" dirty="0"/>
              <a:t>System Overview</a:t>
            </a:r>
          </a:p>
          <a:p>
            <a:r>
              <a:rPr lang="en-IN" dirty="0">
                <a:cs typeface="Times New Roman" panose="02020603050405020304" pitchFamily="18" charset="0"/>
              </a:rPr>
              <a:t>Project Design (UML Diagrams)</a:t>
            </a:r>
          </a:p>
          <a:p>
            <a:r>
              <a:rPr lang="x-none" altLang="en-IN" dirty="0"/>
              <a:t>Hardware &amp; Software Requirements</a:t>
            </a:r>
            <a:endParaRPr lang="en-US" altLang="en-IN" dirty="0"/>
          </a:p>
          <a:p>
            <a:r>
              <a:rPr lang="en-US" altLang="en-IN" dirty="0"/>
              <a:t>Algorithms</a:t>
            </a:r>
          </a:p>
          <a:p>
            <a:r>
              <a:rPr lang="en-US" altLang="en-IN" dirty="0"/>
              <a:t>Methodology</a:t>
            </a:r>
          </a:p>
          <a:p>
            <a:r>
              <a:rPr lang="en-US" altLang="en-IN" dirty="0"/>
              <a:t>Outputs</a:t>
            </a:r>
            <a:endParaRPr lang="x-none" altLang="en-IN" dirty="0"/>
          </a:p>
          <a:p>
            <a:r>
              <a:rPr lang="x-none" altLang="en-IN" dirty="0"/>
              <a:t>Conclusion</a:t>
            </a:r>
          </a:p>
          <a:p>
            <a:r>
              <a:rPr lang="x-none" altLang="en-IN" dirty="0"/>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64846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dirty="0">
                <a:latin typeface="+mn-lt"/>
              </a:rPr>
              <a:t>		</a:t>
            </a:r>
            <a:r>
              <a:rPr lang="en-IN" dirty="0">
                <a:latin typeface="Times New Roman" panose="02020603050405020304" pitchFamily="18" charset="0"/>
                <a:cs typeface="Times New Roman" panose="02020603050405020304" pitchFamily="18" charset="0"/>
              </a:rPr>
              <a:t>SOFTWARE REQUIREMENTS</a:t>
            </a:r>
          </a:p>
        </p:txBody>
      </p:sp>
      <p:sp>
        <p:nvSpPr>
          <p:cNvPr id="3" name="Content Placeholder 2"/>
          <p:cNvSpPr txBox="1">
            <a:spLocks/>
          </p:cNvSpPr>
          <p:nvPr/>
        </p:nvSpPr>
        <p:spPr>
          <a:xfrm>
            <a:off x="838200" y="1956248"/>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en-IN" sz="3200" dirty="0">
                <a:cs typeface="Times New Roman" panose="02020603050405020304" pitchFamily="18" charset="0"/>
              </a:rPr>
              <a:t>OpenCV Library</a:t>
            </a:r>
          </a:p>
          <a:p>
            <a:r>
              <a:rPr lang="en-IN" sz="3200" dirty="0">
                <a:cs typeface="Times New Roman" panose="02020603050405020304" pitchFamily="18" charset="0"/>
              </a:rPr>
              <a:t>Python </a:t>
            </a:r>
          </a:p>
          <a:p>
            <a:r>
              <a:rPr lang="en-IN" sz="3200" dirty="0">
                <a:cs typeface="Times New Roman" panose="02020603050405020304" pitchFamily="18" charset="0"/>
              </a:rPr>
              <a:t>Spyder</a:t>
            </a:r>
            <a:endParaRPr lang="sv-SE" sz="3200" dirty="0"/>
          </a:p>
          <a:p>
            <a:r>
              <a:rPr lang="sv-SE" sz="3200" dirty="0"/>
              <a:t>TTS API</a:t>
            </a:r>
          </a:p>
          <a:p>
            <a:r>
              <a:rPr lang="sv-SE" sz="3200" dirty="0"/>
              <a:t>STT API</a:t>
            </a:r>
          </a:p>
          <a:p>
            <a:r>
              <a:rPr lang="en-IN" sz="3200" dirty="0">
                <a:cs typeface="Times New Roman" panose="02020603050405020304" pitchFamily="18" charset="0"/>
              </a:rPr>
              <a:t>Draw.io</a:t>
            </a:r>
          </a:p>
        </p:txBody>
      </p:sp>
    </p:spTree>
    <p:extLst>
      <p:ext uri="{BB962C8B-B14F-4D97-AF65-F5344CB8AC3E}">
        <p14:creationId xmlns:p14="http://schemas.microsoft.com/office/powerpoint/2010/main" val="1987033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57118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dirty="0">
                <a:latin typeface="+mn-lt"/>
              </a:rPr>
              <a:t>		</a:t>
            </a:r>
            <a:r>
              <a:rPr lang="en-IN" dirty="0">
                <a:latin typeface="Times New Roman" panose="02020603050405020304" pitchFamily="18" charset="0"/>
                <a:cs typeface="Times New Roman" panose="02020603050405020304" pitchFamily="18" charset="0"/>
              </a:rPr>
              <a:t>HARDWARE REQUIREMENTS</a:t>
            </a:r>
          </a:p>
        </p:txBody>
      </p:sp>
      <p:sp>
        <p:nvSpPr>
          <p:cNvPr id="3"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en-IN" sz="3200" dirty="0">
                <a:cs typeface="Times New Roman" panose="02020603050405020304" pitchFamily="18" charset="0"/>
              </a:rPr>
              <a:t>High quality microphone.</a:t>
            </a:r>
          </a:p>
          <a:p>
            <a:r>
              <a:rPr lang="en-IN" sz="3200" dirty="0">
                <a:cs typeface="Times New Roman" panose="02020603050405020304" pitchFamily="18" charset="0"/>
              </a:rPr>
              <a:t>Digital camera having high performance computing.</a:t>
            </a:r>
          </a:p>
          <a:p>
            <a:r>
              <a:rPr lang="en-IN" sz="3200" dirty="0">
                <a:cs typeface="Times New Roman" panose="02020603050405020304" pitchFamily="18" charset="0"/>
              </a:rPr>
              <a:t>Complex environment with non skin objects</a:t>
            </a:r>
            <a:r>
              <a:rPr lang="en-IN" sz="3200" dirty="0">
                <a:latin typeface="Times New Roman" panose="02020603050405020304" pitchFamily="18" charset="0"/>
                <a:cs typeface="Times New Roman" panose="02020603050405020304" pitchFamily="18" charset="0"/>
              </a:rPr>
              <a:t>.</a:t>
            </a:r>
          </a:p>
          <a:p>
            <a:endParaRPr lang="en-IN" dirty="0"/>
          </a:p>
          <a:p>
            <a:pPr marL="0" indent="0">
              <a:buFont typeface="Arial" charset="0"/>
              <a:buNone/>
            </a:pPr>
            <a:endParaRPr lang="en-IN" dirty="0"/>
          </a:p>
        </p:txBody>
      </p:sp>
    </p:spTree>
    <p:extLst>
      <p:ext uri="{BB962C8B-B14F-4D97-AF65-F5344CB8AC3E}">
        <p14:creationId xmlns:p14="http://schemas.microsoft.com/office/powerpoint/2010/main" val="2116945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39A5A-F6EF-4E84-B89E-A3DAA3EC5EFE}"/>
              </a:ext>
            </a:extLst>
          </p:cNvPr>
          <p:cNvSpPr>
            <a:spLocks noGrp="1"/>
          </p:cNvSpPr>
          <p:nvPr>
            <p:ph type="ctrTitle"/>
          </p:nvPr>
        </p:nvSpPr>
        <p:spPr>
          <a:xfrm>
            <a:off x="419877" y="130629"/>
            <a:ext cx="11439329" cy="942391"/>
          </a:xfrm>
        </p:spPr>
        <p:txBody>
          <a:bodyPr>
            <a:normAutofit fontScale="90000"/>
          </a:bodyPr>
          <a:lstStyle/>
          <a:p>
            <a:r>
              <a:rPr lang="en-IN" sz="6000" dirty="0">
                <a:latin typeface="Times New Roman" panose="02020603050405020304" pitchFamily="18" charset="0"/>
                <a:cs typeface="Times New Roman" panose="02020603050405020304" pitchFamily="18" charset="0"/>
              </a:rPr>
              <a:t/>
            </a:r>
            <a:br>
              <a:rPr lang="en-IN"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ALGORITHMS</a:t>
            </a:r>
            <a:endParaRPr lang="en-IN" dirty="0"/>
          </a:p>
        </p:txBody>
      </p:sp>
      <p:sp>
        <p:nvSpPr>
          <p:cNvPr id="3" name="Subtitle 2">
            <a:extLst>
              <a:ext uri="{FF2B5EF4-FFF2-40B4-BE49-F238E27FC236}">
                <a16:creationId xmlns:a16="http://schemas.microsoft.com/office/drawing/2014/main" xmlns="" id="{CE6F5C24-DF61-4DCB-9AF7-AFE734C1468B}"/>
              </a:ext>
            </a:extLst>
          </p:cNvPr>
          <p:cNvSpPr>
            <a:spLocks noGrp="1"/>
          </p:cNvSpPr>
          <p:nvPr>
            <p:ph type="subTitle" idx="1"/>
          </p:nvPr>
        </p:nvSpPr>
        <p:spPr>
          <a:xfrm>
            <a:off x="419878" y="1436914"/>
            <a:ext cx="11439330" cy="5066523"/>
          </a:xfrm>
        </p:spPr>
        <p:txBody>
          <a:bodyPr>
            <a:normAutofit fontScale="92500" lnSpcReduction="20000"/>
          </a:bodyPr>
          <a:lstStyle/>
          <a:p>
            <a:pPr marL="228600" algn="just">
              <a:spcAft>
                <a:spcPts val="0"/>
              </a:spcAft>
            </a:pPr>
            <a:r>
              <a:rPr lang="en-US" b="0" i="0" u="sng" dirty="0">
                <a:solidFill>
                  <a:srgbClr val="222222"/>
                </a:solidFill>
                <a:effectLst/>
              </a:rPr>
              <a:t>A Convolutional Neural Network (CNN)</a:t>
            </a:r>
            <a:r>
              <a:rPr lang="en-US" b="0" i="0" dirty="0">
                <a:solidFill>
                  <a:srgbClr val="222222"/>
                </a:solidFill>
                <a:effectLst/>
              </a:rPr>
              <a:t> is comprised of one or more convolutional layers and then followed by one or more fully connected layers as in a standard multilayer neural network. The architecture of a CNN is designed to take advantage of the 2D structure of an input image (or other 2D input such as a speech signal). This is achieved with local connections and tied weights followed by some form of pooling which results in translation invariant features. Another benefit of CNNs is that they are easier to train and have many fewer parameters than fully connected networks with the same number of hidden units.</a:t>
            </a:r>
          </a:p>
          <a:p>
            <a:pPr marL="228600" algn="just">
              <a:spcAft>
                <a:spcPts val="0"/>
              </a:spcAft>
            </a:pPr>
            <a:r>
              <a:rPr lang="en-US" b="0" i="0" dirty="0">
                <a:solidFill>
                  <a:srgbClr val="222222"/>
                </a:solidFill>
                <a:effectLst/>
              </a:rPr>
              <a:t> </a:t>
            </a:r>
          </a:p>
          <a:p>
            <a:pPr marL="228600" algn="just">
              <a:spcAft>
                <a:spcPts val="0"/>
              </a:spcAft>
            </a:pPr>
            <a:r>
              <a:rPr lang="en-US" b="0" i="0" dirty="0">
                <a:solidFill>
                  <a:srgbClr val="222222"/>
                </a:solidFill>
                <a:effectLst/>
              </a:rPr>
              <a:t>Input: Hand sign gestures through webcam.</a:t>
            </a:r>
          </a:p>
          <a:p>
            <a:pPr marL="228600" algn="just">
              <a:spcAft>
                <a:spcPts val="0"/>
              </a:spcAft>
            </a:pPr>
            <a:r>
              <a:rPr lang="en-US" b="0" i="0" dirty="0">
                <a:solidFill>
                  <a:srgbClr val="222222"/>
                </a:solidFill>
                <a:effectLst/>
              </a:rPr>
              <a:t> </a:t>
            </a:r>
          </a:p>
          <a:p>
            <a:pPr marL="228600" algn="just">
              <a:spcAft>
                <a:spcPts val="0"/>
              </a:spcAft>
            </a:pPr>
            <a:r>
              <a:rPr lang="en-US" b="0" i="0" dirty="0">
                <a:solidFill>
                  <a:srgbClr val="222222"/>
                </a:solidFill>
                <a:effectLst/>
              </a:rPr>
              <a:t>Output: Recognize gesture then classification and make sentences.</a:t>
            </a:r>
          </a:p>
          <a:p>
            <a:pPr marL="228600" algn="l">
              <a:spcAft>
                <a:spcPts val="0"/>
              </a:spcAft>
            </a:pPr>
            <a:r>
              <a:rPr lang="en-US" b="0" i="0" dirty="0">
                <a:solidFill>
                  <a:srgbClr val="222222"/>
                </a:solidFill>
                <a:effectLst/>
              </a:rPr>
              <a:t> </a:t>
            </a:r>
          </a:p>
          <a:p>
            <a:pPr marL="228600" algn="just">
              <a:spcAft>
                <a:spcPts val="0"/>
              </a:spcAft>
            </a:pPr>
            <a:r>
              <a:rPr lang="en-US" b="0" i="0" dirty="0">
                <a:solidFill>
                  <a:srgbClr val="000000"/>
                </a:solidFill>
                <a:effectLst/>
              </a:rPr>
              <a:t>A CNN model is used to extract features from the frames and to predict hand gestures. The architecture of CNN consists of some convolution layers, each comprising of a pooling layer, activation function, and batch normalization which is optional. It also has a set of fully connected layers. As one of the images moves across the network, it gets reduced in size. This happens as a result of max pooling. The last layer gives us the prediction of the class probabilities</a:t>
            </a:r>
            <a:r>
              <a:rPr lang="en-US" sz="2000" b="0" i="0" dirty="0">
                <a:solidFill>
                  <a:srgbClr val="000000"/>
                </a:solidFill>
                <a:effectLst/>
                <a:latin typeface="+mj-lt"/>
              </a:rPr>
              <a:t>.</a:t>
            </a:r>
            <a:endParaRPr lang="en-US" sz="2000" b="0" i="0" dirty="0">
              <a:solidFill>
                <a:srgbClr val="222222"/>
              </a:solidFill>
              <a:effectLst/>
              <a:latin typeface="+mj-lt"/>
            </a:endParaRPr>
          </a:p>
          <a:p>
            <a:pPr algn="l"/>
            <a:endParaRPr lang="en-IN" dirty="0"/>
          </a:p>
        </p:txBody>
      </p:sp>
    </p:spTree>
    <p:extLst>
      <p:ext uri="{BB962C8B-B14F-4D97-AF65-F5344CB8AC3E}">
        <p14:creationId xmlns:p14="http://schemas.microsoft.com/office/powerpoint/2010/main" val="4121173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3D27A9E-84F5-4268-91CD-BAD7F8832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812" y="704462"/>
            <a:ext cx="8334375" cy="4457700"/>
          </a:xfrm>
          <a:prstGeom prst="rect">
            <a:avLst/>
          </a:prstGeom>
        </p:spPr>
      </p:pic>
      <p:sp>
        <p:nvSpPr>
          <p:cNvPr id="7" name="TextBox 6">
            <a:extLst>
              <a:ext uri="{FF2B5EF4-FFF2-40B4-BE49-F238E27FC236}">
                <a16:creationId xmlns:a16="http://schemas.microsoft.com/office/drawing/2014/main" xmlns="" id="{0C75BE77-03BC-432C-9F4E-F7C05F95E31B}"/>
              </a:ext>
            </a:extLst>
          </p:cNvPr>
          <p:cNvSpPr txBox="1"/>
          <p:nvPr/>
        </p:nvSpPr>
        <p:spPr>
          <a:xfrm>
            <a:off x="3047222" y="5435862"/>
            <a:ext cx="6097554" cy="369332"/>
          </a:xfrm>
          <a:prstGeom prst="rect">
            <a:avLst/>
          </a:prstGeom>
          <a:noFill/>
        </p:spPr>
        <p:txBody>
          <a:bodyPr wrap="square">
            <a:spAutoFit/>
          </a:bodyPr>
          <a:lstStyle/>
          <a:p>
            <a:pPr algn="ctr"/>
            <a:r>
              <a:rPr lang="en-US" sz="1800" b="0" i="0" u="none" strike="noStrike" dirty="0">
                <a:solidFill>
                  <a:srgbClr val="000000"/>
                </a:solidFill>
                <a:effectLst/>
                <a:latin typeface="Times New Roman" panose="02020603050405020304" pitchFamily="18" charset="0"/>
              </a:rPr>
              <a:t>Figure 2</a:t>
            </a:r>
            <a:r>
              <a:rPr lang="en-US" dirty="0">
                <a:solidFill>
                  <a:srgbClr val="000000"/>
                </a:solidFill>
                <a:latin typeface="Times New Roman" panose="02020603050405020304" pitchFamily="18" charset="0"/>
              </a:rPr>
              <a:t>:Convolutional Neural Network</a:t>
            </a:r>
            <a:endParaRPr lang="en-IN" dirty="0"/>
          </a:p>
        </p:txBody>
      </p:sp>
    </p:spTree>
    <p:extLst>
      <p:ext uri="{BB962C8B-B14F-4D97-AF65-F5344CB8AC3E}">
        <p14:creationId xmlns:p14="http://schemas.microsoft.com/office/powerpoint/2010/main" val="395455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968" y="1079084"/>
            <a:ext cx="11699631" cy="3847207"/>
          </a:xfrm>
          <a:prstGeom prst="rect">
            <a:avLst/>
          </a:prstGeom>
        </p:spPr>
        <p:txBody>
          <a:bodyPr wrap="square">
            <a:spAutoFit/>
          </a:bodyPr>
          <a:lstStyle/>
          <a:p>
            <a:pPr marL="285750" indent="-285750">
              <a:buFont typeface="Arial" panose="020B0604020202020204" pitchFamily="34" charset="0"/>
              <a:buChar char="•"/>
            </a:pPr>
            <a:r>
              <a:rPr lang="en-US" sz="3200" dirty="0"/>
              <a:t>FIRST MODULE : SIGN-TEXT-SPEECH</a:t>
            </a:r>
          </a:p>
          <a:p>
            <a:r>
              <a:rPr lang="en-US" sz="2000" dirty="0"/>
              <a:t> </a:t>
            </a:r>
          </a:p>
          <a:p>
            <a:r>
              <a:rPr lang="en-US" sz="2400" b="1" dirty="0">
                <a:latin typeface="Times New Roman" panose="02020603050405020304" pitchFamily="18" charset="0"/>
                <a:cs typeface="Times New Roman" panose="02020603050405020304" pitchFamily="18" charset="0"/>
              </a:rPr>
              <a:t>  1. </a:t>
            </a:r>
            <a:r>
              <a:rPr lang="en-US" sz="2400" b="1" dirty="0">
                <a:cs typeface="Times New Roman" panose="02020603050405020304" pitchFamily="18" charset="0"/>
              </a:rPr>
              <a:t>IMAGE PROCESSING ALGORITHM </a:t>
            </a:r>
            <a:r>
              <a:rPr lang="en-US" sz="2400" dirty="0">
                <a:cs typeface="Times New Roman" panose="02020603050405020304" pitchFamily="18" charset="0"/>
              </a:rPr>
              <a:t>: Image processing algorithms generally   </a:t>
            </a:r>
          </a:p>
          <a:p>
            <a:r>
              <a:rPr lang="en-US" sz="2400" dirty="0">
                <a:cs typeface="Times New Roman" panose="02020603050405020304" pitchFamily="18" charset="0"/>
              </a:rPr>
              <a:t>      constitute image extraction, noise reduction, edge sharpening, edge detection, </a:t>
            </a:r>
          </a:p>
          <a:p>
            <a:r>
              <a:rPr lang="en-US" sz="2400" dirty="0">
                <a:cs typeface="Times New Roman" panose="02020603050405020304" pitchFamily="18" charset="0"/>
              </a:rPr>
              <a:t>     segmentation etc.</a:t>
            </a:r>
          </a:p>
          <a:p>
            <a:endParaRPr lang="en-US" sz="2400" dirty="0">
              <a:cs typeface="Times New Roman" panose="02020603050405020304" pitchFamily="18" charset="0"/>
            </a:endParaRPr>
          </a:p>
          <a:p>
            <a:r>
              <a:rPr lang="en-US" sz="2400" b="1" dirty="0">
                <a:cs typeface="Times New Roman" panose="02020603050405020304" pitchFamily="18" charset="0"/>
              </a:rPr>
              <a:t>   2</a:t>
            </a:r>
            <a:r>
              <a:rPr lang="en-US" sz="2400" dirty="0">
                <a:cs typeface="Times New Roman" panose="02020603050405020304" pitchFamily="18" charset="0"/>
              </a:rPr>
              <a:t>. </a:t>
            </a:r>
            <a:r>
              <a:rPr lang="en-US" sz="2400" b="1" dirty="0">
                <a:cs typeface="Times New Roman" panose="02020603050405020304" pitchFamily="18" charset="0"/>
              </a:rPr>
              <a:t>TEXT-TO-SPEECH(TTS) API </a:t>
            </a:r>
            <a:r>
              <a:rPr lang="en-US" sz="2400" dirty="0">
                <a:cs typeface="Times New Roman" panose="02020603050405020304" pitchFamily="18" charset="0"/>
              </a:rPr>
              <a:t>:. Text-to-Speech (</a:t>
            </a:r>
            <a:r>
              <a:rPr lang="en-US" sz="2400" b="1" dirty="0">
                <a:cs typeface="Times New Roman" panose="02020603050405020304" pitchFamily="18" charset="0"/>
              </a:rPr>
              <a:t>TTS</a:t>
            </a:r>
            <a:r>
              <a:rPr lang="en-US" sz="2400" dirty="0">
                <a:cs typeface="Times New Roman" panose="02020603050405020304" pitchFamily="18" charset="0"/>
              </a:rPr>
              <a:t>) refers to the ability of </a:t>
            </a:r>
          </a:p>
          <a:p>
            <a:r>
              <a:rPr lang="en-US" sz="2400" dirty="0">
                <a:cs typeface="Times New Roman" panose="02020603050405020304" pitchFamily="18" charset="0"/>
              </a:rPr>
              <a:t>       computers to read text aloud. A </a:t>
            </a:r>
            <a:r>
              <a:rPr lang="en-US" sz="2400" b="1" dirty="0">
                <a:cs typeface="Times New Roman" panose="02020603050405020304" pitchFamily="18" charset="0"/>
              </a:rPr>
              <a:t>TTS Engine</a:t>
            </a:r>
            <a:r>
              <a:rPr lang="en-US" sz="2400" dirty="0">
                <a:cs typeface="Times New Roman" panose="02020603050405020304" pitchFamily="18" charset="0"/>
              </a:rPr>
              <a:t> converts written text to a phonemic </a:t>
            </a:r>
          </a:p>
          <a:p>
            <a:r>
              <a:rPr lang="en-US" sz="2400" dirty="0">
                <a:cs typeface="Times New Roman" panose="02020603050405020304" pitchFamily="18" charset="0"/>
              </a:rPr>
              <a:t>       representation, then converts the phonemic representation to waveforms that can be </a:t>
            </a:r>
          </a:p>
          <a:p>
            <a:r>
              <a:rPr lang="en-US" sz="2400" dirty="0">
                <a:cs typeface="Times New Roman" panose="02020603050405020304" pitchFamily="18" charset="0"/>
              </a:rPr>
              <a:t>       output as</a:t>
            </a:r>
            <a:r>
              <a:rPr lang="en-US" sz="2400" dirty="0"/>
              <a:t> sound.</a:t>
            </a:r>
          </a:p>
        </p:txBody>
      </p:sp>
      <p:sp>
        <p:nvSpPr>
          <p:cNvPr id="3" name="TextBox 2"/>
          <p:cNvSpPr txBox="1"/>
          <p:nvPr/>
        </p:nvSpPr>
        <p:spPr>
          <a:xfrm>
            <a:off x="1043354" y="140677"/>
            <a:ext cx="8299938"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ALGORITHMS</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933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493" y="1065184"/>
            <a:ext cx="10585938" cy="3077766"/>
          </a:xfrm>
          <a:prstGeom prst="rect">
            <a:avLst/>
          </a:prstGeom>
        </p:spPr>
        <p:txBody>
          <a:bodyPr wrap="square">
            <a:spAutoFit/>
          </a:bodyPr>
          <a:lstStyle/>
          <a:p>
            <a:r>
              <a:rPr lang="en-US" sz="3200" dirty="0"/>
              <a:t>• SECOND MODULE : SPEECH-TEXT-SIGN</a:t>
            </a:r>
          </a:p>
          <a:p>
            <a:endParaRPr lang="en-US" dirty="0"/>
          </a:p>
          <a:p>
            <a:r>
              <a:rPr lang="en-US" sz="2400" dirty="0">
                <a:latin typeface="Times New Roman" panose="02020603050405020304" pitchFamily="18" charset="0"/>
                <a:cs typeface="Times New Roman" panose="02020603050405020304" pitchFamily="18" charset="0"/>
              </a:rPr>
              <a:t>    1</a:t>
            </a:r>
            <a:r>
              <a:rPr lang="en-US" sz="2400" dirty="0">
                <a:cs typeface="Times New Roman" panose="02020603050405020304" pitchFamily="18" charset="0"/>
              </a:rPr>
              <a:t>.</a:t>
            </a:r>
            <a:r>
              <a:rPr lang="en-US" sz="2400" b="1" dirty="0">
                <a:cs typeface="Times New Roman" panose="02020603050405020304" pitchFamily="18" charset="0"/>
              </a:rPr>
              <a:t>SPEECH-TO-TEXT CONVERSION </a:t>
            </a:r>
            <a:r>
              <a:rPr lang="en-US" sz="2400" dirty="0">
                <a:cs typeface="Times New Roman" panose="02020603050405020304" pitchFamily="18" charset="0"/>
              </a:rPr>
              <a:t>: The STT (speech-to-text) API features</a:t>
            </a:r>
          </a:p>
          <a:p>
            <a:r>
              <a:rPr lang="en-US" sz="2400" dirty="0">
                <a:cs typeface="Times New Roman" panose="02020603050405020304" pitchFamily="18" charset="0"/>
              </a:rPr>
              <a:t>      enable recognizing sound data recorded by the user and sending the result as text.</a:t>
            </a:r>
          </a:p>
          <a:p>
            <a:endParaRPr lang="en-US" sz="2400" dirty="0">
              <a:cs typeface="Times New Roman" panose="02020603050405020304" pitchFamily="18" charset="0"/>
            </a:endParaRPr>
          </a:p>
          <a:p>
            <a:r>
              <a:rPr lang="en-US" sz="2400" dirty="0">
                <a:cs typeface="Times New Roman" panose="02020603050405020304" pitchFamily="18" charset="0"/>
              </a:rPr>
              <a:t>    2.</a:t>
            </a:r>
            <a:r>
              <a:rPr lang="en-US" sz="2400" b="1" dirty="0">
                <a:cs typeface="Times New Roman" panose="02020603050405020304" pitchFamily="18" charset="0"/>
              </a:rPr>
              <a:t>TEXT-TO-SIGN </a:t>
            </a:r>
            <a:r>
              <a:rPr lang="en-US" sz="2400" dirty="0">
                <a:cs typeface="Times New Roman" panose="02020603050405020304" pitchFamily="18" charset="0"/>
              </a:rPr>
              <a:t>: The text to sign conversion will be done using python. The </a:t>
            </a:r>
          </a:p>
          <a:p>
            <a:r>
              <a:rPr lang="en-US" sz="2400" dirty="0">
                <a:cs typeface="Times New Roman" panose="02020603050405020304" pitchFamily="18" charset="0"/>
              </a:rPr>
              <a:t>        sentence or word to be converted to sign was taken as input. </a:t>
            </a:r>
          </a:p>
        </p:txBody>
      </p:sp>
    </p:spTree>
    <p:extLst>
      <p:ext uri="{BB962C8B-B14F-4D97-AF65-F5344CB8AC3E}">
        <p14:creationId xmlns:p14="http://schemas.microsoft.com/office/powerpoint/2010/main" val="789013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165" y="1890944"/>
            <a:ext cx="12058835" cy="4154984"/>
          </a:xfrm>
          <a:prstGeom prst="rect">
            <a:avLst/>
          </a:prstGeom>
        </p:spPr>
        <p:txBody>
          <a:bodyPr wrap="square">
            <a:spAutoFit/>
          </a:bodyPr>
          <a:lstStyle/>
          <a:p>
            <a:r>
              <a:rPr lang="en-US" sz="2200" b="1" dirty="0">
                <a:cs typeface="Times New Roman" panose="02020603050405020304" pitchFamily="18" charset="0"/>
              </a:rPr>
              <a:t>1.IMAGE PROCESSING PART : </a:t>
            </a:r>
            <a:r>
              <a:rPr lang="en-US" sz="2400" dirty="0">
                <a:cs typeface="Times New Roman" panose="02020603050405020304" pitchFamily="18" charset="0"/>
              </a:rPr>
              <a:t>The image processing part is mainly done using with the help of  </a:t>
            </a:r>
          </a:p>
          <a:p>
            <a:r>
              <a:rPr lang="en-US" sz="2400" dirty="0">
                <a:cs typeface="Times New Roman" panose="02020603050405020304" pitchFamily="18" charset="0"/>
              </a:rPr>
              <a:t>   </a:t>
            </a:r>
            <a:r>
              <a:rPr lang="en-US" sz="2400" dirty="0" err="1">
                <a:cs typeface="Times New Roman" panose="02020603050405020304" pitchFamily="18" charset="0"/>
              </a:rPr>
              <a:t>OpenCV</a:t>
            </a:r>
            <a:r>
              <a:rPr lang="en-US" sz="2400" dirty="0">
                <a:cs typeface="Times New Roman" panose="02020603050405020304" pitchFamily="18" charset="0"/>
              </a:rPr>
              <a:t> Library and Python language.</a:t>
            </a:r>
          </a:p>
          <a:p>
            <a:pPr lvl="1" algn="just"/>
            <a:r>
              <a:rPr lang="en-US" sz="2200" dirty="0">
                <a:cs typeface="Times New Roman" panose="02020603050405020304" pitchFamily="18" charset="0"/>
              </a:rPr>
              <a:t>   </a:t>
            </a:r>
            <a:r>
              <a:rPr lang="en-US" sz="2200" dirty="0" err="1">
                <a:cs typeface="Times New Roman" panose="02020603050405020304" pitchFamily="18" charset="0"/>
              </a:rPr>
              <a:t>i</a:t>
            </a:r>
            <a:r>
              <a:rPr lang="en-US" sz="2200" dirty="0">
                <a:cs typeface="Times New Roman" panose="02020603050405020304" pitchFamily="18" charset="0"/>
              </a:rPr>
              <a:t>. NOISE DETECTION USING MEDIAN FILTERING :</a:t>
            </a:r>
            <a:r>
              <a:rPr lang="en-US" sz="2200" b="1" dirty="0">
                <a:cs typeface="Times New Roman" panose="02020603050405020304" pitchFamily="18" charset="0"/>
              </a:rPr>
              <a:t> </a:t>
            </a:r>
            <a:r>
              <a:rPr lang="en-US" sz="2400" dirty="0">
                <a:cs typeface="Times New Roman" panose="02020603050405020304" pitchFamily="18" charset="0"/>
              </a:rPr>
              <a:t>Median filtering is used to maintain edges and remove noise. Each pixel is convoluted with its nearby neighbors to decide whether it represents its surroundings or not.</a:t>
            </a:r>
          </a:p>
          <a:p>
            <a:pPr lvl="1"/>
            <a:r>
              <a:rPr lang="en-US" sz="2200" dirty="0">
                <a:cs typeface="Times New Roman" panose="02020603050405020304" pitchFamily="18" charset="0"/>
              </a:rPr>
              <a:t>  </a:t>
            </a:r>
            <a:r>
              <a:rPr lang="en-US" sz="2200" dirty="0" err="1">
                <a:cs typeface="Times New Roman" panose="02020603050405020304" pitchFamily="18" charset="0"/>
              </a:rPr>
              <a:t>ii.SKIN</a:t>
            </a:r>
            <a:r>
              <a:rPr lang="en-US" sz="2200" dirty="0">
                <a:cs typeface="Times New Roman" panose="02020603050405020304" pitchFamily="18" charset="0"/>
              </a:rPr>
              <a:t> DETECTION :</a:t>
            </a:r>
            <a:r>
              <a:rPr lang="en-US" sz="2200" b="1" dirty="0">
                <a:cs typeface="Times New Roman" panose="02020603050405020304" pitchFamily="18" charset="0"/>
              </a:rPr>
              <a:t> </a:t>
            </a:r>
            <a:r>
              <a:rPr lang="en-US" sz="2400" dirty="0">
                <a:cs typeface="Times New Roman" panose="02020603050405020304" pitchFamily="18" charset="0"/>
              </a:rPr>
              <a:t>Skin detection aims to find regions that have human faces and hands in     images and to reject as much “non- skin” parts. This is done by transforming a specific pixel into the corresponding colored space.</a:t>
            </a:r>
          </a:p>
          <a:p>
            <a:pPr lvl="1"/>
            <a:r>
              <a:rPr lang="en-US" sz="2200" dirty="0">
                <a:cs typeface="Times New Roman" panose="02020603050405020304" pitchFamily="18" charset="0"/>
              </a:rPr>
              <a:t>   iii. SKIN CLASSIFIER AND BINARY CLASSIFICATION : </a:t>
            </a:r>
            <a:r>
              <a:rPr lang="en-US" sz="2400" dirty="0">
                <a:cs typeface="Times New Roman" panose="02020603050405020304" pitchFamily="18" charset="0"/>
              </a:rPr>
              <a:t>Used to indicate the boundary of the </a:t>
            </a:r>
          </a:p>
          <a:p>
            <a:pPr lvl="1"/>
            <a:r>
              <a:rPr lang="en-US" sz="2400" dirty="0">
                <a:cs typeface="Times New Roman" panose="02020603050405020304" pitchFamily="18" charset="0"/>
              </a:rPr>
              <a:t>skin color class in a feature space by identifying whether a pixel is part of the skin or </a:t>
            </a:r>
            <a:r>
              <a:rPr lang="en-US" sz="2400" dirty="0" err="1">
                <a:cs typeface="Times New Roman" panose="02020603050405020304" pitchFamily="18" charset="0"/>
              </a:rPr>
              <a:t>not.All</a:t>
            </a:r>
            <a:r>
              <a:rPr lang="en-US" sz="2400" dirty="0">
                <a:cs typeface="Times New Roman" panose="02020603050405020304" pitchFamily="18" charset="0"/>
              </a:rPr>
              <a:t> pixels in the image plane are classified into object and background pixels.</a:t>
            </a:r>
          </a:p>
        </p:txBody>
      </p:sp>
      <p:sp>
        <p:nvSpPr>
          <p:cNvPr id="12" name="TextBox 11"/>
          <p:cNvSpPr txBox="1"/>
          <p:nvPr/>
        </p:nvSpPr>
        <p:spPr>
          <a:xfrm>
            <a:off x="855783" y="246184"/>
            <a:ext cx="10527324"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METHODOLOGY</a:t>
            </a:r>
            <a:endParaRPr lang="en-IN" sz="4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99293" y="1015625"/>
            <a:ext cx="5099539" cy="646331"/>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FIRST MODULE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318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046" y="4378845"/>
            <a:ext cx="11687908" cy="2308324"/>
          </a:xfrm>
          <a:prstGeom prst="rect">
            <a:avLst/>
          </a:prstGeom>
        </p:spPr>
        <p:txBody>
          <a:bodyPr wrap="square">
            <a:spAutoFit/>
          </a:bodyPr>
          <a:lstStyle/>
          <a:p>
            <a:r>
              <a:rPr lang="en-US" sz="2400" dirty="0">
                <a:cs typeface="Times New Roman" panose="02020603050405020304" pitchFamily="18" charset="0"/>
              </a:rPr>
              <a:t>1.</a:t>
            </a:r>
            <a:r>
              <a:rPr lang="en-US" sz="2400" b="1" dirty="0">
                <a:cs typeface="Times New Roman" panose="02020603050405020304" pitchFamily="18" charset="0"/>
              </a:rPr>
              <a:t>SPEECH-TO-TEXT CONVERSION :</a:t>
            </a:r>
            <a:r>
              <a:rPr lang="en-US" sz="2400" dirty="0">
                <a:cs typeface="Times New Roman" panose="02020603050405020304" pitchFamily="18" charset="0"/>
              </a:rPr>
              <a:t> The voice from blind is converted into its</a:t>
            </a:r>
          </a:p>
          <a:p>
            <a:r>
              <a:rPr lang="en-US" sz="2400" dirty="0">
                <a:cs typeface="Times New Roman" panose="02020603050405020304" pitchFamily="18" charset="0"/>
              </a:rPr>
              <a:t>   corresponding text using Speech-to-Text (STT) API.</a:t>
            </a:r>
          </a:p>
          <a:p>
            <a:endParaRPr lang="en-US" sz="2400" dirty="0">
              <a:latin typeface="Times New Roman" panose="02020603050405020304" pitchFamily="18" charset="0"/>
              <a:cs typeface="Times New Roman" panose="02020603050405020304" pitchFamily="18" charset="0"/>
            </a:endParaRPr>
          </a:p>
          <a:p>
            <a:r>
              <a:rPr lang="en-US" sz="2400" dirty="0">
                <a:cs typeface="Times New Roman" panose="02020603050405020304" pitchFamily="18" charset="0"/>
              </a:rPr>
              <a:t>2.</a:t>
            </a:r>
            <a:r>
              <a:rPr lang="en-US" sz="2400" b="1" dirty="0">
                <a:cs typeface="Times New Roman" panose="02020603050405020304" pitchFamily="18" charset="0"/>
              </a:rPr>
              <a:t>TEXT-TO-SIGN CONVERSION : </a:t>
            </a:r>
            <a:r>
              <a:rPr lang="en-US" sz="2400" dirty="0">
                <a:cs typeface="Times New Roman" panose="02020603050405020304" pitchFamily="18" charset="0"/>
              </a:rPr>
              <a:t>The text to sign conversion will be done using python.</a:t>
            </a:r>
          </a:p>
          <a:p>
            <a:r>
              <a:rPr lang="en-US" sz="2400" dirty="0">
                <a:cs typeface="Times New Roman" panose="02020603050405020304" pitchFamily="18" charset="0"/>
              </a:rPr>
              <a:t>   The sentence or word to be converted to sign was taken as input.</a:t>
            </a:r>
          </a:p>
          <a:p>
            <a:r>
              <a:rPr lang="en-US" sz="2400" dirty="0">
                <a:latin typeface="Times New Roman" panose="02020603050405020304" pitchFamily="18" charset="0"/>
                <a:cs typeface="Times New Roman" panose="02020603050405020304" pitchFamily="18" charset="0"/>
              </a:rPr>
              <a:t> </a:t>
            </a:r>
          </a:p>
        </p:txBody>
      </p:sp>
      <p:sp>
        <p:nvSpPr>
          <p:cNvPr id="3" name="TextBox 2"/>
          <p:cNvSpPr txBox="1"/>
          <p:nvPr/>
        </p:nvSpPr>
        <p:spPr>
          <a:xfrm>
            <a:off x="313591" y="3681046"/>
            <a:ext cx="4536831" cy="584775"/>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SECOND MODULE</a:t>
            </a:r>
            <a:endParaRPr lang="en-IN" sz="3200" dirty="0">
              <a:latin typeface="Times New Roman" panose="02020603050405020304" pitchFamily="18" charset="0"/>
              <a:cs typeface="Times New Roman" panose="02020603050405020304" pitchFamily="18" charset="0"/>
            </a:endParaRPr>
          </a:p>
        </p:txBody>
      </p:sp>
      <p:sp>
        <p:nvSpPr>
          <p:cNvPr id="4" name="Rectangle 3"/>
          <p:cNvSpPr/>
          <p:nvPr/>
        </p:nvSpPr>
        <p:spPr>
          <a:xfrm>
            <a:off x="313591" y="2052429"/>
            <a:ext cx="11564817" cy="892552"/>
          </a:xfrm>
          <a:prstGeom prst="rect">
            <a:avLst/>
          </a:prstGeom>
        </p:spPr>
        <p:txBody>
          <a:bodyPr wrap="square">
            <a:spAutoFit/>
          </a:bodyPr>
          <a:lstStyle/>
          <a:p>
            <a:r>
              <a:rPr lang="en-US" sz="2800" dirty="0">
                <a:cs typeface="Times New Roman" panose="02020603050405020304" pitchFamily="18" charset="0"/>
              </a:rPr>
              <a:t>3. </a:t>
            </a:r>
            <a:r>
              <a:rPr lang="en-US" sz="2400" b="1" dirty="0">
                <a:cs typeface="Times New Roman" panose="02020603050405020304" pitchFamily="18" charset="0"/>
              </a:rPr>
              <a:t>TEXT-TO-SPEECH CONVERSION : </a:t>
            </a:r>
            <a:r>
              <a:rPr lang="en-US" sz="2400" dirty="0">
                <a:cs typeface="Times New Roman" panose="02020603050405020304" pitchFamily="18" charset="0"/>
              </a:rPr>
              <a:t>Speech synthesis </a:t>
            </a:r>
            <a:r>
              <a:rPr lang="en-US" sz="2400" dirty="0" err="1">
                <a:cs typeface="Times New Roman" panose="02020603050405020304" pitchFamily="18" charset="0"/>
              </a:rPr>
              <a:t>tecchniques</a:t>
            </a:r>
            <a:r>
              <a:rPr lang="en-US" sz="2400" dirty="0">
                <a:cs typeface="Times New Roman" panose="02020603050405020304" pitchFamily="18" charset="0"/>
              </a:rPr>
              <a:t> are used to convert input text to computer generated voice. It is used by the blind to listen to written material</a:t>
            </a:r>
          </a:p>
        </p:txBody>
      </p:sp>
      <p:sp>
        <p:nvSpPr>
          <p:cNvPr id="5" name="Rectangle 4"/>
          <p:cNvSpPr/>
          <p:nvPr/>
        </p:nvSpPr>
        <p:spPr>
          <a:xfrm>
            <a:off x="375137" y="603629"/>
            <a:ext cx="11503271" cy="1200329"/>
          </a:xfrm>
          <a:prstGeom prst="rect">
            <a:avLst/>
          </a:prstGeom>
        </p:spPr>
        <p:txBody>
          <a:bodyPr wrap="square">
            <a:spAutoFit/>
          </a:bodyPr>
          <a:lstStyle/>
          <a:p>
            <a:r>
              <a:rPr lang="en-US" sz="2400" b="1" dirty="0">
                <a:cs typeface="Times New Roman" panose="02020603050405020304" pitchFamily="18" charset="0"/>
              </a:rPr>
              <a:t>2. IMAGE RECOGNITION : </a:t>
            </a:r>
            <a:r>
              <a:rPr lang="en-US" sz="2400" dirty="0">
                <a:latin typeface="Calibri" panose="020F0502020204030204" pitchFamily="34" charset="0"/>
                <a:cs typeface="Calibri" panose="020F0502020204030204" pitchFamily="34" charset="0"/>
              </a:rPr>
              <a:t>The image obtained after the image processing step is then</a:t>
            </a:r>
          </a:p>
          <a:p>
            <a:r>
              <a:rPr lang="en-US" sz="2400" dirty="0">
                <a:latin typeface="Calibri" panose="020F0502020204030204" pitchFamily="34" charset="0"/>
                <a:cs typeface="Calibri" panose="020F0502020204030204" pitchFamily="34" charset="0"/>
              </a:rPr>
              <a:t>   given as an input to convolutional neural network which is then used to classify the    images appropriately.</a:t>
            </a:r>
          </a:p>
        </p:txBody>
      </p:sp>
    </p:spTree>
    <p:extLst>
      <p:ext uri="{BB962C8B-B14F-4D97-AF65-F5344CB8AC3E}">
        <p14:creationId xmlns:p14="http://schemas.microsoft.com/office/powerpoint/2010/main" val="2795476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CDB09-DE3C-4F16-853F-65F8EAA17C9E}"/>
              </a:ext>
            </a:extLst>
          </p:cNvPr>
          <p:cNvSpPr>
            <a:spLocks noGrp="1"/>
          </p:cNvSpPr>
          <p:nvPr>
            <p:ph type="title"/>
          </p:nvPr>
        </p:nvSpPr>
        <p:spPr>
          <a:xfrm>
            <a:off x="968829" y="1968759"/>
            <a:ext cx="10515600" cy="1364117"/>
          </a:xfrm>
        </p:spPr>
        <p:txBody>
          <a:bodyPr>
            <a:normAutofit/>
          </a:bodyPr>
          <a:lstStyle/>
          <a:p>
            <a:pPr algn="ctr"/>
            <a:r>
              <a:rPr lang="en-US" dirty="0">
                <a:latin typeface="Times New Roman" panose="02020603050405020304" pitchFamily="18" charset="0"/>
                <a:cs typeface="Times New Roman" panose="02020603050405020304" pitchFamily="18" charset="0"/>
              </a:rPr>
              <a:t>OUTPUTS</a:t>
            </a: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894434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28B3CD87-0E19-47F1-9A26-7E62FE51C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547" y="319019"/>
            <a:ext cx="3477970" cy="59457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A7703264-3BA9-4B93-AAC6-18113D635DC2}"/>
              </a:ext>
            </a:extLst>
          </p:cNvPr>
          <p:cNvSpPr txBox="1"/>
          <p:nvPr/>
        </p:nvSpPr>
        <p:spPr>
          <a:xfrm>
            <a:off x="3114091" y="6264733"/>
            <a:ext cx="6097554" cy="369332"/>
          </a:xfrm>
          <a:prstGeom prst="rect">
            <a:avLst/>
          </a:prstGeom>
          <a:noFill/>
        </p:spPr>
        <p:txBody>
          <a:bodyPr wrap="square">
            <a:spAutoFit/>
          </a:bodyPr>
          <a:lstStyle/>
          <a:p>
            <a:pPr algn="ctr"/>
            <a:r>
              <a:rPr lang="en-US" sz="1800" b="0" i="0" u="none" strike="noStrike" dirty="0">
                <a:solidFill>
                  <a:srgbClr val="000000"/>
                </a:solidFill>
                <a:effectLst/>
                <a:latin typeface="Times New Roman" panose="02020603050405020304" pitchFamily="18" charset="0"/>
              </a:rPr>
              <a:t>Figure 3</a:t>
            </a:r>
            <a:r>
              <a:rPr lang="en-US" dirty="0">
                <a:solidFill>
                  <a:srgbClr val="000000"/>
                </a:solidFill>
                <a:latin typeface="Times New Roman" panose="02020603050405020304" pitchFamily="18" charset="0"/>
              </a:rPr>
              <a:t>:</a:t>
            </a:r>
            <a:r>
              <a:rPr lang="en-US" sz="1800" b="0" i="0" u="none" strike="noStrike" dirty="0">
                <a:solidFill>
                  <a:srgbClr val="000000"/>
                </a:solidFill>
                <a:effectLst/>
                <a:latin typeface="Times New Roman" panose="02020603050405020304" pitchFamily="18" charset="0"/>
              </a:rPr>
              <a:t> Database of gestures classified by our CNN Model</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904" y="603915"/>
            <a:ext cx="4339542" cy="5185753"/>
          </a:xfrm>
          <a:prstGeom prst="rect">
            <a:avLst/>
          </a:prstGeom>
        </p:spPr>
      </p:pic>
    </p:spTree>
    <p:extLst>
      <p:ext uri="{BB962C8B-B14F-4D97-AF65-F5344CB8AC3E}">
        <p14:creationId xmlns:p14="http://schemas.microsoft.com/office/powerpoint/2010/main" val="227785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CBE03F-7249-4E50-A2A9-7107BECA7EC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7A413BD-E47E-4507-A4F5-4ECF7AB634C2}"/>
              </a:ext>
            </a:extLst>
          </p:cNvPr>
          <p:cNvSpPr>
            <a:spLocks noGrp="1"/>
          </p:cNvSpPr>
          <p:nvPr>
            <p:ph idx="1"/>
          </p:nvPr>
        </p:nvSpPr>
        <p:spPr/>
        <p:txBody>
          <a:bodyPr/>
          <a:lstStyle/>
          <a:p>
            <a:r>
              <a:rPr lang="en-US" dirty="0"/>
              <a:t>We all know there comes a huge communication gap when a normal person needs to communicate with people who have hearing aid/visual aid or even when the blind/deaf individuals need to communicate among themselves.</a:t>
            </a:r>
          </a:p>
          <a:p>
            <a:r>
              <a:rPr lang="en-US" dirty="0"/>
              <a:t>So in order to break this barrier of communication there needs to be a system that can enable conversion of sign language to voice or text and voice or text to sign language and do it in real time.</a:t>
            </a:r>
          </a:p>
          <a:p>
            <a:r>
              <a:rPr lang="en-US" dirty="0"/>
              <a:t>Hence by implementing this system we intent to create a communication system which will ease their lives in the daily lives, which will be also efficient , user friendly and cost effective.</a:t>
            </a:r>
            <a:endParaRPr lang="en-IN" dirty="0"/>
          </a:p>
        </p:txBody>
      </p:sp>
    </p:spTree>
    <p:extLst>
      <p:ext uri="{BB962C8B-B14F-4D97-AF65-F5344CB8AC3E}">
        <p14:creationId xmlns:p14="http://schemas.microsoft.com/office/powerpoint/2010/main" val="161673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9C4A18A2-F6F5-43EE-A1CC-A6E249847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428" y="394558"/>
            <a:ext cx="2150025" cy="21500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xmlns="" id="{38394513-9EFC-4DF8-A55B-3FDDCE504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742" y="364671"/>
            <a:ext cx="5400675" cy="2209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1D60517B-9C4C-4639-BB48-4F9F6BE3227A}"/>
              </a:ext>
            </a:extLst>
          </p:cNvPr>
          <p:cNvSpPr txBox="1"/>
          <p:nvPr/>
        </p:nvSpPr>
        <p:spPr>
          <a:xfrm>
            <a:off x="2750538" y="2731150"/>
            <a:ext cx="6097554" cy="369332"/>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Figure </a:t>
            </a:r>
            <a:r>
              <a:rPr lang="en-US" dirty="0">
                <a:solidFill>
                  <a:srgbClr val="000000"/>
                </a:solidFill>
                <a:latin typeface="Times New Roman" panose="02020603050405020304" pitchFamily="18" charset="0"/>
              </a:rPr>
              <a:t>4:</a:t>
            </a:r>
            <a:r>
              <a:rPr lang="en-US" sz="1800" b="0" i="0" u="none" strike="noStrike" dirty="0">
                <a:solidFill>
                  <a:srgbClr val="000000"/>
                </a:solidFill>
                <a:effectLst/>
                <a:latin typeface="Times New Roman" panose="02020603050405020304" pitchFamily="18" charset="0"/>
              </a:rPr>
              <a:t> Expected and Received Output for Gesture A</a:t>
            </a:r>
            <a:endParaRPr lang="en-IN" dirty="0"/>
          </a:p>
        </p:txBody>
      </p:sp>
      <p:pic>
        <p:nvPicPr>
          <p:cNvPr id="5126" name="Picture 6">
            <a:extLst>
              <a:ext uri="{FF2B5EF4-FFF2-40B4-BE49-F238E27FC236}">
                <a16:creationId xmlns:a16="http://schemas.microsoft.com/office/drawing/2014/main" xmlns="" id="{4C949720-DA85-4685-A24F-FF9C16E2BF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427" y="3541740"/>
            <a:ext cx="2150025" cy="22432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xmlns="" id="{94A51162-C0D6-45C5-9F20-8C7AECAD51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1742" y="3529885"/>
            <a:ext cx="5657850" cy="22669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3C005FF7-C96D-4D8E-883D-DC496F2FE76E}"/>
              </a:ext>
            </a:extLst>
          </p:cNvPr>
          <p:cNvSpPr txBox="1"/>
          <p:nvPr/>
        </p:nvSpPr>
        <p:spPr>
          <a:xfrm>
            <a:off x="2890157" y="6041572"/>
            <a:ext cx="6097554" cy="369332"/>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Figure 5</a:t>
            </a:r>
            <a:r>
              <a:rPr lang="en-US" dirty="0">
                <a:solidFill>
                  <a:srgbClr val="000000"/>
                </a:solidFill>
                <a:latin typeface="Times New Roman" panose="02020603050405020304" pitchFamily="18" charset="0"/>
              </a:rPr>
              <a:t>:</a:t>
            </a:r>
            <a:r>
              <a:rPr lang="en-US" sz="1800" b="0" i="0" u="none" strike="noStrike" dirty="0">
                <a:solidFill>
                  <a:srgbClr val="000000"/>
                </a:solidFill>
                <a:effectLst/>
                <a:latin typeface="Times New Roman" panose="02020603050405020304" pitchFamily="18" charset="0"/>
              </a:rPr>
              <a:t> Expected and Received Output for Gesture B</a:t>
            </a:r>
            <a:endParaRPr lang="en-IN" dirty="0"/>
          </a:p>
        </p:txBody>
      </p:sp>
    </p:spTree>
    <p:extLst>
      <p:ext uri="{BB962C8B-B14F-4D97-AF65-F5344CB8AC3E}">
        <p14:creationId xmlns:p14="http://schemas.microsoft.com/office/powerpoint/2010/main" val="461694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xmlns="" id="{5DB0F0D9-AE34-4283-9904-225040C30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361" y="218878"/>
            <a:ext cx="2181225" cy="21812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xmlns="" id="{0BD94F89-62B4-4752-99D0-951FEF12C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789" y="218878"/>
            <a:ext cx="5276850" cy="2181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B5B363F3-4BCA-45E5-A40B-A5CBA091FDAF}"/>
              </a:ext>
            </a:extLst>
          </p:cNvPr>
          <p:cNvSpPr txBox="1"/>
          <p:nvPr/>
        </p:nvSpPr>
        <p:spPr>
          <a:xfrm>
            <a:off x="2668554" y="2569003"/>
            <a:ext cx="6097554" cy="369332"/>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Figure 6</a:t>
            </a:r>
            <a:r>
              <a:rPr lang="en-US" dirty="0">
                <a:solidFill>
                  <a:srgbClr val="000000"/>
                </a:solidFill>
                <a:latin typeface="Times New Roman" panose="02020603050405020304" pitchFamily="18" charset="0"/>
              </a:rPr>
              <a:t>:</a:t>
            </a:r>
            <a:r>
              <a:rPr lang="en-US" sz="1800" b="0" i="0" u="none" strike="noStrike" dirty="0">
                <a:solidFill>
                  <a:srgbClr val="000000"/>
                </a:solidFill>
                <a:effectLst/>
                <a:latin typeface="Times New Roman" panose="02020603050405020304" pitchFamily="18" charset="0"/>
              </a:rPr>
              <a:t> Expected and Received Output for Number 1</a:t>
            </a:r>
            <a:endParaRPr lang="en-IN" dirty="0"/>
          </a:p>
        </p:txBody>
      </p:sp>
      <p:pic>
        <p:nvPicPr>
          <p:cNvPr id="6150" name="Picture 6">
            <a:extLst>
              <a:ext uri="{FF2B5EF4-FFF2-40B4-BE49-F238E27FC236}">
                <a16:creationId xmlns:a16="http://schemas.microsoft.com/office/drawing/2014/main" xmlns="" id="{C189BF50-9F1B-4608-B293-7860825DE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361" y="3368728"/>
            <a:ext cx="2461073" cy="22669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xmlns="" id="{F764B925-9A86-4A46-8491-D74DB9E2BA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789" y="3324423"/>
            <a:ext cx="5514975" cy="22669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286824E7-250B-4E38-8849-558E3B10483B}"/>
              </a:ext>
            </a:extLst>
          </p:cNvPr>
          <p:cNvSpPr txBox="1"/>
          <p:nvPr/>
        </p:nvSpPr>
        <p:spPr>
          <a:xfrm>
            <a:off x="2491274" y="5944939"/>
            <a:ext cx="6139542" cy="369332"/>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Figure </a:t>
            </a:r>
            <a:r>
              <a:rPr lang="en-US" dirty="0">
                <a:solidFill>
                  <a:srgbClr val="000000"/>
                </a:solidFill>
                <a:latin typeface="Times New Roman" panose="02020603050405020304" pitchFamily="18" charset="0"/>
              </a:rPr>
              <a:t>7</a:t>
            </a:r>
            <a:r>
              <a:rPr lang="en-US" sz="1800" b="0" i="0" u="none" strike="noStrike" dirty="0">
                <a:solidFill>
                  <a:srgbClr val="000000"/>
                </a:solidFill>
                <a:effectLst/>
                <a:latin typeface="Times New Roman" panose="02020603050405020304" pitchFamily="18" charset="0"/>
              </a:rPr>
              <a:t>: Expected and Received Output for Number 2</a:t>
            </a:r>
            <a:endParaRPr lang="en-IN" dirty="0"/>
          </a:p>
        </p:txBody>
      </p:sp>
    </p:spTree>
    <p:extLst>
      <p:ext uri="{BB962C8B-B14F-4D97-AF65-F5344CB8AC3E}">
        <p14:creationId xmlns:p14="http://schemas.microsoft.com/office/powerpoint/2010/main" val="3893852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339" y="412279"/>
            <a:ext cx="11617291" cy="5786199"/>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CONCLUSION</a:t>
            </a:r>
          </a:p>
          <a:p>
            <a:endParaRPr lang="en-US" dirty="0"/>
          </a:p>
          <a:p>
            <a:pPr marL="285750" indent="-285750">
              <a:buFontTx/>
              <a:buChar char="-"/>
            </a:pPr>
            <a:r>
              <a:rPr lang="en-US" sz="2800" dirty="0">
                <a:cs typeface="Times New Roman" panose="02020603050405020304" pitchFamily="18" charset="0"/>
              </a:rPr>
              <a:t>A Sign Language Recognition system is implemented to translate sign language gestures into the corresponding computer generated/human speech gestures for Blind/Normal to  Deaf/Hard-of-Hearing . </a:t>
            </a:r>
          </a:p>
          <a:p>
            <a:pPr marL="285750" indent="-285750">
              <a:buFontTx/>
              <a:buChar char="-"/>
            </a:pPr>
            <a:r>
              <a:rPr lang="en-US" sz="2800" dirty="0">
                <a:cs typeface="Times New Roman" panose="02020603050405020304" pitchFamily="18" charset="0"/>
              </a:rPr>
              <a:t>This system is divided into two parts. The first part is the static sign recognition in which alphabets, finger spellings or words that require no motion of hands or face are recognized. </a:t>
            </a:r>
          </a:p>
          <a:p>
            <a:pPr marL="285750" indent="-285750">
              <a:buFontTx/>
              <a:buChar char="-"/>
            </a:pPr>
            <a:r>
              <a:rPr lang="en-US" sz="2800" dirty="0">
                <a:cs typeface="Times New Roman" panose="02020603050405020304" pitchFamily="18" charset="0"/>
              </a:rPr>
              <a:t>The second part is the voice recognition which is either isolated or continuous, isolated  means where word by word is supplied to the server to recognize whereas continuous means a complete sentence is supplied to the server to recognize. </a:t>
            </a:r>
          </a:p>
          <a:p>
            <a:pPr marL="285750" indent="-285750">
              <a:buFontTx/>
              <a:buChar char="-"/>
            </a:pPr>
            <a:r>
              <a:rPr lang="en-US" sz="2800" dirty="0">
                <a:cs typeface="Times New Roman" panose="02020603050405020304" pitchFamily="18" charset="0"/>
              </a:rPr>
              <a:t>This system can operate on a commodity PC with </a:t>
            </a:r>
            <a:r>
              <a:rPr lang="en-US" sz="2800" dirty="0" err="1">
                <a:cs typeface="Times New Roman" panose="02020603050405020304" pitchFamily="18" charset="0"/>
              </a:rPr>
              <a:t>lowcost</a:t>
            </a:r>
            <a:r>
              <a:rPr lang="en-US" sz="2800" dirty="0">
                <a:cs typeface="Times New Roman" panose="02020603050405020304" pitchFamily="18" charset="0"/>
              </a:rPr>
              <a:t> cameras</a:t>
            </a:r>
            <a:r>
              <a:rPr lang="en-US" sz="2000" dirty="0">
                <a:cs typeface="Times New Roman" panose="02020603050405020304" pitchFamily="18" charset="0"/>
              </a:rPr>
              <a:t>. </a:t>
            </a:r>
            <a:endParaRPr lang="en-IN" sz="2000" dirty="0">
              <a:cs typeface="Times New Roman" panose="02020603050405020304" pitchFamily="18" charset="0"/>
            </a:endParaRPr>
          </a:p>
        </p:txBody>
      </p:sp>
    </p:spTree>
    <p:extLst>
      <p:ext uri="{BB962C8B-B14F-4D97-AF65-F5344CB8AC3E}">
        <p14:creationId xmlns:p14="http://schemas.microsoft.com/office/powerpoint/2010/main" val="2071730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2DE654C-CABE-4C15-A2D0-800592B172B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xmlns="" id="{CB073B54-CAC5-48A2-B2F6-CC686E65E0D3}"/>
              </a:ext>
            </a:extLst>
          </p:cNvPr>
          <p:cNvSpPr>
            <a:spLocks noGrp="1"/>
          </p:cNvSpPr>
          <p:nvPr>
            <p:ph idx="1"/>
          </p:nvPr>
        </p:nvSpPr>
        <p:spPr>
          <a:xfrm>
            <a:off x="838200" y="1825625"/>
            <a:ext cx="10515600" cy="4351338"/>
          </a:xfrm>
        </p:spPr>
        <p:txBody>
          <a:bodyPr>
            <a:normAutofit fontScale="92500" lnSpcReduction="10000"/>
          </a:bodyPr>
          <a:lstStyle/>
          <a:p>
            <a:pPr marL="514350" indent="-514350">
              <a:buAutoNum type="arabicPeriod"/>
            </a:pPr>
            <a:endParaRPr lang="en-IN" sz="2000" b="0" i="0" kern="1200" dirty="0">
              <a:solidFill>
                <a:schemeClr val="dk1"/>
              </a:solidFill>
              <a:effectLst/>
              <a:ea typeface="+mn-ea"/>
              <a:cs typeface="+mn-cs"/>
            </a:endParaRPr>
          </a:p>
          <a:p>
            <a:pPr marL="342900" indent="-342900" algn="just" rtl="0" fontAlgn="base">
              <a:spcBef>
                <a:spcPts val="50"/>
              </a:spcBef>
              <a:spcAft>
                <a:spcPts val="0"/>
              </a:spcAft>
              <a:buFont typeface="+mj-lt"/>
              <a:buAutoNum type="arabicPeriod"/>
            </a:pPr>
            <a:r>
              <a:rPr lang="en-IN" sz="2200" b="0" i="0" u="none" strike="noStrike" dirty="0">
                <a:solidFill>
                  <a:srgbClr val="000000"/>
                </a:solidFill>
                <a:effectLst/>
              </a:rPr>
              <a:t>Mariam </a:t>
            </a:r>
            <a:r>
              <a:rPr lang="en-IN" sz="2200" b="0" i="0" u="none" strike="noStrike" dirty="0" err="1">
                <a:solidFill>
                  <a:srgbClr val="000000"/>
                </a:solidFill>
                <a:effectLst/>
              </a:rPr>
              <a:t>Moustafa</a:t>
            </a:r>
            <a:r>
              <a:rPr lang="en-IN" sz="2200" b="0" i="0" u="none" strike="noStrike" dirty="0">
                <a:solidFill>
                  <a:srgbClr val="000000"/>
                </a:solidFill>
                <a:effectLst/>
              </a:rPr>
              <a:t> Reda, Nada Gamal Mohammed, Rania Ahmed Abdel Azeem Abul </a:t>
            </a:r>
            <a:r>
              <a:rPr lang="en-IN" sz="2200" b="0" i="0" u="none" strike="noStrike" dirty="0" err="1">
                <a:solidFill>
                  <a:srgbClr val="000000"/>
                </a:solidFill>
                <a:effectLst/>
              </a:rPr>
              <a:t>Seoud</a:t>
            </a:r>
            <a:r>
              <a:rPr lang="en-IN" sz="2200" b="0" i="0" u="none" strike="noStrike" dirty="0">
                <a:solidFill>
                  <a:srgbClr val="000000"/>
                </a:solidFill>
                <a:effectLst/>
              </a:rPr>
              <a:t> “</a:t>
            </a:r>
            <a:r>
              <a:rPr lang="en-IN" sz="2200" b="0" i="0" u="none" strike="noStrike" dirty="0" err="1">
                <a:solidFill>
                  <a:srgbClr val="000000"/>
                </a:solidFill>
                <a:effectLst/>
              </a:rPr>
              <a:t>SVBiComm</a:t>
            </a:r>
            <a:r>
              <a:rPr lang="en-IN" sz="2200" b="0" i="0" u="none" strike="noStrike" dirty="0">
                <a:solidFill>
                  <a:srgbClr val="000000"/>
                </a:solidFill>
                <a:effectLst/>
              </a:rPr>
              <a:t>: Sign-Voice Bidirectional Communication System for </a:t>
            </a:r>
            <a:r>
              <a:rPr lang="en-IN" sz="2200" b="0" i="0" u="none" strike="noStrike" dirty="0" err="1">
                <a:solidFill>
                  <a:srgbClr val="000000"/>
                </a:solidFill>
                <a:effectLst/>
              </a:rPr>
              <a:t>Normal,”Deaf</a:t>
            </a:r>
            <a:r>
              <a:rPr lang="en-IN" sz="2200" b="0" i="0" u="none" strike="noStrike" dirty="0">
                <a:solidFill>
                  <a:srgbClr val="000000"/>
                </a:solidFill>
                <a:effectLst/>
              </a:rPr>
              <a:t>/Dumb “and Blind People based on Machine Learning”, 978-1-5386-4427-0/18 ©2018 IEEE.</a:t>
            </a:r>
          </a:p>
          <a:p>
            <a:pPr marL="0" indent="0" algn="just" rtl="0" fontAlgn="base">
              <a:spcBef>
                <a:spcPts val="50"/>
              </a:spcBef>
              <a:spcAft>
                <a:spcPts val="0"/>
              </a:spcAft>
              <a:buNone/>
            </a:pPr>
            <a:r>
              <a:rPr lang="en-IN" sz="2200" b="0" i="0" u="none" strike="noStrike" dirty="0">
                <a:solidFill>
                  <a:srgbClr val="000000"/>
                </a:solidFill>
                <a:effectLst/>
              </a:rPr>
              <a:t> </a:t>
            </a:r>
            <a:endParaRPr lang="en-IN" sz="2200" b="0" dirty="0">
              <a:effectLst/>
            </a:endParaRPr>
          </a:p>
          <a:p>
            <a:pPr algn="just" rtl="0" fontAlgn="base">
              <a:spcBef>
                <a:spcPts val="50"/>
              </a:spcBef>
              <a:spcAft>
                <a:spcPts val="0"/>
              </a:spcAft>
              <a:buFont typeface="+mj-lt"/>
              <a:buAutoNum type="arabicPeriod" startAt="2"/>
            </a:pPr>
            <a:r>
              <a:rPr lang="en-IN" sz="2200" b="0" i="0" u="none" strike="noStrike" dirty="0" err="1">
                <a:solidFill>
                  <a:srgbClr val="000000"/>
                </a:solidFill>
                <a:effectLst/>
              </a:rPr>
              <a:t>Tanuj</a:t>
            </a:r>
            <a:r>
              <a:rPr lang="en-IN" sz="2200" b="0" i="0" u="none" strike="noStrike" dirty="0">
                <a:solidFill>
                  <a:srgbClr val="000000"/>
                </a:solidFill>
                <a:effectLst/>
              </a:rPr>
              <a:t> </a:t>
            </a:r>
            <a:r>
              <a:rPr lang="en-IN" sz="2200" b="0" i="0" u="none" strike="noStrike" dirty="0" err="1">
                <a:solidFill>
                  <a:srgbClr val="000000"/>
                </a:solidFill>
                <a:effectLst/>
              </a:rPr>
              <a:t>Bohra,Shaunak</a:t>
            </a:r>
            <a:r>
              <a:rPr lang="en-IN" sz="2200" b="0" i="0" u="none" strike="noStrike" dirty="0">
                <a:solidFill>
                  <a:srgbClr val="000000"/>
                </a:solidFill>
                <a:effectLst/>
              </a:rPr>
              <a:t> </a:t>
            </a:r>
            <a:r>
              <a:rPr lang="en-IN" sz="2200" b="0" i="0" u="none" strike="noStrike" dirty="0" err="1">
                <a:solidFill>
                  <a:srgbClr val="000000"/>
                </a:solidFill>
                <a:effectLst/>
              </a:rPr>
              <a:t>Sompura,Purva</a:t>
            </a:r>
            <a:r>
              <a:rPr lang="en-IN" sz="2200" b="0" i="0" u="none" strike="noStrike" dirty="0">
                <a:solidFill>
                  <a:srgbClr val="000000"/>
                </a:solidFill>
                <a:effectLst/>
              </a:rPr>
              <a:t> Raut, </a:t>
            </a:r>
            <a:r>
              <a:rPr lang="en-IN" sz="2200" b="0" i="0" u="none" strike="noStrike" dirty="0" err="1">
                <a:solidFill>
                  <a:srgbClr val="000000"/>
                </a:solidFill>
                <a:effectLst/>
              </a:rPr>
              <a:t>Krish</a:t>
            </a:r>
            <a:r>
              <a:rPr lang="en-IN" sz="2200" b="0" i="0" u="none" strike="noStrike" dirty="0">
                <a:solidFill>
                  <a:srgbClr val="000000"/>
                </a:solidFill>
                <a:effectLst/>
              </a:rPr>
              <a:t> Parekh “Real-Time Two Way Communication</a:t>
            </a:r>
          </a:p>
          <a:p>
            <a:pPr indent="0" algn="just" rtl="0">
              <a:spcBef>
                <a:spcPts val="50"/>
              </a:spcBef>
              <a:spcAft>
                <a:spcPts val="0"/>
              </a:spcAft>
              <a:buNone/>
            </a:pPr>
            <a:r>
              <a:rPr lang="en-IN" sz="2200" b="0" i="0" u="none" strike="noStrike" dirty="0">
                <a:solidFill>
                  <a:srgbClr val="000000"/>
                </a:solidFill>
                <a:effectLst/>
              </a:rPr>
              <a:t>System for Speech and Hearing Impaired Using Computer Vision and Deep Learning”, Second International Conference on Smart Systems and Inventive Technology (ICSSIT 2019) IEEE Xplore Part Number: CFP19P17-ART; ISBN: 978-1-7281-2119-2. </a:t>
            </a:r>
          </a:p>
          <a:p>
            <a:pPr indent="0" algn="just" rtl="0">
              <a:spcBef>
                <a:spcPts val="50"/>
              </a:spcBef>
              <a:spcAft>
                <a:spcPts val="0"/>
              </a:spcAft>
              <a:buNone/>
            </a:pPr>
            <a:endParaRPr lang="en-IN" sz="2200" b="0" dirty="0">
              <a:effectLst/>
            </a:endParaRPr>
          </a:p>
          <a:p>
            <a:pPr algn="just" rtl="0" fontAlgn="base">
              <a:spcBef>
                <a:spcPts val="50"/>
              </a:spcBef>
              <a:spcAft>
                <a:spcPts val="0"/>
              </a:spcAft>
              <a:buFont typeface="+mj-lt"/>
              <a:buAutoNum type="arabicPeriod" startAt="3"/>
            </a:pPr>
            <a:r>
              <a:rPr lang="en-IN" sz="2200" b="0" i="0" u="none" strike="noStrike" dirty="0">
                <a:solidFill>
                  <a:srgbClr val="000000"/>
                </a:solidFill>
                <a:effectLst/>
              </a:rPr>
              <a:t> T. </a:t>
            </a:r>
            <a:r>
              <a:rPr lang="en-IN" sz="2200" b="0" i="0" u="none" strike="noStrike" dirty="0" err="1">
                <a:solidFill>
                  <a:srgbClr val="000000"/>
                </a:solidFill>
                <a:effectLst/>
              </a:rPr>
              <a:t>MeeraDevi</a:t>
            </a:r>
            <a:r>
              <a:rPr lang="en-IN" sz="2200" b="0" i="0" u="none" strike="noStrike" dirty="0">
                <a:solidFill>
                  <a:srgbClr val="000000"/>
                </a:solidFill>
                <a:effectLst/>
              </a:rPr>
              <a:t>, K . M .</a:t>
            </a:r>
            <a:r>
              <a:rPr lang="en-IN" sz="2200" b="0" i="0" u="none" strike="noStrike" dirty="0" err="1">
                <a:solidFill>
                  <a:srgbClr val="000000"/>
                </a:solidFill>
                <a:effectLst/>
              </a:rPr>
              <a:t>ShravanaRaju</a:t>
            </a:r>
            <a:r>
              <a:rPr lang="en-IN" sz="2200" b="0" i="0" u="none" strike="noStrike" dirty="0">
                <a:solidFill>
                  <a:srgbClr val="000000"/>
                </a:solidFill>
                <a:effectLst/>
              </a:rPr>
              <a:t> “Portable Communication Aid for Specially Challenged: Conversion of Hand Gestures into Voice and </a:t>
            </a:r>
            <a:r>
              <a:rPr lang="en-IN" sz="2200" b="0" i="0" u="none" strike="noStrike" dirty="0" err="1">
                <a:solidFill>
                  <a:srgbClr val="000000"/>
                </a:solidFill>
                <a:effectLst/>
              </a:rPr>
              <a:t>ViceVersa</a:t>
            </a:r>
            <a:r>
              <a:rPr lang="en-IN" sz="2200" b="0" i="0" u="none" strike="noStrike" dirty="0">
                <a:solidFill>
                  <a:srgbClr val="000000"/>
                </a:solidFill>
                <a:effectLst/>
              </a:rPr>
              <a:t> ”, 978-1-5386-9432-9/18 ©2018 IEEE.</a:t>
            </a:r>
          </a:p>
          <a:p>
            <a:pPr marL="0" indent="0" algn="just" rtl="0" fontAlgn="base">
              <a:spcBef>
                <a:spcPts val="50"/>
              </a:spcBef>
              <a:spcAft>
                <a:spcPts val="0"/>
              </a:spcAft>
              <a:buNone/>
            </a:pPr>
            <a:endParaRPr lang="en-IN" sz="2200" b="0" i="0" u="none" strike="noStrike" dirty="0">
              <a:solidFill>
                <a:srgbClr val="000000"/>
              </a:solidFill>
              <a:effectLst/>
            </a:endParaRPr>
          </a:p>
          <a:p>
            <a:pPr algn="just" rtl="0" fontAlgn="base">
              <a:spcBef>
                <a:spcPts val="50"/>
              </a:spcBef>
              <a:spcAft>
                <a:spcPts val="0"/>
              </a:spcAft>
              <a:buFont typeface="+mj-lt"/>
              <a:buAutoNum type="arabicPeriod" startAt="4"/>
            </a:pPr>
            <a:r>
              <a:rPr lang="en-IN" sz="2200" b="0" i="0" u="none" strike="noStrike" dirty="0" err="1">
                <a:solidFill>
                  <a:srgbClr val="000000"/>
                </a:solidFill>
                <a:effectLst/>
              </a:rPr>
              <a:t>Mr.Rajesh</a:t>
            </a:r>
            <a:r>
              <a:rPr lang="en-IN" sz="2200" b="0" i="0" u="none" strike="noStrike" dirty="0">
                <a:solidFill>
                  <a:srgbClr val="000000"/>
                </a:solidFill>
                <a:effectLst/>
              </a:rPr>
              <a:t> M., Ms. </a:t>
            </a:r>
            <a:r>
              <a:rPr lang="en-IN" sz="2200" b="0" i="0" u="none" strike="noStrike" dirty="0" err="1">
                <a:solidFill>
                  <a:srgbClr val="000000"/>
                </a:solidFill>
                <a:effectLst/>
              </a:rPr>
              <a:t>Bindhu</a:t>
            </a:r>
            <a:r>
              <a:rPr lang="en-IN" sz="2200" b="0" i="0" u="none" strike="noStrike" dirty="0">
                <a:solidFill>
                  <a:srgbClr val="000000"/>
                </a:solidFill>
                <a:effectLst/>
              </a:rPr>
              <a:t> K. </a:t>
            </a:r>
            <a:r>
              <a:rPr lang="en-IN" sz="2200" b="0" i="0" u="none" strike="noStrike" dirty="0" err="1">
                <a:solidFill>
                  <a:srgbClr val="000000"/>
                </a:solidFill>
                <a:effectLst/>
              </a:rPr>
              <a:t>Rajan</a:t>
            </a:r>
            <a:r>
              <a:rPr lang="en-IN" sz="2200" b="0" i="0" u="none" strike="noStrike" dirty="0">
                <a:solidFill>
                  <a:srgbClr val="000000"/>
                </a:solidFill>
                <a:effectLst/>
              </a:rPr>
              <a:t> , Ajay Roy, </a:t>
            </a:r>
            <a:r>
              <a:rPr lang="en-IN" sz="2200" b="0" i="0" u="none" strike="noStrike" dirty="0" err="1">
                <a:solidFill>
                  <a:srgbClr val="000000"/>
                </a:solidFill>
                <a:effectLst/>
              </a:rPr>
              <a:t>Almaria</a:t>
            </a:r>
            <a:r>
              <a:rPr lang="en-IN" sz="2200" b="0" i="0" u="none" strike="noStrike" dirty="0">
                <a:solidFill>
                  <a:srgbClr val="000000"/>
                </a:solidFill>
                <a:effectLst/>
              </a:rPr>
              <a:t> Thomas K, </a:t>
            </a:r>
            <a:r>
              <a:rPr lang="en-IN" sz="2200" b="0" i="0" u="none" strike="noStrike" dirty="0" err="1">
                <a:solidFill>
                  <a:srgbClr val="000000"/>
                </a:solidFill>
                <a:effectLst/>
              </a:rPr>
              <a:t>Ancy</a:t>
            </a:r>
            <a:r>
              <a:rPr lang="en-IN" sz="2200" b="0" i="0" u="none" strike="noStrike" dirty="0">
                <a:solidFill>
                  <a:srgbClr val="000000"/>
                </a:solidFill>
                <a:effectLst/>
              </a:rPr>
              <a:t> Thomas, </a:t>
            </a:r>
            <a:r>
              <a:rPr lang="en-IN" sz="2200" b="0" i="0" u="none" strike="noStrike" dirty="0" err="1">
                <a:solidFill>
                  <a:srgbClr val="000000"/>
                </a:solidFill>
                <a:effectLst/>
              </a:rPr>
              <a:t>Bincy</a:t>
            </a:r>
            <a:r>
              <a:rPr lang="en-IN" sz="2200" b="0" i="0" u="none" strike="noStrike" dirty="0">
                <a:solidFill>
                  <a:srgbClr val="000000"/>
                </a:solidFill>
                <a:effectLst/>
              </a:rPr>
              <a:t> </a:t>
            </a:r>
            <a:r>
              <a:rPr lang="en-IN" sz="2200" b="0" i="0" u="none" strike="noStrike" dirty="0" err="1">
                <a:solidFill>
                  <a:srgbClr val="000000"/>
                </a:solidFill>
                <a:effectLst/>
              </a:rPr>
              <a:t>Tharakan</a:t>
            </a:r>
            <a:r>
              <a:rPr lang="en-IN" sz="2200" b="0" i="0" u="none" strike="noStrike" dirty="0">
                <a:solidFill>
                  <a:srgbClr val="000000"/>
                </a:solidFill>
                <a:effectLst/>
              </a:rPr>
              <a:t> T, Dinesh C “Text recognition and face detection aid for visually impaired person using RASPBERRY PI”, IEEE Xplore. </a:t>
            </a:r>
            <a:endParaRPr lang="en-IN" sz="2200" b="0" dirty="0">
              <a:effectLst/>
            </a:endParaRPr>
          </a:p>
        </p:txBody>
      </p:sp>
    </p:spTree>
    <p:extLst>
      <p:ext uri="{BB962C8B-B14F-4D97-AF65-F5344CB8AC3E}">
        <p14:creationId xmlns:p14="http://schemas.microsoft.com/office/powerpoint/2010/main" val="780340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1DCEEA-3D20-4495-9AF8-11C1D42C13E9}"/>
              </a:ext>
            </a:extLst>
          </p:cNvPr>
          <p:cNvSpPr>
            <a:spLocks noGrp="1"/>
          </p:cNvSpPr>
          <p:nvPr>
            <p:ph type="title"/>
          </p:nvPr>
        </p:nvSpPr>
        <p:spPr>
          <a:xfrm>
            <a:off x="838200" y="365126"/>
            <a:ext cx="10515600" cy="1239740"/>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REFERENCES</a:t>
            </a: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034E094F-F357-4D09-87C6-7204892CA40F}"/>
              </a:ext>
            </a:extLst>
          </p:cNvPr>
          <p:cNvSpPr>
            <a:spLocks noGrp="1"/>
          </p:cNvSpPr>
          <p:nvPr>
            <p:ph idx="1"/>
          </p:nvPr>
        </p:nvSpPr>
        <p:spPr>
          <a:xfrm>
            <a:off x="838200" y="1492898"/>
            <a:ext cx="10515600" cy="4684065"/>
          </a:xfrm>
        </p:spPr>
        <p:txBody>
          <a:bodyPr/>
          <a:lstStyle/>
          <a:p>
            <a:pPr marL="0" indent="0" algn="just" rtl="0" fontAlgn="base">
              <a:spcBef>
                <a:spcPts val="50"/>
              </a:spcBef>
              <a:spcAft>
                <a:spcPts val="0"/>
              </a:spcAft>
              <a:buNone/>
            </a:pPr>
            <a:endParaRPr lang="en-US" dirty="0"/>
          </a:p>
          <a:p>
            <a:pPr marL="457200" indent="-457200" algn="just" fontAlgn="base">
              <a:spcBef>
                <a:spcPts val="50"/>
              </a:spcBef>
              <a:buFont typeface="+mj-lt"/>
              <a:buAutoNum type="arabicPeriod" startAt="5"/>
            </a:pPr>
            <a:r>
              <a:rPr lang="en-IN" sz="2000" dirty="0">
                <a:cs typeface="Times New Roman" panose="02020603050405020304" pitchFamily="18" charset="0"/>
              </a:rPr>
              <a:t>Abhishek Mathur, </a:t>
            </a:r>
            <a:r>
              <a:rPr lang="en-IN" sz="2000" dirty="0" err="1">
                <a:cs typeface="Times New Roman" panose="02020603050405020304" pitchFamily="18" charset="0"/>
              </a:rPr>
              <a:t>Akshada</a:t>
            </a:r>
            <a:r>
              <a:rPr lang="en-IN" sz="2000" dirty="0">
                <a:cs typeface="Times New Roman" panose="02020603050405020304" pitchFamily="18" charset="0"/>
              </a:rPr>
              <a:t> </a:t>
            </a:r>
            <a:r>
              <a:rPr lang="en-IN" sz="2000" dirty="0" err="1">
                <a:cs typeface="Times New Roman" panose="02020603050405020304" pitchFamily="18" charset="0"/>
              </a:rPr>
              <a:t>Pathare</a:t>
            </a:r>
            <a:r>
              <a:rPr lang="en-IN" sz="2000" dirty="0">
                <a:cs typeface="Times New Roman" panose="02020603050405020304" pitchFamily="18" charset="0"/>
              </a:rPr>
              <a:t>, </a:t>
            </a:r>
            <a:r>
              <a:rPr lang="en-IN" sz="2000" dirty="0" err="1">
                <a:cs typeface="Times New Roman" panose="02020603050405020304" pitchFamily="18" charset="0"/>
              </a:rPr>
              <a:t>Prerna</a:t>
            </a:r>
            <a:r>
              <a:rPr lang="en-IN" sz="2000" dirty="0">
                <a:cs typeface="Times New Roman" panose="02020603050405020304" pitchFamily="18" charset="0"/>
              </a:rPr>
              <a:t> Sharma, Sujata Oak, “AI </a:t>
            </a:r>
            <a:r>
              <a:rPr lang="en-US" sz="2000" dirty="0">
                <a:cs typeface="Times New Roman" panose="02020603050405020304" pitchFamily="18" charset="0"/>
              </a:rPr>
              <a:t>based Reading System for  Blind using OCR”,</a:t>
            </a:r>
            <a:r>
              <a:rPr lang="en-IN" sz="2000" dirty="0">
                <a:cs typeface="Times New Roman" panose="02020603050405020304" pitchFamily="18" charset="0"/>
              </a:rPr>
              <a:t> ISBN: 978-1-7281-0167-5, </a:t>
            </a:r>
            <a:r>
              <a:rPr lang="en-US" sz="2000" dirty="0">
                <a:cs typeface="Times New Roman" panose="02020603050405020304" pitchFamily="18" charset="0"/>
              </a:rPr>
              <a:t>IEEE Xplore.</a:t>
            </a:r>
          </a:p>
          <a:p>
            <a:pPr marL="457200" indent="-457200" algn="just" fontAlgn="base">
              <a:spcBef>
                <a:spcPts val="50"/>
              </a:spcBef>
              <a:buFont typeface="+mj-lt"/>
              <a:buAutoNum type="arabicPeriod" startAt="5"/>
            </a:pPr>
            <a:endParaRPr lang="en-US" sz="2000" dirty="0">
              <a:cs typeface="Times New Roman" panose="02020603050405020304" pitchFamily="18" charset="0"/>
            </a:endParaRPr>
          </a:p>
          <a:p>
            <a:pPr marL="457200" indent="-457200" algn="just" fontAlgn="base">
              <a:spcBef>
                <a:spcPts val="50"/>
              </a:spcBef>
              <a:buFont typeface="+mj-lt"/>
              <a:buAutoNum type="arabicPeriod" startAt="5"/>
            </a:pPr>
            <a:r>
              <a:rPr lang="en-IN" sz="2000" b="0" i="0" u="none" strike="noStrike" dirty="0">
                <a:solidFill>
                  <a:srgbClr val="000000"/>
                </a:solidFill>
                <a:effectLst/>
              </a:rPr>
              <a:t>M. Geetha and U. C. Manjusha, , A Vision Based Recognition of Indian Sign Language Alphabets and Numerals Using B-Spline Approximation, Inter- national Journal on Computer Science and Engineering (IJCSE), vol. 4, no. 3, pp. 406-415. 2012.</a:t>
            </a:r>
          </a:p>
          <a:p>
            <a:pPr marL="457200" indent="-457200" algn="just" fontAlgn="base">
              <a:spcBef>
                <a:spcPts val="50"/>
              </a:spcBef>
              <a:buFont typeface="+mj-lt"/>
              <a:buAutoNum type="arabicPeriod" startAt="5"/>
            </a:pPr>
            <a:endParaRPr lang="en-IN" sz="2000" b="0" i="0" u="none" strike="noStrike" dirty="0">
              <a:solidFill>
                <a:srgbClr val="000000"/>
              </a:solidFill>
              <a:effectLst/>
            </a:endParaRPr>
          </a:p>
          <a:p>
            <a:pPr marL="457200" indent="-457200" algn="just" fontAlgn="base">
              <a:spcBef>
                <a:spcPts val="50"/>
              </a:spcBef>
              <a:buFont typeface="+mj-lt"/>
              <a:buAutoNum type="arabicPeriod" startAt="5"/>
            </a:pPr>
            <a:r>
              <a:rPr lang="en-IN" sz="2000" b="0" i="0" u="none" strike="noStrike" dirty="0">
                <a:solidFill>
                  <a:srgbClr val="000000"/>
                </a:solidFill>
                <a:effectLst/>
              </a:rPr>
              <a:t>Huang, J., Zhou, W., &amp; Li, H. (2015). Sign Language Recognition using 3D convolutional neural networks. IEEE International Conference on Multimedia and Expo (ICME) (pp. 1-6). Turin: IEEE.</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6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10027848"/>
              </p:ext>
            </p:extLst>
          </p:nvPr>
        </p:nvGraphicFramePr>
        <p:xfrm>
          <a:off x="0" y="1075730"/>
          <a:ext cx="11898923" cy="4410353"/>
        </p:xfrm>
        <a:graphic>
          <a:graphicData uri="http://schemas.openxmlformats.org/drawingml/2006/table">
            <a:tbl>
              <a:tblPr firstRow="1" bandRow="1">
                <a:tableStyleId>{F5AB1C69-6EDB-4FF4-983F-18BD219EF322}</a:tableStyleId>
              </a:tblPr>
              <a:tblGrid>
                <a:gridCol w="808892">
                  <a:extLst>
                    <a:ext uri="{9D8B030D-6E8A-4147-A177-3AD203B41FA5}">
                      <a16:colId xmlns:a16="http://schemas.microsoft.com/office/drawing/2014/main" xmlns="" val="20000"/>
                    </a:ext>
                  </a:extLst>
                </a:gridCol>
                <a:gridCol w="2403231">
                  <a:extLst>
                    <a:ext uri="{9D8B030D-6E8A-4147-A177-3AD203B41FA5}">
                      <a16:colId xmlns:a16="http://schemas.microsoft.com/office/drawing/2014/main" xmlns="" val="20001"/>
                    </a:ext>
                  </a:extLst>
                </a:gridCol>
                <a:gridCol w="1992923">
                  <a:extLst>
                    <a:ext uri="{9D8B030D-6E8A-4147-A177-3AD203B41FA5}">
                      <a16:colId xmlns:a16="http://schemas.microsoft.com/office/drawing/2014/main" xmlns="" val="20002"/>
                    </a:ext>
                  </a:extLst>
                </a:gridCol>
                <a:gridCol w="6693877">
                  <a:extLst>
                    <a:ext uri="{9D8B030D-6E8A-4147-A177-3AD203B41FA5}">
                      <a16:colId xmlns:a16="http://schemas.microsoft.com/office/drawing/2014/main" xmlns="" val="20003"/>
                    </a:ext>
                  </a:extLst>
                </a:gridCol>
              </a:tblGrid>
              <a:tr h="370840">
                <a:tc>
                  <a:txBody>
                    <a:bodyPr/>
                    <a:lstStyle/>
                    <a:p>
                      <a:r>
                        <a:rPr lang="en-US" dirty="0" err="1"/>
                        <a:t>Sr</a:t>
                      </a:r>
                      <a:r>
                        <a:rPr lang="en-US" baseline="0" dirty="0"/>
                        <a:t> No.</a:t>
                      </a:r>
                      <a:endParaRPr lang="en-IN" dirty="0"/>
                    </a:p>
                  </a:txBody>
                  <a:tcPr/>
                </a:tc>
                <a:tc>
                  <a:txBody>
                    <a:bodyPr/>
                    <a:lstStyle/>
                    <a:p>
                      <a:r>
                        <a:rPr lang="en-US" dirty="0"/>
                        <a:t>          Paper</a:t>
                      </a:r>
                      <a:r>
                        <a:rPr lang="en-US" baseline="0" dirty="0"/>
                        <a:t> Title</a:t>
                      </a:r>
                      <a:endParaRPr lang="en-IN" dirty="0"/>
                    </a:p>
                  </a:txBody>
                  <a:tcPr/>
                </a:tc>
                <a:tc>
                  <a:txBody>
                    <a:bodyPr/>
                    <a:lstStyle/>
                    <a:p>
                      <a:r>
                        <a:rPr lang="en-US" dirty="0"/>
                        <a:t>          Author</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xmlns="" val="10000"/>
                  </a:ext>
                </a:extLst>
              </a:tr>
              <a:tr h="2027833">
                <a:tc>
                  <a:txBody>
                    <a:bodyPr/>
                    <a:lstStyle/>
                    <a:p>
                      <a:r>
                        <a:rPr lang="en-US" dirty="0"/>
                        <a:t>   1</a:t>
                      </a:r>
                      <a:endParaRPr lang="en-IN" dirty="0"/>
                    </a:p>
                  </a:txBody>
                  <a:tcPr/>
                </a:tc>
                <a:tc>
                  <a:txBody>
                    <a:bodyPr/>
                    <a:lstStyle/>
                    <a:p>
                      <a:r>
                        <a:rPr lang="en-US" sz="1800" b="0" i="0" kern="1200" dirty="0" err="1">
                          <a:solidFill>
                            <a:schemeClr val="dk1"/>
                          </a:solidFill>
                          <a:effectLst/>
                          <a:latin typeface="+mn-lt"/>
                          <a:ea typeface="+mn-ea"/>
                          <a:cs typeface="+mn-cs"/>
                        </a:rPr>
                        <a:t>SVBiComm</a:t>
                      </a:r>
                      <a:r>
                        <a:rPr lang="en-US" sz="1800" b="0" i="0" kern="1200" dirty="0">
                          <a:solidFill>
                            <a:schemeClr val="dk1"/>
                          </a:solidFill>
                          <a:effectLst/>
                          <a:latin typeface="+mn-lt"/>
                          <a:ea typeface="+mn-ea"/>
                          <a:cs typeface="+mn-cs"/>
                        </a:rPr>
                        <a:t>: Sign-Voice Bidirectional Communication System for Normal, "Deaf/</a:t>
                      </a:r>
                      <a:r>
                        <a:rPr lang="en-US" sz="1800" b="0" i="0" kern="1200" dirty="0" err="1">
                          <a:solidFill>
                            <a:schemeClr val="dk1"/>
                          </a:solidFill>
                          <a:effectLst/>
                          <a:latin typeface="+mn-lt"/>
                          <a:ea typeface="+mn-ea"/>
                          <a:cs typeface="+mn-cs"/>
                        </a:rPr>
                        <a:t>Dumb"and</a:t>
                      </a:r>
                      <a:r>
                        <a:rPr lang="en-US" sz="1800" b="0" i="0" kern="1200" dirty="0">
                          <a:solidFill>
                            <a:schemeClr val="dk1"/>
                          </a:solidFill>
                          <a:effectLst/>
                          <a:latin typeface="+mn-lt"/>
                          <a:ea typeface="+mn-ea"/>
                          <a:cs typeface="+mn-cs"/>
                        </a:rPr>
                        <a:t> Blind People based on Machine Learning</a:t>
                      </a:r>
                      <a:endParaRPr lang="en-IN" dirty="0"/>
                    </a:p>
                  </a:txBody>
                  <a:tcPr/>
                </a:tc>
                <a:tc>
                  <a:txBody>
                    <a:bodyPr/>
                    <a:lstStyle/>
                    <a:p>
                      <a:r>
                        <a:rPr lang="en-IN" sz="1800" b="0" i="0" kern="1200" dirty="0">
                          <a:solidFill>
                            <a:schemeClr val="dk1"/>
                          </a:solidFill>
                          <a:effectLst/>
                          <a:latin typeface="+mn-lt"/>
                          <a:ea typeface="+mn-ea"/>
                          <a:cs typeface="+mn-cs"/>
                        </a:rPr>
                        <a:t>Mariam </a:t>
                      </a:r>
                      <a:r>
                        <a:rPr lang="en-IN" sz="1800" b="0" i="0" kern="1200" dirty="0" err="1">
                          <a:solidFill>
                            <a:schemeClr val="dk1"/>
                          </a:solidFill>
                          <a:effectLst/>
                          <a:latin typeface="+mn-lt"/>
                          <a:ea typeface="+mn-ea"/>
                          <a:cs typeface="+mn-cs"/>
                        </a:rPr>
                        <a:t>Moustafa</a:t>
                      </a:r>
                      <a:r>
                        <a:rPr lang="en-IN" sz="1800" b="0" i="0" kern="1200" dirty="0">
                          <a:solidFill>
                            <a:schemeClr val="dk1"/>
                          </a:solidFill>
                          <a:effectLst/>
                          <a:latin typeface="+mn-lt"/>
                          <a:ea typeface="+mn-ea"/>
                          <a:cs typeface="+mn-cs"/>
                        </a:rPr>
                        <a:t> Reda, Nada Gamal Mohammed, Rania Ahmed Abdel </a:t>
                      </a:r>
                      <a:r>
                        <a:rPr lang="en-IN" sz="1800" b="0" i="0" kern="1200" dirty="0" err="1">
                          <a:solidFill>
                            <a:schemeClr val="dk1"/>
                          </a:solidFill>
                          <a:effectLst/>
                          <a:latin typeface="+mn-lt"/>
                          <a:ea typeface="+mn-ea"/>
                          <a:cs typeface="+mn-cs"/>
                        </a:rPr>
                        <a:t>Azeem</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Abul</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Seoud</a:t>
                      </a:r>
                      <a:endParaRPr lang="en-IN" dirty="0"/>
                    </a:p>
                  </a:txBody>
                  <a:tcPr/>
                </a:tc>
                <a:tc>
                  <a:txBody>
                    <a:bodyPr/>
                    <a:lstStyle/>
                    <a:p>
                      <a:pPr rtl="0" latinLnBrk="0"/>
                      <a:r>
                        <a:rPr lang="en-US" sz="1800" b="0" i="0" kern="1200" dirty="0">
                          <a:solidFill>
                            <a:schemeClr val="dk1"/>
                          </a:solidFill>
                          <a:effectLst/>
                          <a:latin typeface="+mn-lt"/>
                          <a:ea typeface="+mn-ea"/>
                          <a:cs typeface="+mn-cs"/>
                        </a:rPr>
                        <a:t>In this paper, a Blind/Normal to Deaf/Hard-of-Hearing Chat system (</a:t>
                      </a:r>
                      <a:r>
                        <a:rPr lang="en-US" sz="1800" b="0" i="0" kern="1200" dirty="0" err="1">
                          <a:solidFill>
                            <a:schemeClr val="dk1"/>
                          </a:solidFill>
                          <a:effectLst/>
                          <a:latin typeface="+mn-lt"/>
                          <a:ea typeface="+mn-ea"/>
                          <a:cs typeface="+mn-cs"/>
                        </a:rPr>
                        <a:t>SVBiComm</a:t>
                      </a:r>
                      <a:r>
                        <a:rPr lang="en-US" sz="1800" b="0" i="0" kern="1200" dirty="0">
                          <a:solidFill>
                            <a:schemeClr val="dk1"/>
                          </a:solidFill>
                          <a:effectLst/>
                          <a:latin typeface="+mn-lt"/>
                          <a:ea typeface="+mn-ea"/>
                          <a:cs typeface="+mn-cs"/>
                        </a:rPr>
                        <a:t>) is implemented to translate sign language gestures into the corresponding computer generated/human speech gestures. </a:t>
                      </a:r>
                    </a:p>
                    <a:p>
                      <a:pPr rtl="0" latinLnBrk="0"/>
                      <a:r>
                        <a:rPr lang="en-US" sz="1800" b="0" i="0" kern="1200" dirty="0">
                          <a:solidFill>
                            <a:schemeClr val="dk1"/>
                          </a:solidFill>
                          <a:effectLst/>
                          <a:latin typeface="+mn-lt"/>
                          <a:ea typeface="+mn-ea"/>
                          <a:cs typeface="+mn-cs"/>
                        </a:rPr>
                        <a:t>The proposed system faces some difficulties and restrictions; the system needs the training data for both images and voice to be noiseless to train the recognition systems well. Also, there are many sign language limitations.</a:t>
                      </a:r>
                    </a:p>
                  </a:txBody>
                  <a:tcPr/>
                </a:tc>
                <a:extLst>
                  <a:ext uri="{0D108BD9-81ED-4DB2-BD59-A6C34878D82A}">
                    <a16:rowId xmlns:a16="http://schemas.microsoft.com/office/drawing/2014/main" xmlns="" val="10001"/>
                  </a:ext>
                </a:extLst>
              </a:tr>
              <a:tr h="370840">
                <a:tc>
                  <a:txBody>
                    <a:bodyPr/>
                    <a:lstStyle/>
                    <a:p>
                      <a:r>
                        <a:rPr lang="en-US" dirty="0"/>
                        <a:t>    2</a:t>
                      </a:r>
                      <a:endParaRPr lang="en-IN" dirty="0"/>
                    </a:p>
                  </a:txBody>
                  <a:tcPr/>
                </a:tc>
                <a:tc>
                  <a:txBody>
                    <a:bodyPr/>
                    <a:lstStyle/>
                    <a:p>
                      <a:r>
                        <a:rPr lang="en-US" sz="1800" b="0" i="0" kern="1200" dirty="0">
                          <a:solidFill>
                            <a:schemeClr val="dk1"/>
                          </a:solidFill>
                          <a:effectLst/>
                          <a:latin typeface="+mn-lt"/>
                          <a:ea typeface="+mn-ea"/>
                          <a:cs typeface="+mn-cs"/>
                        </a:rPr>
                        <a:t>Real-Time Two Way Communication System for Speech and Hearing Impaired Using Computer Vision and Deep Learning</a:t>
                      </a:r>
                      <a:endParaRPr lang="en-IN" dirty="0"/>
                    </a:p>
                  </a:txBody>
                  <a:tcPr/>
                </a:tc>
                <a:tc>
                  <a:txBody>
                    <a:bodyPr/>
                    <a:lstStyle/>
                    <a:p>
                      <a:r>
                        <a:rPr lang="en-IN" sz="1800" b="0" i="0" kern="1200" dirty="0" err="1">
                          <a:solidFill>
                            <a:schemeClr val="dk1"/>
                          </a:solidFill>
                          <a:effectLst/>
                          <a:latin typeface="+mn-lt"/>
                          <a:ea typeface="+mn-ea"/>
                          <a:cs typeface="+mn-cs"/>
                        </a:rPr>
                        <a:t>Tanuj</a:t>
                      </a:r>
                      <a:r>
                        <a:rPr lang="en-IN" sz="1800" b="0" i="0" kern="1200" dirty="0">
                          <a:solidFill>
                            <a:schemeClr val="dk1"/>
                          </a:solidFill>
                          <a:effectLst/>
                          <a:latin typeface="+mn-lt"/>
                          <a:ea typeface="+mn-ea"/>
                          <a:cs typeface="+mn-cs"/>
                        </a:rPr>
                        <a:t> Bohra, </a:t>
                      </a:r>
                    </a:p>
                    <a:p>
                      <a:r>
                        <a:rPr lang="en-IN" sz="1800" b="0" i="0" kern="1200" dirty="0" err="1">
                          <a:solidFill>
                            <a:schemeClr val="dk1"/>
                          </a:solidFill>
                          <a:effectLst/>
                          <a:latin typeface="+mn-lt"/>
                          <a:ea typeface="+mn-ea"/>
                          <a:cs typeface="+mn-cs"/>
                        </a:rPr>
                        <a:t>Shaunak</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Sompura</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Purva</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Raut</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Krish</a:t>
                      </a:r>
                      <a:r>
                        <a:rPr lang="en-IN" sz="1800" b="0" i="0" kern="1200" dirty="0">
                          <a:solidFill>
                            <a:schemeClr val="dk1"/>
                          </a:solidFill>
                          <a:effectLst/>
                          <a:latin typeface="+mn-lt"/>
                          <a:ea typeface="+mn-ea"/>
                          <a:cs typeface="+mn-cs"/>
                        </a:rPr>
                        <a:t> Parekh</a:t>
                      </a:r>
                      <a:endParaRPr lang="en-IN" dirty="0"/>
                    </a:p>
                  </a:txBody>
                  <a:tcPr/>
                </a:tc>
                <a:tc>
                  <a:txBody>
                    <a:bodyPr/>
                    <a:lstStyle/>
                    <a:p>
                      <a:pPr marL="0" rtl="0" fontAlgn="t" latinLnBrk="0">
                        <a:spcBef>
                          <a:spcPts val="0"/>
                        </a:spcBef>
                        <a:spcAft>
                          <a:spcPts val="0"/>
                        </a:spcAft>
                      </a:pPr>
                      <a:r>
                        <a:rPr lang="en-US" sz="1800" dirty="0">
                          <a:effectLst/>
                          <a:latin typeface="Calibri"/>
                        </a:rPr>
                        <a:t>In this paper, a communication system is developed using image processing techniques and CNN. CNN model was able predict 17600 test images with an accuracy of 99% .</a:t>
                      </a:r>
                      <a:endParaRPr lang="en-US" sz="1800" dirty="0">
                        <a:effectLst/>
                        <a:latin typeface="Arial"/>
                      </a:endParaRPr>
                    </a:p>
                    <a:p>
                      <a:pPr marL="0" rtl="0" fontAlgn="t" latinLnBrk="0">
                        <a:spcBef>
                          <a:spcPts val="0"/>
                        </a:spcBef>
                        <a:spcAft>
                          <a:spcPts val="0"/>
                        </a:spcAft>
                      </a:pPr>
                      <a:r>
                        <a:rPr lang="en-US" sz="1800" dirty="0">
                          <a:effectLst/>
                          <a:latin typeface="Calibri"/>
                        </a:rPr>
                        <a:t>The proposed system can make advances like using an expanded database which includes new signs and use cases, a mobile application which includes the same features and speed with which the desktop application operates.</a:t>
                      </a:r>
                      <a:endParaRPr lang="en-US" sz="1800" dirty="0">
                        <a:effectLst/>
                        <a:latin typeface="Arial"/>
                      </a:endParaRPr>
                    </a:p>
                  </a:txBody>
                  <a:tcPr/>
                </a:tc>
                <a:extLst>
                  <a:ext uri="{0D108BD9-81ED-4DB2-BD59-A6C34878D82A}">
                    <a16:rowId xmlns:a16="http://schemas.microsoft.com/office/drawing/2014/main" xmlns="" val="10002"/>
                  </a:ext>
                </a:extLst>
              </a:tr>
            </a:tbl>
          </a:graphicData>
        </a:graphic>
      </p:graphicFrame>
      <p:sp>
        <p:nvSpPr>
          <p:cNvPr id="3" name="TextBox 2"/>
          <p:cNvSpPr txBox="1"/>
          <p:nvPr/>
        </p:nvSpPr>
        <p:spPr>
          <a:xfrm>
            <a:off x="457200" y="152400"/>
            <a:ext cx="10984523"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Literature Review</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62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85170169"/>
              </p:ext>
            </p:extLst>
          </p:nvPr>
        </p:nvGraphicFramePr>
        <p:xfrm>
          <a:off x="164124" y="555544"/>
          <a:ext cx="11898922" cy="6131560"/>
        </p:xfrm>
        <a:graphic>
          <a:graphicData uri="http://schemas.openxmlformats.org/drawingml/2006/table">
            <a:tbl>
              <a:tblPr firstRow="1" bandRow="1">
                <a:tableStyleId>{F5AB1C69-6EDB-4FF4-983F-18BD219EF322}</a:tableStyleId>
              </a:tblPr>
              <a:tblGrid>
                <a:gridCol w="926123">
                  <a:extLst>
                    <a:ext uri="{9D8B030D-6E8A-4147-A177-3AD203B41FA5}">
                      <a16:colId xmlns:a16="http://schemas.microsoft.com/office/drawing/2014/main" xmlns="" val="20000"/>
                    </a:ext>
                  </a:extLst>
                </a:gridCol>
                <a:gridCol w="1999182">
                  <a:extLst>
                    <a:ext uri="{9D8B030D-6E8A-4147-A177-3AD203B41FA5}">
                      <a16:colId xmlns:a16="http://schemas.microsoft.com/office/drawing/2014/main" xmlns="" val="20001"/>
                    </a:ext>
                  </a:extLst>
                </a:gridCol>
                <a:gridCol w="1904602">
                  <a:extLst>
                    <a:ext uri="{9D8B030D-6E8A-4147-A177-3AD203B41FA5}">
                      <a16:colId xmlns:a16="http://schemas.microsoft.com/office/drawing/2014/main" xmlns="" val="20002"/>
                    </a:ext>
                  </a:extLst>
                </a:gridCol>
                <a:gridCol w="7069015">
                  <a:extLst>
                    <a:ext uri="{9D8B030D-6E8A-4147-A177-3AD203B41FA5}">
                      <a16:colId xmlns:a16="http://schemas.microsoft.com/office/drawing/2014/main" xmlns="" val="20003"/>
                    </a:ext>
                  </a:extLst>
                </a:gridCol>
              </a:tblGrid>
              <a:tr h="370840">
                <a:tc>
                  <a:txBody>
                    <a:bodyPr/>
                    <a:lstStyle/>
                    <a:p>
                      <a:r>
                        <a:rPr lang="en-US" dirty="0"/>
                        <a:t> </a:t>
                      </a:r>
                      <a:r>
                        <a:rPr lang="en-US" dirty="0" err="1"/>
                        <a:t>Sr</a:t>
                      </a:r>
                      <a:r>
                        <a:rPr lang="en-US" baseline="0" dirty="0"/>
                        <a:t> No.</a:t>
                      </a:r>
                      <a:endParaRPr lang="en-IN" dirty="0"/>
                    </a:p>
                  </a:txBody>
                  <a:tcPr/>
                </a:tc>
                <a:tc>
                  <a:txBody>
                    <a:bodyPr/>
                    <a:lstStyle/>
                    <a:p>
                      <a:r>
                        <a:rPr lang="en-US" dirty="0"/>
                        <a:t>          Paper</a:t>
                      </a:r>
                      <a:r>
                        <a:rPr lang="en-US" baseline="0" dirty="0"/>
                        <a:t> Title</a:t>
                      </a:r>
                      <a:endParaRPr lang="en-IN" dirty="0"/>
                    </a:p>
                  </a:txBody>
                  <a:tcPr/>
                </a:tc>
                <a:tc>
                  <a:txBody>
                    <a:bodyPr/>
                    <a:lstStyle/>
                    <a:p>
                      <a:r>
                        <a:rPr lang="en-US" dirty="0"/>
                        <a:t>        Author</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xmlns="" val="10000"/>
                  </a:ext>
                </a:extLst>
              </a:tr>
              <a:tr h="363156">
                <a:tc>
                  <a:txBody>
                    <a:bodyPr/>
                    <a:lstStyle/>
                    <a:p>
                      <a:r>
                        <a:rPr lang="en-US" dirty="0"/>
                        <a:t>     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Portable</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Communication  Aid for Specially Challenged : Conversion of Hand Gestures into Voice and </a:t>
                      </a:r>
                      <a:r>
                        <a:rPr lang="en-US" sz="1800" b="0" i="0" kern="1200" dirty="0" err="1">
                          <a:solidFill>
                            <a:schemeClr val="dk1"/>
                          </a:solidFill>
                          <a:effectLst/>
                          <a:latin typeface="+mn-lt"/>
                          <a:ea typeface="+mn-ea"/>
                          <a:cs typeface="+mn-cs"/>
                        </a:rPr>
                        <a:t>ViceVersa</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T . </a:t>
                      </a:r>
                      <a:r>
                        <a:rPr lang="en-IN" sz="1800" b="0" i="0" kern="1200" dirty="0" err="1">
                          <a:solidFill>
                            <a:schemeClr val="dk1"/>
                          </a:solidFill>
                          <a:effectLst/>
                          <a:latin typeface="+mn-lt"/>
                          <a:ea typeface="+mn-ea"/>
                          <a:cs typeface="+mn-cs"/>
                        </a:rPr>
                        <a:t>MeeraDevi</a:t>
                      </a:r>
                      <a:r>
                        <a:rPr lang="en-IN" sz="1800" b="0" i="0" kern="1200" dirty="0">
                          <a:solidFill>
                            <a:schemeClr val="dk1"/>
                          </a:solidFill>
                          <a:effectLst/>
                          <a:latin typeface="+mn-lt"/>
                          <a:ea typeface="+mn-ea"/>
                          <a:cs typeface="+mn-cs"/>
                        </a:rPr>
                        <a:t> ,  K . M . </a:t>
                      </a:r>
                      <a:r>
                        <a:rPr lang="en-IN" sz="1800" b="0" i="0" kern="1200" dirty="0" err="1">
                          <a:solidFill>
                            <a:schemeClr val="dk1"/>
                          </a:solidFill>
                          <a:effectLst/>
                          <a:latin typeface="+mn-lt"/>
                          <a:ea typeface="+mn-ea"/>
                          <a:cs typeface="+mn-cs"/>
                        </a:rPr>
                        <a:t>Shravana</a:t>
                      </a:r>
                      <a:r>
                        <a:rPr lang="en-IN" sz="1800" b="0" i="0" kern="1200" dirty="0">
                          <a:solidFill>
                            <a:schemeClr val="dk1"/>
                          </a:solidFill>
                          <a:effectLst/>
                          <a:latin typeface="+mn-lt"/>
                          <a:ea typeface="+mn-ea"/>
                          <a:cs typeface="+mn-cs"/>
                        </a:rPr>
                        <a:t> Raju</a:t>
                      </a:r>
                      <a:endParaRPr lang="en-IN" dirty="0"/>
                    </a:p>
                    <a:p>
                      <a:endParaRPr lang="en-IN" dirty="0"/>
                    </a:p>
                  </a:txBody>
                  <a:tcPr/>
                </a:tc>
                <a:tc>
                  <a:txBody>
                    <a:bodyPr/>
                    <a:lstStyle/>
                    <a:p>
                      <a:pPr rtl="0" latinLnBrk="0"/>
                      <a:r>
                        <a:rPr lang="en-US" sz="1800" b="0" i="0" kern="1200" dirty="0">
                          <a:solidFill>
                            <a:schemeClr val="dk1"/>
                          </a:solidFill>
                          <a:effectLst/>
                          <a:latin typeface="+mn-lt"/>
                          <a:ea typeface="+mn-ea"/>
                          <a:cs typeface="+mn-cs"/>
                        </a:rPr>
                        <a:t>In this paper, a system has been developed for set of different words and its voice and for different gestures which will be useful for the normal persons to communicate with differently abled persons.</a:t>
                      </a:r>
                    </a:p>
                    <a:p>
                      <a:pPr rtl="0" latinLnBrk="0"/>
                      <a:r>
                        <a:rPr lang="en-US" sz="1800" b="0" i="0" kern="1200" dirty="0">
                          <a:solidFill>
                            <a:schemeClr val="dk1"/>
                          </a:solidFill>
                          <a:effectLst/>
                          <a:latin typeface="+mn-lt"/>
                          <a:ea typeface="+mn-ea"/>
                          <a:cs typeface="+mn-cs"/>
                        </a:rPr>
                        <a:t> The drawback of this system is, it is a fixed dataset of words and voice inputs and also it is not yet developed as a handheld device as a guide for the specially challenged people.</a:t>
                      </a:r>
                    </a:p>
                  </a:txBody>
                  <a:tcPr/>
                </a:tc>
                <a:extLst>
                  <a:ext uri="{0D108BD9-81ED-4DB2-BD59-A6C34878D82A}">
                    <a16:rowId xmlns:a16="http://schemas.microsoft.com/office/drawing/2014/main" xmlns="" val="10001"/>
                  </a:ext>
                </a:extLst>
              </a:tr>
              <a:tr h="363156">
                <a:tc>
                  <a:txBody>
                    <a:bodyPr/>
                    <a:lstStyle/>
                    <a:p>
                      <a:r>
                        <a:rPr lang="en-US" dirty="0"/>
                        <a:t>     4</a:t>
                      </a:r>
                      <a:endParaRPr lang="en-IN" dirty="0"/>
                    </a:p>
                  </a:txBody>
                  <a:tcPr/>
                </a:tc>
                <a:tc>
                  <a:txBody>
                    <a:bodyPr/>
                    <a:lstStyle/>
                    <a:p>
                      <a:r>
                        <a:rPr lang="en-US" sz="1800" dirty="0">
                          <a:latin typeface="+mn-lt"/>
                          <a:cs typeface="Times New Roman" panose="02020603050405020304" pitchFamily="18" charset="0"/>
                        </a:rPr>
                        <a:t>Text recognition and face detection aid for visually impaired person using RASPBERRY PI</a:t>
                      </a:r>
                      <a:endParaRPr lang="en-IN" dirty="0">
                        <a:latin typeface="+mn-lt"/>
                      </a:endParaRPr>
                    </a:p>
                  </a:txBody>
                  <a:tcPr/>
                </a:tc>
                <a:tc>
                  <a:txBody>
                    <a:bodyPr/>
                    <a:lstStyle/>
                    <a:p>
                      <a:r>
                        <a:rPr lang="en-IN" sz="1800" dirty="0" err="1">
                          <a:latin typeface="+mn-lt"/>
                          <a:cs typeface="Times New Roman" panose="02020603050405020304" pitchFamily="18" charset="0"/>
                        </a:rPr>
                        <a:t>Mr.Rajesh</a:t>
                      </a:r>
                      <a:r>
                        <a:rPr lang="en-IN" sz="1800" dirty="0">
                          <a:latin typeface="+mn-lt"/>
                          <a:cs typeface="Times New Roman" panose="02020603050405020304" pitchFamily="18" charset="0"/>
                        </a:rPr>
                        <a:t> M., Ms. </a:t>
                      </a:r>
                      <a:r>
                        <a:rPr lang="en-IN" sz="1800" dirty="0" err="1">
                          <a:latin typeface="+mn-lt"/>
                          <a:cs typeface="Times New Roman" panose="02020603050405020304" pitchFamily="18" charset="0"/>
                        </a:rPr>
                        <a:t>Bindhu</a:t>
                      </a:r>
                      <a:r>
                        <a:rPr lang="en-IN" sz="1800" dirty="0">
                          <a:latin typeface="+mn-lt"/>
                          <a:cs typeface="Times New Roman" panose="02020603050405020304" pitchFamily="18" charset="0"/>
                        </a:rPr>
                        <a:t> K. </a:t>
                      </a:r>
                      <a:r>
                        <a:rPr lang="en-IN" sz="1800" dirty="0" err="1">
                          <a:latin typeface="+mn-lt"/>
                          <a:cs typeface="Times New Roman" panose="02020603050405020304" pitchFamily="18" charset="0"/>
                        </a:rPr>
                        <a:t>Rajan</a:t>
                      </a:r>
                      <a:r>
                        <a:rPr lang="en-IN" sz="1800" dirty="0">
                          <a:latin typeface="+mn-lt"/>
                          <a:cs typeface="Times New Roman" panose="02020603050405020304" pitchFamily="18" charset="0"/>
                        </a:rPr>
                        <a:t> , </a:t>
                      </a:r>
                      <a:r>
                        <a:rPr lang="en-US" sz="1800" dirty="0">
                          <a:latin typeface="+mn-lt"/>
                          <a:cs typeface="Times New Roman" panose="02020603050405020304" pitchFamily="18" charset="0"/>
                        </a:rPr>
                        <a:t>Ajay Roy, </a:t>
                      </a:r>
                      <a:r>
                        <a:rPr lang="en-US" sz="1800" dirty="0" err="1">
                          <a:latin typeface="+mn-lt"/>
                          <a:cs typeface="Times New Roman" panose="02020603050405020304" pitchFamily="18" charset="0"/>
                        </a:rPr>
                        <a:t>Almaria</a:t>
                      </a:r>
                      <a:r>
                        <a:rPr lang="en-US" sz="1800" dirty="0">
                          <a:latin typeface="+mn-lt"/>
                          <a:cs typeface="Times New Roman" panose="02020603050405020304" pitchFamily="18" charset="0"/>
                        </a:rPr>
                        <a:t> Thomas K, </a:t>
                      </a:r>
                      <a:r>
                        <a:rPr lang="en-US" sz="1800" dirty="0" err="1">
                          <a:latin typeface="+mn-lt"/>
                          <a:cs typeface="Times New Roman" panose="02020603050405020304" pitchFamily="18" charset="0"/>
                        </a:rPr>
                        <a:t>Ancy</a:t>
                      </a:r>
                      <a:r>
                        <a:rPr lang="en-US" sz="1800" dirty="0">
                          <a:latin typeface="+mn-lt"/>
                          <a:cs typeface="Times New Roman" panose="02020603050405020304" pitchFamily="18" charset="0"/>
                        </a:rPr>
                        <a:t> Thomas, </a:t>
                      </a:r>
                      <a:r>
                        <a:rPr lang="en-US" sz="1800" dirty="0" err="1">
                          <a:latin typeface="+mn-lt"/>
                          <a:cs typeface="Times New Roman" panose="02020603050405020304" pitchFamily="18" charset="0"/>
                        </a:rPr>
                        <a:t>Bincy</a:t>
                      </a:r>
                      <a:r>
                        <a:rPr lang="en-US" sz="1800" dirty="0">
                          <a:latin typeface="+mn-lt"/>
                          <a:cs typeface="Times New Roman" panose="02020603050405020304" pitchFamily="18" charset="0"/>
                        </a:rPr>
                        <a:t> </a:t>
                      </a:r>
                      <a:r>
                        <a:rPr lang="en-US" sz="1800" dirty="0" err="1">
                          <a:latin typeface="+mn-lt"/>
                          <a:cs typeface="Times New Roman" panose="02020603050405020304" pitchFamily="18" charset="0"/>
                        </a:rPr>
                        <a:t>Tharakan</a:t>
                      </a:r>
                      <a:r>
                        <a:rPr lang="en-US" sz="1800" dirty="0">
                          <a:latin typeface="+mn-lt"/>
                          <a:cs typeface="Times New Roman" panose="02020603050405020304" pitchFamily="18" charset="0"/>
                        </a:rPr>
                        <a:t> T, Dinesh C </a:t>
                      </a:r>
                      <a:endParaRPr lang="en-IN" dirty="0">
                        <a:latin typeface="+mn-lt"/>
                      </a:endParaRPr>
                    </a:p>
                  </a:txBody>
                  <a:tcPr/>
                </a:tc>
                <a:tc>
                  <a:txBody>
                    <a:bodyPr/>
                    <a:lstStyle/>
                    <a:p>
                      <a:r>
                        <a:rPr lang="en-US" dirty="0"/>
                        <a:t>The implemented idea involves text recognition and faces detection from image taken by camera on spectacle and recognizes the text using OCR. Conversion of the recognized text file to voice output by </a:t>
                      </a:r>
                      <a:r>
                        <a:rPr lang="en-US" dirty="0" err="1"/>
                        <a:t>eSpeak</a:t>
                      </a:r>
                      <a:r>
                        <a:rPr lang="en-US" dirty="0"/>
                        <a:t> algorithm.</a:t>
                      </a:r>
                    </a:p>
                    <a:p>
                      <a:r>
                        <a:rPr lang="en-US" dirty="0"/>
                        <a:t>The proposed system can be improved through addition of various components. Addition of GPS to the present system will enable the user to get directions and it could give information regarding present location of the user</a:t>
                      </a:r>
                      <a:endParaRPr lang="en-IN" dirty="0"/>
                    </a:p>
                  </a:txBody>
                  <a:tcPr/>
                </a:tc>
                <a:extLst>
                  <a:ext uri="{0D108BD9-81ED-4DB2-BD59-A6C34878D82A}">
                    <a16:rowId xmlns:a16="http://schemas.microsoft.com/office/drawing/2014/main" xmlns="" val="10002"/>
                  </a:ext>
                </a:extLst>
              </a:tr>
              <a:tr h="370840">
                <a:tc>
                  <a:txBody>
                    <a:bodyPr/>
                    <a:lstStyle/>
                    <a:p>
                      <a:r>
                        <a:rPr lang="en-US" dirty="0"/>
                        <a:t>      5</a:t>
                      </a:r>
                      <a:endParaRPr lang="en-IN" dirty="0"/>
                    </a:p>
                  </a:txBody>
                  <a:tcPr/>
                </a:tc>
                <a:tc>
                  <a:txBody>
                    <a:bodyPr/>
                    <a:lstStyle/>
                    <a:p>
                      <a:r>
                        <a:rPr lang="en-US" dirty="0"/>
                        <a:t>AI based Reading System for Blind using OCR</a:t>
                      </a:r>
                      <a:endParaRPr lang="en-IN" dirty="0"/>
                    </a:p>
                  </a:txBody>
                  <a:tcPr/>
                </a:tc>
                <a:tc>
                  <a:txBody>
                    <a:bodyPr/>
                    <a:lstStyle/>
                    <a:p>
                      <a:r>
                        <a:rPr lang="en-IN" sz="1800" dirty="0">
                          <a:latin typeface="+mn-lt"/>
                          <a:cs typeface="Times New Roman" panose="02020603050405020304" pitchFamily="18" charset="0"/>
                        </a:rPr>
                        <a:t>Abhishek </a:t>
                      </a:r>
                      <a:r>
                        <a:rPr lang="en-IN" sz="1800" dirty="0" err="1">
                          <a:latin typeface="+mn-lt"/>
                          <a:cs typeface="Times New Roman" panose="02020603050405020304" pitchFamily="18" charset="0"/>
                        </a:rPr>
                        <a:t>Mathur</a:t>
                      </a:r>
                      <a:r>
                        <a:rPr lang="en-IN" sz="1800" dirty="0">
                          <a:latin typeface="+mn-lt"/>
                          <a:cs typeface="Times New Roman" panose="02020603050405020304" pitchFamily="18" charset="0"/>
                        </a:rPr>
                        <a:t>, </a:t>
                      </a:r>
                      <a:r>
                        <a:rPr lang="en-IN" sz="1800" dirty="0" err="1">
                          <a:latin typeface="+mn-lt"/>
                          <a:cs typeface="Times New Roman" panose="02020603050405020304" pitchFamily="18" charset="0"/>
                        </a:rPr>
                        <a:t>Akshada</a:t>
                      </a:r>
                      <a:r>
                        <a:rPr lang="en-IN" sz="1800" dirty="0">
                          <a:latin typeface="+mn-lt"/>
                          <a:cs typeface="Times New Roman" panose="02020603050405020304" pitchFamily="18" charset="0"/>
                        </a:rPr>
                        <a:t> </a:t>
                      </a:r>
                      <a:r>
                        <a:rPr lang="en-IN" sz="1800" dirty="0" err="1">
                          <a:latin typeface="+mn-lt"/>
                          <a:cs typeface="Times New Roman" panose="02020603050405020304" pitchFamily="18" charset="0"/>
                        </a:rPr>
                        <a:t>Pathare</a:t>
                      </a:r>
                      <a:r>
                        <a:rPr lang="en-IN" sz="1800" dirty="0">
                          <a:latin typeface="+mn-lt"/>
                          <a:cs typeface="Times New Roman" panose="02020603050405020304" pitchFamily="18" charset="0"/>
                        </a:rPr>
                        <a:t>, </a:t>
                      </a:r>
                      <a:r>
                        <a:rPr lang="en-IN" sz="1800" dirty="0" err="1">
                          <a:latin typeface="+mn-lt"/>
                          <a:cs typeface="Times New Roman" panose="02020603050405020304" pitchFamily="18" charset="0"/>
                        </a:rPr>
                        <a:t>Prerna</a:t>
                      </a:r>
                      <a:r>
                        <a:rPr lang="en-IN" sz="1800" dirty="0">
                          <a:latin typeface="+mn-lt"/>
                          <a:cs typeface="Times New Roman" panose="02020603050405020304" pitchFamily="18" charset="0"/>
                        </a:rPr>
                        <a:t> Sharma, Sujata Oak</a:t>
                      </a:r>
                      <a:endParaRPr lang="en-IN" dirty="0">
                        <a:latin typeface="+mn-lt"/>
                      </a:endParaRPr>
                    </a:p>
                  </a:txBody>
                  <a:tcPr/>
                </a:tc>
                <a:tc>
                  <a:txBody>
                    <a:bodyPr/>
                    <a:lstStyle/>
                    <a:p>
                      <a:r>
                        <a:rPr lang="en-US" dirty="0"/>
                        <a:t>This application detects the text using the</a:t>
                      </a:r>
                    </a:p>
                    <a:p>
                      <a:r>
                        <a:rPr lang="en-US" dirty="0"/>
                        <a:t>camera and scans the text and then converts it into digital</a:t>
                      </a:r>
                    </a:p>
                    <a:p>
                      <a:r>
                        <a:rPr lang="en-US" dirty="0"/>
                        <a:t>text which is recognized by the system and displays the</a:t>
                      </a:r>
                    </a:p>
                    <a:p>
                      <a:r>
                        <a:rPr lang="en-US" dirty="0"/>
                        <a:t>translated text and gives speech output.</a:t>
                      </a:r>
                      <a:endParaRPr lang="en-IN"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76668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55DCFFBD-51EB-4750-9DBA-D9059AB4EFD5}"/>
              </a:ext>
            </a:extLst>
          </p:cNvPr>
          <p:cNvGraphicFramePr>
            <a:graphicFrameLocks noGrp="1"/>
          </p:cNvGraphicFramePr>
          <p:nvPr>
            <p:extLst>
              <p:ext uri="{D42A27DB-BD31-4B8C-83A1-F6EECF244321}">
                <p14:modId xmlns:p14="http://schemas.microsoft.com/office/powerpoint/2010/main" val="3745599289"/>
              </p:ext>
            </p:extLst>
          </p:nvPr>
        </p:nvGraphicFramePr>
        <p:xfrm>
          <a:off x="164124" y="555544"/>
          <a:ext cx="11898922" cy="5303520"/>
        </p:xfrm>
        <a:graphic>
          <a:graphicData uri="http://schemas.openxmlformats.org/drawingml/2006/table">
            <a:tbl>
              <a:tblPr firstRow="1" bandRow="1">
                <a:tableStyleId>{F5AB1C69-6EDB-4FF4-983F-18BD219EF322}</a:tableStyleId>
              </a:tblPr>
              <a:tblGrid>
                <a:gridCol w="926123">
                  <a:extLst>
                    <a:ext uri="{9D8B030D-6E8A-4147-A177-3AD203B41FA5}">
                      <a16:colId xmlns:a16="http://schemas.microsoft.com/office/drawing/2014/main" xmlns="" val="20000"/>
                    </a:ext>
                  </a:extLst>
                </a:gridCol>
                <a:gridCol w="1999182">
                  <a:extLst>
                    <a:ext uri="{9D8B030D-6E8A-4147-A177-3AD203B41FA5}">
                      <a16:colId xmlns:a16="http://schemas.microsoft.com/office/drawing/2014/main" xmlns="" val="20001"/>
                    </a:ext>
                  </a:extLst>
                </a:gridCol>
                <a:gridCol w="1947028">
                  <a:extLst>
                    <a:ext uri="{9D8B030D-6E8A-4147-A177-3AD203B41FA5}">
                      <a16:colId xmlns:a16="http://schemas.microsoft.com/office/drawing/2014/main" xmlns="" val="20002"/>
                    </a:ext>
                  </a:extLst>
                </a:gridCol>
                <a:gridCol w="7026589">
                  <a:extLst>
                    <a:ext uri="{9D8B030D-6E8A-4147-A177-3AD203B41FA5}">
                      <a16:colId xmlns:a16="http://schemas.microsoft.com/office/drawing/2014/main" xmlns="" val="20003"/>
                    </a:ext>
                  </a:extLst>
                </a:gridCol>
              </a:tblGrid>
              <a:tr h="349332">
                <a:tc>
                  <a:txBody>
                    <a:bodyPr/>
                    <a:lstStyle/>
                    <a:p>
                      <a:r>
                        <a:rPr lang="en-US" dirty="0"/>
                        <a:t> </a:t>
                      </a:r>
                      <a:r>
                        <a:rPr lang="en-US" dirty="0" err="1"/>
                        <a:t>Sr</a:t>
                      </a:r>
                      <a:r>
                        <a:rPr lang="en-US" baseline="0" dirty="0"/>
                        <a:t> No.</a:t>
                      </a:r>
                      <a:endParaRPr lang="en-IN" dirty="0"/>
                    </a:p>
                  </a:txBody>
                  <a:tcPr/>
                </a:tc>
                <a:tc>
                  <a:txBody>
                    <a:bodyPr/>
                    <a:lstStyle/>
                    <a:p>
                      <a:r>
                        <a:rPr lang="en-US" dirty="0"/>
                        <a:t>          Paper</a:t>
                      </a:r>
                      <a:r>
                        <a:rPr lang="en-US" baseline="0" dirty="0"/>
                        <a:t> Title</a:t>
                      </a:r>
                      <a:endParaRPr lang="en-IN" dirty="0"/>
                    </a:p>
                  </a:txBody>
                  <a:tcPr/>
                </a:tc>
                <a:tc>
                  <a:txBody>
                    <a:bodyPr/>
                    <a:lstStyle/>
                    <a:p>
                      <a:r>
                        <a:rPr lang="en-US" dirty="0"/>
                        <a:t>        Author</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xmlns="" val="10000"/>
                  </a:ext>
                </a:extLst>
              </a:tr>
              <a:tr h="1636598">
                <a:tc>
                  <a:txBody>
                    <a:bodyPr/>
                    <a:lstStyle/>
                    <a:p>
                      <a:r>
                        <a:rPr lang="en-US" dirty="0"/>
                        <a:t>     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Development of GUI for Text-Speech Recognition using Natural Language Processing</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err="1">
                          <a:solidFill>
                            <a:schemeClr val="dk1"/>
                          </a:solidFill>
                          <a:effectLst/>
                          <a:latin typeface="+mn-lt"/>
                          <a:ea typeface="+mn-ea"/>
                          <a:cs typeface="+mn-cs"/>
                        </a:rPr>
                        <a:t>Partha</a:t>
                      </a:r>
                      <a:r>
                        <a:rPr lang="en-IN" sz="1800" b="0" i="0" u="none" strike="noStrike" kern="1200" dirty="0">
                          <a:solidFill>
                            <a:schemeClr val="dk1"/>
                          </a:solidFill>
                          <a:effectLst/>
                          <a:latin typeface="+mn-lt"/>
                          <a:ea typeface="+mn-ea"/>
                          <a:cs typeface="+mn-cs"/>
                        </a:rPr>
                        <a:t> Mukherjee,</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err="1">
                          <a:solidFill>
                            <a:schemeClr val="dk1"/>
                          </a:solidFill>
                          <a:effectLst/>
                          <a:latin typeface="+mn-lt"/>
                          <a:ea typeface="+mn-ea"/>
                          <a:cs typeface="+mn-cs"/>
                        </a:rPr>
                        <a:t>Soumen</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Santra</a:t>
                      </a:r>
                      <a:r>
                        <a:rPr lang="en-IN" sz="1800" b="0" i="0" u="none" strike="noStrike" kern="1200" dirty="0">
                          <a:solidFill>
                            <a:schemeClr val="dk1"/>
                          </a:solidFill>
                          <a:effectLst/>
                          <a:latin typeface="+mn-lt"/>
                          <a:ea typeface="+mn-ea"/>
                          <a:cs typeface="+mn-cs"/>
                        </a:rPr>
                        <a:t>.</a:t>
                      </a:r>
                      <a:endParaRPr lang="en-IN" dirty="0"/>
                    </a:p>
                    <a:p>
                      <a:endParaRPr lang="en-IN" dirty="0"/>
                    </a:p>
                  </a:txBody>
                  <a:tcPr/>
                </a:tc>
                <a:tc>
                  <a:txBody>
                    <a:bodyPr/>
                    <a:lstStyle/>
                    <a:p>
                      <a:pPr rtl="0"/>
                      <a:r>
                        <a:rPr lang="en-US" sz="1800" b="0" i="0" u="none" strike="noStrike" kern="1200" dirty="0">
                          <a:solidFill>
                            <a:schemeClr val="dk1"/>
                          </a:solidFill>
                          <a:effectLst/>
                          <a:latin typeface="+mn-lt"/>
                          <a:ea typeface="+mn-ea"/>
                          <a:cs typeface="+mn-cs"/>
                        </a:rPr>
                        <a:t>In the present paper, a Text to speech synthesizer is developed that converts text into spoken word, by analyzing and processing it using Natural Language Processing (NLP) and then using Digital Signal Processing (DSP) technology to convert this processed text into synthesized speech representation of the text.</a:t>
                      </a:r>
                      <a:endParaRPr lang="en-US" b="0" dirty="0">
                        <a:effectLst/>
                      </a:endParaRPr>
                    </a:p>
                    <a:p>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xmlns="" val="10001"/>
                  </a:ext>
                </a:extLst>
              </a:tr>
              <a:tr h="2670239">
                <a:tc>
                  <a:txBody>
                    <a:bodyPr/>
                    <a:lstStyle/>
                    <a:p>
                      <a:r>
                        <a:rPr lang="en-US" dirty="0"/>
                        <a:t>     7</a:t>
                      </a:r>
                      <a:endParaRPr lang="en-IN" dirty="0"/>
                    </a:p>
                  </a:txBody>
                  <a:tcPr/>
                </a:tc>
                <a:tc>
                  <a:txBody>
                    <a:bodyPr/>
                    <a:lstStyle/>
                    <a:p>
                      <a:pPr algn="just" rtl="0" fontAlgn="t">
                        <a:spcBef>
                          <a:spcPts val="0"/>
                        </a:spcBef>
                        <a:spcAft>
                          <a:spcPts val="0"/>
                        </a:spcAft>
                      </a:pPr>
                      <a:r>
                        <a:rPr lang="en-US" sz="1800" b="0" i="0" u="none" strike="noStrike" dirty="0">
                          <a:solidFill>
                            <a:srgbClr val="000000"/>
                          </a:solidFill>
                          <a:effectLst/>
                          <a:latin typeface="+mn-lt"/>
                        </a:rPr>
                        <a:t>Speech to Text Conversion for Multilingual Languages</a:t>
                      </a:r>
                      <a:r>
                        <a:rPr lang="en-US" sz="1200" b="0" i="0" u="none" strike="noStrike" dirty="0">
                          <a:solidFill>
                            <a:srgbClr val="000000"/>
                          </a:solidFill>
                          <a:effectLst/>
                          <a:latin typeface="Times New Roman" panose="02020603050405020304" pitchFamily="18" charset="0"/>
                        </a:rPr>
                        <a:t>.</a:t>
                      </a:r>
                      <a:endParaRPr lang="en-US" dirty="0">
                        <a:effectLst/>
                      </a:endParaRPr>
                    </a:p>
                  </a:txBody>
                  <a:tcPr marL="68580" marR="68580"/>
                </a:tc>
                <a:tc>
                  <a:txBody>
                    <a:bodyPr/>
                    <a:lstStyle/>
                    <a:p>
                      <a:pPr algn="just" rtl="0" fontAlgn="t">
                        <a:spcBef>
                          <a:spcPts val="0"/>
                        </a:spcBef>
                        <a:spcAft>
                          <a:spcPts val="0"/>
                        </a:spcAft>
                      </a:pPr>
                      <a:r>
                        <a:rPr lang="en-IN" sz="1800" b="0" i="0" u="none" strike="noStrike" dirty="0">
                          <a:solidFill>
                            <a:srgbClr val="000000"/>
                          </a:solidFill>
                          <a:effectLst/>
                          <a:latin typeface="+mn-lt"/>
                          <a:cs typeface="Calibri" panose="020F0502020204030204" pitchFamily="34" charset="0"/>
                        </a:rPr>
                        <a:t>Yogita H. </a:t>
                      </a:r>
                      <a:r>
                        <a:rPr lang="en-IN" sz="1800" b="0" i="0" u="none" strike="noStrike" dirty="0" err="1">
                          <a:solidFill>
                            <a:srgbClr val="000000"/>
                          </a:solidFill>
                          <a:effectLst/>
                          <a:latin typeface="+mn-lt"/>
                          <a:cs typeface="Calibri" panose="020F0502020204030204" pitchFamily="34" charset="0"/>
                        </a:rPr>
                        <a:t>Ghadage</a:t>
                      </a:r>
                      <a:r>
                        <a:rPr lang="en-IN" sz="1800" b="0" i="0" u="none" strike="noStrike" dirty="0">
                          <a:solidFill>
                            <a:srgbClr val="000000"/>
                          </a:solidFill>
                          <a:effectLst/>
                          <a:latin typeface="+mn-lt"/>
                          <a:cs typeface="Calibri" panose="020F0502020204030204" pitchFamily="34" charset="0"/>
                        </a:rPr>
                        <a:t>, </a:t>
                      </a:r>
                      <a:r>
                        <a:rPr lang="en-IN" sz="1800" b="0" i="0" u="none" strike="noStrike" dirty="0" err="1">
                          <a:solidFill>
                            <a:srgbClr val="000000"/>
                          </a:solidFill>
                          <a:effectLst/>
                          <a:latin typeface="+mn-lt"/>
                          <a:cs typeface="Calibri" panose="020F0502020204030204" pitchFamily="34" charset="0"/>
                        </a:rPr>
                        <a:t>Sushama</a:t>
                      </a:r>
                      <a:r>
                        <a:rPr lang="en-IN" sz="1800" b="0" i="0" u="none" strike="noStrike" dirty="0">
                          <a:solidFill>
                            <a:srgbClr val="000000"/>
                          </a:solidFill>
                          <a:effectLst/>
                          <a:latin typeface="+mn-lt"/>
                          <a:cs typeface="Calibri" panose="020F0502020204030204" pitchFamily="34" charset="0"/>
                        </a:rPr>
                        <a:t> D. </a:t>
                      </a:r>
                      <a:r>
                        <a:rPr lang="en-IN" sz="1800" b="0" i="0" u="none" strike="noStrike" dirty="0" err="1">
                          <a:solidFill>
                            <a:srgbClr val="000000"/>
                          </a:solidFill>
                          <a:effectLst/>
                          <a:latin typeface="+mn-lt"/>
                          <a:cs typeface="Calibri" panose="020F0502020204030204" pitchFamily="34" charset="0"/>
                        </a:rPr>
                        <a:t>Shelke</a:t>
                      </a:r>
                      <a:r>
                        <a:rPr lang="en-IN" sz="1800" b="0" i="0" u="none" strike="noStrike" dirty="0">
                          <a:solidFill>
                            <a:srgbClr val="000000"/>
                          </a:solidFill>
                          <a:effectLst/>
                          <a:latin typeface="+mn-lt"/>
                          <a:cs typeface="Calibri" panose="020F0502020204030204" pitchFamily="34" charset="0"/>
                        </a:rPr>
                        <a:t>.</a:t>
                      </a:r>
                      <a:endParaRPr lang="en-IN" sz="1800" dirty="0">
                        <a:effectLst/>
                        <a:latin typeface="+mn-lt"/>
                        <a:cs typeface="Calibri" panose="020F0502020204030204" pitchFamily="34" charset="0"/>
                      </a:endParaRPr>
                    </a:p>
                  </a:txBody>
                  <a:tcPr marL="68580" marR="68580"/>
                </a:tc>
                <a:tc>
                  <a:txBody>
                    <a:bodyPr/>
                    <a:lstStyle/>
                    <a:p>
                      <a:pPr rtl="0"/>
                      <a:r>
                        <a:rPr lang="en-US" sz="1800" b="0" i="0" u="none" strike="noStrike" kern="1200" dirty="0">
                          <a:solidFill>
                            <a:schemeClr val="dk1"/>
                          </a:solidFill>
                          <a:effectLst/>
                          <a:latin typeface="+mn-lt"/>
                          <a:ea typeface="+mn-ea"/>
                          <a:cs typeface="+mn-cs"/>
                        </a:rPr>
                        <a:t>The current work presents a multilingual speech to text conversion system. </a:t>
                      </a:r>
                      <a:endParaRPr lang="en-US" b="0" dirty="0">
                        <a:effectLst/>
                      </a:endParaRPr>
                    </a:p>
                    <a:p>
                      <a:pPr rtl="0"/>
                      <a:r>
                        <a:rPr lang="en-US" sz="1800" b="0" i="0" u="none" strike="noStrike" kern="1200" dirty="0">
                          <a:solidFill>
                            <a:schemeClr val="dk1"/>
                          </a:solidFill>
                          <a:effectLst/>
                          <a:latin typeface="+mn-lt"/>
                          <a:ea typeface="+mn-ea"/>
                          <a:cs typeface="+mn-cs"/>
                        </a:rPr>
                        <a:t>The proposed system is implemented using Me Frequency Cepstral Coefficient (MFCC) feature extraction technique and Minimum Distance Classifier, Support Vector Machine (SVM) methods for speech classification. Speech utterances are pre-recorded and stored in a database.</a:t>
                      </a:r>
                      <a:endParaRPr lang="en-US" b="0" dirty="0">
                        <a:effectLst/>
                      </a:endParaRPr>
                    </a:p>
                    <a:p>
                      <a:pPr rtl="0"/>
                      <a:r>
                        <a:rPr lang="en-US" sz="1800" b="0" i="0" u="none" strike="noStrike" kern="1200" dirty="0">
                          <a:solidFill>
                            <a:schemeClr val="dk1"/>
                          </a:solidFill>
                          <a:effectLst/>
                          <a:latin typeface="+mn-lt"/>
                          <a:ea typeface="+mn-ea"/>
                          <a:cs typeface="+mn-cs"/>
                        </a:rPr>
                        <a:t>Similarity between these features and reference feature vector is computed and words having maximum similarity are given as output. </a:t>
                      </a:r>
                      <a:endParaRPr lang="en-US" b="0" dirty="0">
                        <a:effectLst/>
                      </a:endParaRPr>
                    </a:p>
                    <a:p>
                      <a:pPr rtl="0"/>
                      <a:r>
                        <a:rPr lang="en-US" sz="1800" b="0" i="0" u="none" strike="noStrike" kern="1200" dirty="0">
                          <a:solidFill>
                            <a:schemeClr val="dk1"/>
                          </a:solidFill>
                          <a:effectLst/>
                          <a:latin typeface="+mn-lt"/>
                          <a:ea typeface="+mn-ea"/>
                          <a:cs typeface="+mn-cs"/>
                        </a:rPr>
                        <a:t>The system is developed in MATLAB (R2010a) environment.</a:t>
                      </a:r>
                      <a:endParaRPr lang="en-US" b="0" dirty="0">
                        <a:effectLst/>
                      </a:endParaRPr>
                    </a:p>
                  </a:txBody>
                  <a:tcPr/>
                </a:tc>
                <a:extLst>
                  <a:ext uri="{0D108BD9-81ED-4DB2-BD59-A6C34878D82A}">
                    <a16:rowId xmlns:a16="http://schemas.microsoft.com/office/drawing/2014/main" xmlns="" val="10002"/>
                  </a:ext>
                </a:extLst>
              </a:tr>
              <a:tr h="349332">
                <a:tc>
                  <a:txBody>
                    <a:bodyPr/>
                    <a:lstStyle/>
                    <a:p>
                      <a:r>
                        <a:rPr lang="en-US" dirty="0"/>
                        <a:t>      </a:t>
                      </a:r>
                      <a:endParaRPr lang="en-IN" dirty="0"/>
                    </a:p>
                  </a:txBody>
                  <a:tcPr/>
                </a:tc>
                <a:tc>
                  <a:txBody>
                    <a:bodyPr/>
                    <a:lstStyle/>
                    <a:p>
                      <a:endParaRPr lang="en-IN" dirty="0"/>
                    </a:p>
                  </a:txBody>
                  <a:tcPr/>
                </a:tc>
                <a:tc>
                  <a:txBody>
                    <a:bodyPr/>
                    <a:lstStyle/>
                    <a:p>
                      <a:endParaRPr lang="en-IN" dirty="0">
                        <a:latin typeface="+mn-lt"/>
                      </a:endParaRPr>
                    </a:p>
                  </a:txBody>
                  <a:tcPr/>
                </a:tc>
                <a:tc>
                  <a:txBody>
                    <a:bodyPr/>
                    <a:lstStyle/>
                    <a:p>
                      <a:endParaRPr lang="en-IN" dirty="0"/>
                    </a:p>
                  </a:txBody>
                  <a:tcPr/>
                </a:tc>
                <a:extLst>
                  <a:ext uri="{0D108BD9-81ED-4DB2-BD59-A6C34878D82A}">
                    <a16:rowId xmlns:a16="http://schemas.microsoft.com/office/drawing/2014/main" xmlns="" val="10003"/>
                  </a:ext>
                </a:extLst>
              </a:tr>
            </a:tbl>
          </a:graphicData>
        </a:graphic>
      </p:graphicFrame>
      <p:sp>
        <p:nvSpPr>
          <p:cNvPr id="3" name="TextBox 2">
            <a:extLst>
              <a:ext uri="{FF2B5EF4-FFF2-40B4-BE49-F238E27FC236}">
                <a16:creationId xmlns:a16="http://schemas.microsoft.com/office/drawing/2014/main" xmlns="" id="{CB2C45B1-44D9-4D46-8319-438C8DCF5CDB}"/>
              </a:ext>
            </a:extLst>
          </p:cNvPr>
          <p:cNvSpPr txBox="1"/>
          <p:nvPr/>
        </p:nvSpPr>
        <p:spPr>
          <a:xfrm>
            <a:off x="3383125" y="6158204"/>
            <a:ext cx="6097554" cy="369332"/>
          </a:xfrm>
          <a:prstGeom prst="rect">
            <a:avLst/>
          </a:prstGeom>
          <a:noFill/>
        </p:spPr>
        <p:txBody>
          <a:bodyPr wrap="square">
            <a:spAutoFit/>
          </a:bodyPr>
          <a:lstStyle/>
          <a:p>
            <a:pPr algn="ctr"/>
            <a:r>
              <a:rPr lang="en-US" dirty="0">
                <a:solidFill>
                  <a:srgbClr val="000000"/>
                </a:solidFill>
                <a:latin typeface="Times New Roman" panose="02020603050405020304" pitchFamily="18" charset="0"/>
              </a:rPr>
              <a:t>Table 1:Literature Review</a:t>
            </a:r>
          </a:p>
        </p:txBody>
      </p:sp>
    </p:spTree>
    <p:extLst>
      <p:ext uri="{BB962C8B-B14F-4D97-AF65-F5344CB8AC3E}">
        <p14:creationId xmlns:p14="http://schemas.microsoft.com/office/powerpoint/2010/main" val="391295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5396" y="1077824"/>
            <a:ext cx="7727324"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STATEMENT</a:t>
            </a:r>
            <a:endParaRPr lang="en-IN" sz="4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67667" y="2446987"/>
            <a:ext cx="9631646" cy="2308324"/>
          </a:xfrm>
          <a:prstGeom prst="rect">
            <a:avLst/>
          </a:prstGeom>
          <a:noFill/>
        </p:spPr>
        <p:txBody>
          <a:bodyPr wrap="square" rtlCol="0">
            <a:spAutoFit/>
          </a:bodyPr>
          <a:lstStyle/>
          <a:p>
            <a:pPr marL="285750" indent="-285750">
              <a:buFont typeface="Arial" panose="020B0604020202020204" pitchFamily="34" charset="0"/>
              <a:buChar char="•"/>
            </a:pPr>
            <a:r>
              <a:rPr lang="en-US" sz="3600" dirty="0"/>
              <a:t>To implement a bidirectional communication system which will convert the sign language-text-speech for blind/normal individuals and speech-text-sign language to assist deaf/dumb.</a:t>
            </a:r>
            <a:endParaRPr lang="en-IN" sz="3600" dirty="0"/>
          </a:p>
        </p:txBody>
      </p:sp>
    </p:spTree>
    <p:extLst>
      <p:ext uri="{BB962C8B-B14F-4D97-AF65-F5344CB8AC3E}">
        <p14:creationId xmlns:p14="http://schemas.microsoft.com/office/powerpoint/2010/main" val="24568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0822" y="425127"/>
            <a:ext cx="7830355" cy="1569660"/>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PURPOSE OF THE PROJECT</a:t>
            </a:r>
            <a:endParaRPr lang="en-IN" sz="4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18692" y="2224360"/>
            <a:ext cx="10354614" cy="3046988"/>
          </a:xfrm>
          <a:prstGeom prst="rect">
            <a:avLst/>
          </a:prstGeom>
          <a:noFill/>
        </p:spPr>
        <p:txBody>
          <a:bodyPr wrap="square" rtlCol="0">
            <a:spAutoFit/>
          </a:bodyPr>
          <a:lstStyle/>
          <a:p>
            <a:r>
              <a:rPr lang="en-US" sz="3200" dirty="0"/>
              <a:t>•</a:t>
            </a:r>
            <a:r>
              <a:rPr lang="en-US" sz="3200" b="1" dirty="0"/>
              <a:t>Purpose of the project </a:t>
            </a:r>
            <a:r>
              <a:rPr lang="en-US" sz="3200" dirty="0"/>
              <a:t>: We aim to creating a technique with which we can establish a sound communication system between normal and deaf/dumb and blind individuals. To reflect their assessed needs and respects their choice with facilitating their life by integrating them into the society.</a:t>
            </a:r>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344854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9865" y="717925"/>
            <a:ext cx="7765961"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OBJECTIVE OF THE PROJECT</a:t>
            </a:r>
            <a:endParaRPr lang="en-IN" sz="4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7127" y="1944709"/>
            <a:ext cx="10676586" cy="4308872"/>
          </a:xfrm>
          <a:prstGeom prst="rect">
            <a:avLst/>
          </a:prstGeom>
          <a:noFill/>
        </p:spPr>
        <p:txBody>
          <a:bodyPr wrap="square" rtlCol="0">
            <a:spAutoFit/>
          </a:bodyPr>
          <a:lstStyle/>
          <a:p>
            <a:pPr marL="285750" indent="-285750">
              <a:buFont typeface="Arial" panose="020B0604020202020204" pitchFamily="34" charset="0"/>
              <a:buChar char="•"/>
            </a:pPr>
            <a:r>
              <a:rPr lang="en-US" sz="3200" dirty="0">
                <a:cs typeface="Times New Roman" panose="02020603050405020304" pitchFamily="18" charset="0"/>
              </a:rPr>
              <a:t>To give the deaf and blind people an individualized and appropriate communication </a:t>
            </a:r>
            <a:r>
              <a:rPr lang="en-IN" sz="3200" dirty="0">
                <a:cs typeface="Times New Roman" panose="02020603050405020304" pitchFamily="18" charset="0"/>
              </a:rPr>
              <a:t>system that supports different communication techniques, strategies and modes. </a:t>
            </a:r>
          </a:p>
          <a:p>
            <a:pPr marL="285750" indent="-285750">
              <a:buFont typeface="Arial" panose="020B0604020202020204" pitchFamily="34" charset="0"/>
              <a:buChar char="•"/>
            </a:pPr>
            <a:r>
              <a:rPr lang="en-US" sz="3200" dirty="0">
                <a:cs typeface="Times New Roman" panose="02020603050405020304" pitchFamily="18" charset="0"/>
              </a:rPr>
              <a:t>The goal of this project is to design a desktop human computer interface application that is used to facilitate communication between normal, "deaf/dumb" and blind people.</a:t>
            </a:r>
          </a:p>
          <a:p>
            <a:endParaRPr lang="en-US"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8900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2248</TotalTime>
  <Words>1516</Words>
  <Application>Microsoft Office PowerPoint</Application>
  <PresentationFormat>Custom</PresentationFormat>
  <Paragraphs>244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Marathwada Mitra Mandal's College of Engineering Karvenagar, Pune 52 </vt:lpstr>
      <vt:lpstr>Agenda:</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ALGORITHMS</vt:lpstr>
      <vt:lpstr>PowerPoint Presentation</vt:lpstr>
      <vt:lpstr>PowerPoint Presentation</vt:lpstr>
      <vt:lpstr>PowerPoint Presentation</vt:lpstr>
      <vt:lpstr>PowerPoint Presentation</vt:lpstr>
      <vt:lpstr>PowerPoint Presentation</vt:lpstr>
      <vt:lpstr>OUTPUTS </vt:lpstr>
      <vt:lpstr>PowerPoint Presentation</vt:lpstr>
      <vt:lpstr>PowerPoint Presentation</vt:lpstr>
      <vt:lpstr>PowerPoint Presentation</vt:lpstr>
      <vt:lpstr>PowerPoint Presentation</vt:lpstr>
      <vt:lpstr>REFERENCES</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Marathwada Mitra Mandal's College of Engineering Karvenagar, Pune 52</dc:title>
  <dc:creator>ndmaster</dc:creator>
  <cp:lastModifiedBy>Admin</cp:lastModifiedBy>
  <cp:revision>84</cp:revision>
  <dcterms:created xsi:type="dcterms:W3CDTF">2020-09-11T13:59:37Z</dcterms:created>
  <dcterms:modified xsi:type="dcterms:W3CDTF">2021-05-01T10:26:31Z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16393ޯ-10.1.0.5707</vt:lpwstr>
  </property>
</Properties>
</file>