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1"/>
  </p:notesMasterIdLst>
  <p:sldIdLst>
    <p:sldId id="257" r:id="rId2"/>
    <p:sldId id="260" r:id="rId3"/>
    <p:sldId id="261" r:id="rId4"/>
    <p:sldId id="262" r:id="rId5"/>
    <p:sldId id="263" r:id="rId6"/>
    <p:sldId id="273" r:id="rId7"/>
    <p:sldId id="285" r:id="rId8"/>
    <p:sldId id="279" r:id="rId9"/>
    <p:sldId id="280" r:id="rId10"/>
    <p:sldId id="281" r:id="rId11"/>
    <p:sldId id="282" r:id="rId12"/>
    <p:sldId id="283" r:id="rId13"/>
    <p:sldId id="301" r:id="rId14"/>
    <p:sldId id="302" r:id="rId15"/>
    <p:sldId id="303" r:id="rId16"/>
    <p:sldId id="286" r:id="rId17"/>
    <p:sldId id="287" r:id="rId18"/>
    <p:sldId id="288" r:id="rId19"/>
    <p:sldId id="265" r:id="rId20"/>
    <p:sldId id="294" r:id="rId21"/>
    <p:sldId id="289" r:id="rId22"/>
    <p:sldId id="291" r:id="rId23"/>
    <p:sldId id="295" r:id="rId24"/>
    <p:sldId id="296" r:id="rId25"/>
    <p:sldId id="297" r:id="rId26"/>
    <p:sldId id="298" r:id="rId27"/>
    <p:sldId id="299" r:id="rId28"/>
    <p:sldId id="300" r:id="rId29"/>
    <p:sldId id="292" r:id="rId30"/>
    <p:sldId id="293" r:id="rId31"/>
    <p:sldId id="305" r:id="rId32"/>
    <p:sldId id="306" r:id="rId33"/>
    <p:sldId id="307" r:id="rId34"/>
    <p:sldId id="270" r:id="rId35"/>
    <p:sldId id="271" r:id="rId36"/>
    <p:sldId id="284" r:id="rId37"/>
    <p:sldId id="304" r:id="rId38"/>
    <p:sldId id="278" r:id="rId39"/>
    <p:sldId id="275"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3" autoAdjust="0"/>
    <p:restoredTop sz="94660"/>
  </p:normalViewPr>
  <p:slideViewPr>
    <p:cSldViewPr snapToGrid="0">
      <p:cViewPr varScale="1">
        <p:scale>
          <a:sx n="73" d="100"/>
          <a:sy n="73" d="100"/>
        </p:scale>
        <p:origin x="364" y="3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ishwarya Gharat" userId="f6baf1b14caa1cc1" providerId="LiveId" clId="{D434269F-B7AC-4CC2-910D-19BC2A62B030}"/>
    <pc:docChg chg="custSel addSld modSld">
      <pc:chgData name="Aishwarya Gharat" userId="f6baf1b14caa1cc1" providerId="LiveId" clId="{D434269F-B7AC-4CC2-910D-19BC2A62B030}" dt="2021-11-28T11:18:14.776" v="79" actId="122"/>
      <pc:docMkLst>
        <pc:docMk/>
      </pc:docMkLst>
      <pc:sldChg chg="modSp mod">
        <pc:chgData name="Aishwarya Gharat" userId="f6baf1b14caa1cc1" providerId="LiveId" clId="{D434269F-B7AC-4CC2-910D-19BC2A62B030}" dt="2021-11-28T11:14:56.274" v="19" actId="20577"/>
        <pc:sldMkLst>
          <pc:docMk/>
          <pc:sldMk cId="0" sldId="261"/>
        </pc:sldMkLst>
        <pc:spChg chg="mod">
          <ac:chgData name="Aishwarya Gharat" userId="f6baf1b14caa1cc1" providerId="LiveId" clId="{D434269F-B7AC-4CC2-910D-19BC2A62B030}" dt="2021-11-28T11:14:56.274" v="19" actId="20577"/>
          <ac:spMkLst>
            <pc:docMk/>
            <pc:sldMk cId="0" sldId="261"/>
            <ac:spMk id="5" creationId="{00000000-0000-0000-0000-000000000000}"/>
          </ac:spMkLst>
        </pc:spChg>
      </pc:sldChg>
      <pc:sldChg chg="addSp delSp modSp new mod">
        <pc:chgData name="Aishwarya Gharat" userId="f6baf1b14caa1cc1" providerId="LiveId" clId="{D434269F-B7AC-4CC2-910D-19BC2A62B030}" dt="2021-11-28T11:18:03.082" v="75" actId="122"/>
        <pc:sldMkLst>
          <pc:docMk/>
          <pc:sldMk cId="1359114294" sldId="305"/>
        </pc:sldMkLst>
        <pc:spChg chg="mod">
          <ac:chgData name="Aishwarya Gharat" userId="f6baf1b14caa1cc1" providerId="LiveId" clId="{D434269F-B7AC-4CC2-910D-19BC2A62B030}" dt="2021-11-28T11:15:44.875" v="54" actId="404"/>
          <ac:spMkLst>
            <pc:docMk/>
            <pc:sldMk cId="1359114294" sldId="305"/>
            <ac:spMk id="2" creationId="{2F7F2D2D-7D92-41F5-BDE7-E96F56F3DD19}"/>
          </ac:spMkLst>
        </pc:spChg>
        <pc:spChg chg="del mod">
          <ac:chgData name="Aishwarya Gharat" userId="f6baf1b14caa1cc1" providerId="LiveId" clId="{D434269F-B7AC-4CC2-910D-19BC2A62B030}" dt="2021-11-28T11:16:25.244" v="56"/>
          <ac:spMkLst>
            <pc:docMk/>
            <pc:sldMk cId="1359114294" sldId="305"/>
            <ac:spMk id="3" creationId="{1885F5A0-AD55-43D9-B891-6CDE5DCC7F57}"/>
          </ac:spMkLst>
        </pc:spChg>
        <pc:spChg chg="del">
          <ac:chgData name="Aishwarya Gharat" userId="f6baf1b14caa1cc1" providerId="LiveId" clId="{D434269F-B7AC-4CC2-910D-19BC2A62B030}" dt="2021-11-28T11:16:47.678" v="61" actId="478"/>
          <ac:spMkLst>
            <pc:docMk/>
            <pc:sldMk cId="1359114294" sldId="305"/>
            <ac:spMk id="4" creationId="{70649B0B-7748-4802-A829-543644C9261B}"/>
          </ac:spMkLst>
        </pc:spChg>
        <pc:spChg chg="del">
          <ac:chgData name="Aishwarya Gharat" userId="f6baf1b14caa1cc1" providerId="LiveId" clId="{D434269F-B7AC-4CC2-910D-19BC2A62B030}" dt="2021-11-28T11:16:50.899" v="62" actId="478"/>
          <ac:spMkLst>
            <pc:docMk/>
            <pc:sldMk cId="1359114294" sldId="305"/>
            <ac:spMk id="5" creationId="{9DDDDB77-D75D-4CAA-B1D8-AC73A6673D16}"/>
          </ac:spMkLst>
        </pc:spChg>
        <pc:spChg chg="del">
          <ac:chgData name="Aishwarya Gharat" userId="f6baf1b14caa1cc1" providerId="LiveId" clId="{D434269F-B7AC-4CC2-910D-19BC2A62B030}" dt="2021-11-28T11:16:55.324" v="63" actId="478"/>
          <ac:spMkLst>
            <pc:docMk/>
            <pc:sldMk cId="1359114294" sldId="305"/>
            <ac:spMk id="6" creationId="{660E0F77-3C58-487B-AE90-7C8CB7BAD404}"/>
          </ac:spMkLst>
        </pc:spChg>
        <pc:spChg chg="add mod">
          <ac:chgData name="Aishwarya Gharat" userId="f6baf1b14caa1cc1" providerId="LiveId" clId="{D434269F-B7AC-4CC2-910D-19BC2A62B030}" dt="2021-11-28T11:18:03.082" v="75" actId="122"/>
          <ac:spMkLst>
            <pc:docMk/>
            <pc:sldMk cId="1359114294" sldId="305"/>
            <ac:spMk id="8" creationId="{DBFBFA06-A0DF-4BB9-B11C-069ABE074507}"/>
          </ac:spMkLst>
        </pc:spChg>
        <pc:picChg chg="add mod">
          <ac:chgData name="Aishwarya Gharat" userId="f6baf1b14caa1cc1" providerId="LiveId" clId="{D434269F-B7AC-4CC2-910D-19BC2A62B030}" dt="2021-11-28T11:16:25.244" v="56"/>
          <ac:picMkLst>
            <pc:docMk/>
            <pc:sldMk cId="1359114294" sldId="305"/>
            <ac:picMk id="7" creationId="{32E84467-8DF2-4F87-9B0B-9B6A308ED371}"/>
          </ac:picMkLst>
        </pc:picChg>
      </pc:sldChg>
      <pc:sldChg chg="addSp delSp modSp new mod">
        <pc:chgData name="Aishwarya Gharat" userId="f6baf1b14caa1cc1" providerId="LiveId" clId="{D434269F-B7AC-4CC2-910D-19BC2A62B030}" dt="2021-11-28T11:18:08.333" v="77" actId="122"/>
        <pc:sldMkLst>
          <pc:docMk/>
          <pc:sldMk cId="277118953" sldId="306"/>
        </pc:sldMkLst>
        <pc:spChg chg="del">
          <ac:chgData name="Aishwarya Gharat" userId="f6baf1b14caa1cc1" providerId="LiveId" clId="{D434269F-B7AC-4CC2-910D-19BC2A62B030}" dt="2021-11-28T11:16:31.139" v="58" actId="478"/>
          <ac:spMkLst>
            <pc:docMk/>
            <pc:sldMk cId="277118953" sldId="306"/>
            <ac:spMk id="2" creationId="{FA898FB9-5850-4DB4-9F6E-510B7CE6F419}"/>
          </ac:spMkLst>
        </pc:spChg>
        <pc:spChg chg="del mod">
          <ac:chgData name="Aishwarya Gharat" userId="f6baf1b14caa1cc1" providerId="LiveId" clId="{D434269F-B7AC-4CC2-910D-19BC2A62B030}" dt="2021-11-28T11:16:41.510" v="60"/>
          <ac:spMkLst>
            <pc:docMk/>
            <pc:sldMk cId="277118953" sldId="306"/>
            <ac:spMk id="3" creationId="{CBE93625-A3F8-456E-AE5A-3E5E43E56B9C}"/>
          </ac:spMkLst>
        </pc:spChg>
        <pc:spChg chg="del">
          <ac:chgData name="Aishwarya Gharat" userId="f6baf1b14caa1cc1" providerId="LiveId" clId="{D434269F-B7AC-4CC2-910D-19BC2A62B030}" dt="2021-11-28T11:17:03.675" v="64" actId="478"/>
          <ac:spMkLst>
            <pc:docMk/>
            <pc:sldMk cId="277118953" sldId="306"/>
            <ac:spMk id="4" creationId="{3105A90C-38CA-4747-8EFA-3973504DA0CA}"/>
          </ac:spMkLst>
        </pc:spChg>
        <pc:spChg chg="del">
          <ac:chgData name="Aishwarya Gharat" userId="f6baf1b14caa1cc1" providerId="LiveId" clId="{D434269F-B7AC-4CC2-910D-19BC2A62B030}" dt="2021-11-28T11:17:08.097" v="65" actId="478"/>
          <ac:spMkLst>
            <pc:docMk/>
            <pc:sldMk cId="277118953" sldId="306"/>
            <ac:spMk id="5" creationId="{35CDD76B-51C4-4C61-8BA2-F723F0EA6C89}"/>
          </ac:spMkLst>
        </pc:spChg>
        <pc:spChg chg="del">
          <ac:chgData name="Aishwarya Gharat" userId="f6baf1b14caa1cc1" providerId="LiveId" clId="{D434269F-B7AC-4CC2-910D-19BC2A62B030}" dt="2021-11-28T11:17:11.422" v="66" actId="478"/>
          <ac:spMkLst>
            <pc:docMk/>
            <pc:sldMk cId="277118953" sldId="306"/>
            <ac:spMk id="6" creationId="{6153DECB-2522-4BFC-857C-F5C58DEB5946}"/>
          </ac:spMkLst>
        </pc:spChg>
        <pc:spChg chg="add mod">
          <ac:chgData name="Aishwarya Gharat" userId="f6baf1b14caa1cc1" providerId="LiveId" clId="{D434269F-B7AC-4CC2-910D-19BC2A62B030}" dt="2021-11-28T11:18:08.333" v="77" actId="122"/>
          <ac:spMkLst>
            <pc:docMk/>
            <pc:sldMk cId="277118953" sldId="306"/>
            <ac:spMk id="8" creationId="{4F5AB37F-1B8A-4DB0-91F1-EAC72FD07BBA}"/>
          </ac:spMkLst>
        </pc:spChg>
        <pc:picChg chg="add mod">
          <ac:chgData name="Aishwarya Gharat" userId="f6baf1b14caa1cc1" providerId="LiveId" clId="{D434269F-B7AC-4CC2-910D-19BC2A62B030}" dt="2021-11-28T11:16:41.510" v="60"/>
          <ac:picMkLst>
            <pc:docMk/>
            <pc:sldMk cId="277118953" sldId="306"/>
            <ac:picMk id="7" creationId="{FB11A523-73EA-4034-BED7-C9FCEFBCDD17}"/>
          </ac:picMkLst>
        </pc:picChg>
      </pc:sldChg>
      <pc:sldChg chg="addSp delSp modSp new mod">
        <pc:chgData name="Aishwarya Gharat" userId="f6baf1b14caa1cc1" providerId="LiveId" clId="{D434269F-B7AC-4CC2-910D-19BC2A62B030}" dt="2021-11-28T11:18:14.776" v="79" actId="122"/>
        <pc:sldMkLst>
          <pc:docMk/>
          <pc:sldMk cId="3127353446" sldId="307"/>
        </pc:sldMkLst>
        <pc:spChg chg="del">
          <ac:chgData name="Aishwarya Gharat" userId="f6baf1b14caa1cc1" providerId="LiveId" clId="{D434269F-B7AC-4CC2-910D-19BC2A62B030}" dt="2021-11-28T11:17:17.282" v="68" actId="478"/>
          <ac:spMkLst>
            <pc:docMk/>
            <pc:sldMk cId="3127353446" sldId="307"/>
            <ac:spMk id="2" creationId="{8C0A94CE-00B2-4E8A-AADB-2413ACA230BF}"/>
          </ac:spMkLst>
        </pc:spChg>
        <pc:spChg chg="del mod">
          <ac:chgData name="Aishwarya Gharat" userId="f6baf1b14caa1cc1" providerId="LiveId" clId="{D434269F-B7AC-4CC2-910D-19BC2A62B030}" dt="2021-11-28T11:17:29.798" v="70"/>
          <ac:spMkLst>
            <pc:docMk/>
            <pc:sldMk cId="3127353446" sldId="307"/>
            <ac:spMk id="3" creationId="{67266B60-0CCA-4FAA-A132-A2AA94E29828}"/>
          </ac:spMkLst>
        </pc:spChg>
        <pc:spChg chg="del">
          <ac:chgData name="Aishwarya Gharat" userId="f6baf1b14caa1cc1" providerId="LiveId" clId="{D434269F-B7AC-4CC2-910D-19BC2A62B030}" dt="2021-11-28T11:17:33.661" v="71" actId="478"/>
          <ac:spMkLst>
            <pc:docMk/>
            <pc:sldMk cId="3127353446" sldId="307"/>
            <ac:spMk id="4" creationId="{10882351-ACCE-4A25-9162-C47B3BBC1D81}"/>
          </ac:spMkLst>
        </pc:spChg>
        <pc:spChg chg="del">
          <ac:chgData name="Aishwarya Gharat" userId="f6baf1b14caa1cc1" providerId="LiveId" clId="{D434269F-B7AC-4CC2-910D-19BC2A62B030}" dt="2021-11-28T11:17:40.891" v="73" actId="478"/>
          <ac:spMkLst>
            <pc:docMk/>
            <pc:sldMk cId="3127353446" sldId="307"/>
            <ac:spMk id="5" creationId="{2D737C40-B83D-418F-B4BB-83CD530DE713}"/>
          </ac:spMkLst>
        </pc:spChg>
        <pc:spChg chg="del">
          <ac:chgData name="Aishwarya Gharat" userId="f6baf1b14caa1cc1" providerId="LiveId" clId="{D434269F-B7AC-4CC2-910D-19BC2A62B030}" dt="2021-11-28T11:17:37.598" v="72" actId="478"/>
          <ac:spMkLst>
            <pc:docMk/>
            <pc:sldMk cId="3127353446" sldId="307"/>
            <ac:spMk id="6" creationId="{C1952D78-3FB9-436D-84C3-1156B6E40105}"/>
          </ac:spMkLst>
        </pc:spChg>
        <pc:spChg chg="add mod">
          <ac:chgData name="Aishwarya Gharat" userId="f6baf1b14caa1cc1" providerId="LiveId" clId="{D434269F-B7AC-4CC2-910D-19BC2A62B030}" dt="2021-11-28T11:18:14.776" v="79" actId="122"/>
          <ac:spMkLst>
            <pc:docMk/>
            <pc:sldMk cId="3127353446" sldId="307"/>
            <ac:spMk id="8" creationId="{DFE3AF26-524D-40E6-B3B2-70D9550DCE1E}"/>
          </ac:spMkLst>
        </pc:spChg>
        <pc:picChg chg="add mod">
          <ac:chgData name="Aishwarya Gharat" userId="f6baf1b14caa1cc1" providerId="LiveId" clId="{D434269F-B7AC-4CC2-910D-19BC2A62B030}" dt="2021-11-28T11:17:29.798" v="70"/>
          <ac:picMkLst>
            <pc:docMk/>
            <pc:sldMk cId="3127353446" sldId="307"/>
            <ac:picMk id="7" creationId="{28885D00-6F9C-4C27-95BC-CDBC222330A5}"/>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9040C8-9A71-4627-B45B-8C9825F4040D}" type="datetimeFigureOut">
              <a:rPr lang="en-US" smtClean="0"/>
              <a:t>11/28/2021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2DF799-5141-4942-A585-C66BF0559B7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2DF799-5141-4942-A585-C66BF0559B74}" type="slidenum">
              <a:rPr lang="en-US" smtClean="0"/>
              <a:t>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8F9126EA-F5D9-42AF-B9A9-83F31A29B3AB}" type="datetime1">
              <a:rPr lang="en-US" smtClean="0"/>
              <a:t>11/28/2021</a:t>
            </a:fld>
            <a:endParaRPr lang="en-US"/>
          </a:p>
        </p:txBody>
      </p:sp>
      <p:sp>
        <p:nvSpPr>
          <p:cNvPr id="5" name="Footer Placeholder 4"/>
          <p:cNvSpPr>
            <a:spLocks noGrp="1"/>
          </p:cNvSpPr>
          <p:nvPr>
            <p:ph type="ftr" sz="quarter" idx="11"/>
          </p:nvPr>
        </p:nvSpPr>
        <p:spPr/>
        <p:txBody>
          <a:bodyPr/>
          <a:lstStyle/>
          <a:p>
            <a:r>
              <a:rPr lang="en-US"/>
              <a:t>&lt;&lt;title of Project&gt;&gt;</a:t>
            </a:r>
            <a:endParaRPr lang="en-US" dirty="0"/>
          </a:p>
        </p:txBody>
      </p:sp>
      <p:sp>
        <p:nvSpPr>
          <p:cNvPr id="6" name="Slide Number Placeholder 5"/>
          <p:cNvSpPr>
            <a:spLocks noGrp="1"/>
          </p:cNvSpPr>
          <p:nvPr>
            <p:ph type="sldNum" sz="quarter" idx="12"/>
          </p:nvPr>
        </p:nvSpPr>
        <p:spPr/>
        <p:txBody>
          <a:bodyPr/>
          <a:lstStyle/>
          <a:p>
            <a:fld id="{B7DB4BBF-4C96-4087-B4EC-DA651138EB13}"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8C404F2-7762-4284-812D-8344A97542D1}" type="datetime1">
              <a:rPr lang="en-US" smtClean="0"/>
              <a:t>11/28/2021</a:t>
            </a:fld>
            <a:endParaRPr lang="en-US"/>
          </a:p>
        </p:txBody>
      </p:sp>
      <p:sp>
        <p:nvSpPr>
          <p:cNvPr id="5" name="Footer Placeholder 4"/>
          <p:cNvSpPr>
            <a:spLocks noGrp="1"/>
          </p:cNvSpPr>
          <p:nvPr>
            <p:ph type="ftr" sz="quarter" idx="11"/>
          </p:nvPr>
        </p:nvSpPr>
        <p:spPr/>
        <p:txBody>
          <a:bodyPr/>
          <a:lstStyle/>
          <a:p>
            <a:r>
              <a:rPr lang="en-US"/>
              <a:t>&lt;&lt;title of Project&gt;&gt;</a:t>
            </a:r>
            <a:endParaRPr lang="en-US" dirty="0"/>
          </a:p>
        </p:txBody>
      </p:sp>
      <p:sp>
        <p:nvSpPr>
          <p:cNvPr id="6" name="Slide Number Placeholder 5"/>
          <p:cNvSpPr>
            <a:spLocks noGrp="1"/>
          </p:cNvSpPr>
          <p:nvPr>
            <p:ph type="sldNum" sz="quarter" idx="12"/>
          </p:nvPr>
        </p:nvSpPr>
        <p:spPr/>
        <p:txBody>
          <a:bodyPr/>
          <a:lstStyle/>
          <a:p>
            <a:fld id="{B7DB4BBF-4C96-4087-B4EC-DA651138EB1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A062690-A922-488A-9358-647540AB7022}" type="datetime1">
              <a:rPr lang="en-US" smtClean="0"/>
              <a:t>11/28/2021</a:t>
            </a:fld>
            <a:endParaRPr lang="en-US"/>
          </a:p>
        </p:txBody>
      </p:sp>
      <p:sp>
        <p:nvSpPr>
          <p:cNvPr id="5" name="Footer Placeholder 4"/>
          <p:cNvSpPr>
            <a:spLocks noGrp="1"/>
          </p:cNvSpPr>
          <p:nvPr>
            <p:ph type="ftr" sz="quarter" idx="11"/>
          </p:nvPr>
        </p:nvSpPr>
        <p:spPr/>
        <p:txBody>
          <a:bodyPr/>
          <a:lstStyle/>
          <a:p>
            <a:r>
              <a:rPr lang="en-US"/>
              <a:t>&lt;&lt;title of Project&gt;&gt;</a:t>
            </a:r>
            <a:endParaRPr lang="en-US" dirty="0"/>
          </a:p>
        </p:txBody>
      </p:sp>
      <p:sp>
        <p:nvSpPr>
          <p:cNvPr id="6" name="Slide Number Placeholder 5"/>
          <p:cNvSpPr>
            <a:spLocks noGrp="1"/>
          </p:cNvSpPr>
          <p:nvPr>
            <p:ph type="sldNum" sz="quarter" idx="12"/>
          </p:nvPr>
        </p:nvSpPr>
        <p:spPr/>
        <p:txBody>
          <a:bodyPr/>
          <a:lstStyle/>
          <a:p>
            <a:fld id="{B7DB4BBF-4C96-4087-B4EC-DA651138EB1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8AC2155-1AA5-4B98-A0A4-63437400A046}" type="datetime1">
              <a:rPr lang="en-US" smtClean="0"/>
              <a:t>11/28/2021</a:t>
            </a:fld>
            <a:endParaRPr lang="en-US"/>
          </a:p>
        </p:txBody>
      </p:sp>
      <p:sp>
        <p:nvSpPr>
          <p:cNvPr id="5" name="Footer Placeholder 4"/>
          <p:cNvSpPr>
            <a:spLocks noGrp="1"/>
          </p:cNvSpPr>
          <p:nvPr>
            <p:ph type="ftr" sz="quarter" idx="11"/>
          </p:nvPr>
        </p:nvSpPr>
        <p:spPr/>
        <p:txBody>
          <a:bodyPr/>
          <a:lstStyle/>
          <a:p>
            <a:r>
              <a:rPr lang="en-US"/>
              <a:t>&lt;&lt;title of Project&gt;&gt;</a:t>
            </a:r>
            <a:endParaRPr lang="en-US" dirty="0"/>
          </a:p>
        </p:txBody>
      </p:sp>
      <p:sp>
        <p:nvSpPr>
          <p:cNvPr id="6" name="Slide Number Placeholder 5"/>
          <p:cNvSpPr>
            <a:spLocks noGrp="1"/>
          </p:cNvSpPr>
          <p:nvPr>
            <p:ph type="sldNum" sz="quarter" idx="12"/>
          </p:nvPr>
        </p:nvSpPr>
        <p:spPr/>
        <p:txBody>
          <a:bodyPr/>
          <a:lstStyle/>
          <a:p>
            <a:fld id="{B7DB4BBF-4C96-4087-B4EC-DA651138EB1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B8720E-0C70-491A-AB3A-A756428A4940}" type="datetime1">
              <a:rPr lang="en-US" smtClean="0"/>
              <a:t>11/28/2021</a:t>
            </a:fld>
            <a:endParaRPr lang="en-US"/>
          </a:p>
        </p:txBody>
      </p:sp>
      <p:sp>
        <p:nvSpPr>
          <p:cNvPr id="5" name="Footer Placeholder 4"/>
          <p:cNvSpPr>
            <a:spLocks noGrp="1"/>
          </p:cNvSpPr>
          <p:nvPr>
            <p:ph type="ftr" sz="quarter" idx="11"/>
          </p:nvPr>
        </p:nvSpPr>
        <p:spPr/>
        <p:txBody>
          <a:bodyPr/>
          <a:lstStyle/>
          <a:p>
            <a:r>
              <a:rPr lang="en-US"/>
              <a:t>&lt;&lt;title of Project&gt;&gt;</a:t>
            </a:r>
            <a:endParaRPr lang="en-US" dirty="0"/>
          </a:p>
        </p:txBody>
      </p:sp>
      <p:sp>
        <p:nvSpPr>
          <p:cNvPr id="6" name="Slide Number Placeholder 5"/>
          <p:cNvSpPr>
            <a:spLocks noGrp="1"/>
          </p:cNvSpPr>
          <p:nvPr>
            <p:ph type="sldNum" sz="quarter" idx="12"/>
          </p:nvPr>
        </p:nvSpPr>
        <p:spPr/>
        <p:txBody>
          <a:bodyPr/>
          <a:lstStyle/>
          <a:p>
            <a:fld id="{B7DB4BBF-4C96-4087-B4EC-DA651138EB13}"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73F5FBC8-4CBA-4F1A-A728-B607ECFB6898}" type="datetime1">
              <a:rPr lang="en-US" smtClean="0"/>
              <a:t>11/28/2021</a:t>
            </a:fld>
            <a:endParaRPr lang="en-US"/>
          </a:p>
        </p:txBody>
      </p:sp>
      <p:sp>
        <p:nvSpPr>
          <p:cNvPr id="6" name="Footer Placeholder 5"/>
          <p:cNvSpPr>
            <a:spLocks noGrp="1"/>
          </p:cNvSpPr>
          <p:nvPr>
            <p:ph type="ftr" sz="quarter" idx="11"/>
          </p:nvPr>
        </p:nvSpPr>
        <p:spPr/>
        <p:txBody>
          <a:bodyPr/>
          <a:lstStyle/>
          <a:p>
            <a:r>
              <a:rPr lang="en-US"/>
              <a:t>&lt;&lt;title of Project&gt;&gt;</a:t>
            </a:r>
            <a:endParaRPr lang="en-US" dirty="0"/>
          </a:p>
        </p:txBody>
      </p:sp>
      <p:sp>
        <p:nvSpPr>
          <p:cNvPr id="7" name="Slide Number Placeholder 6"/>
          <p:cNvSpPr>
            <a:spLocks noGrp="1"/>
          </p:cNvSpPr>
          <p:nvPr>
            <p:ph type="sldNum" sz="quarter" idx="12"/>
          </p:nvPr>
        </p:nvSpPr>
        <p:spPr/>
        <p:txBody>
          <a:bodyPr/>
          <a:lstStyle/>
          <a:p>
            <a:fld id="{B7DB4BBF-4C96-4087-B4EC-DA651138EB1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D32C49BF-5820-4FAD-A81D-3F71FAAEA635}" type="datetime1">
              <a:rPr lang="en-US" smtClean="0"/>
              <a:t>11/28/2021</a:t>
            </a:fld>
            <a:endParaRPr lang="en-US"/>
          </a:p>
        </p:txBody>
      </p:sp>
      <p:sp>
        <p:nvSpPr>
          <p:cNvPr id="8" name="Footer Placeholder 7"/>
          <p:cNvSpPr>
            <a:spLocks noGrp="1"/>
          </p:cNvSpPr>
          <p:nvPr>
            <p:ph type="ftr" sz="quarter" idx="11"/>
          </p:nvPr>
        </p:nvSpPr>
        <p:spPr/>
        <p:txBody>
          <a:bodyPr/>
          <a:lstStyle/>
          <a:p>
            <a:r>
              <a:rPr lang="en-US"/>
              <a:t>&lt;&lt;title of Project&gt;&gt;</a:t>
            </a:r>
            <a:endParaRPr lang="en-US" dirty="0"/>
          </a:p>
        </p:txBody>
      </p:sp>
      <p:sp>
        <p:nvSpPr>
          <p:cNvPr id="9" name="Slide Number Placeholder 8"/>
          <p:cNvSpPr>
            <a:spLocks noGrp="1"/>
          </p:cNvSpPr>
          <p:nvPr>
            <p:ph type="sldNum" sz="quarter" idx="12"/>
          </p:nvPr>
        </p:nvSpPr>
        <p:spPr/>
        <p:txBody>
          <a:bodyPr/>
          <a:lstStyle/>
          <a:p>
            <a:fld id="{B7DB4BBF-4C96-4087-B4EC-DA651138EB1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1B575D67-485A-4970-B11E-A827C0B59FCC}" type="datetime1">
              <a:rPr lang="en-US" smtClean="0"/>
              <a:t>11/28/2021</a:t>
            </a:fld>
            <a:endParaRPr lang="en-US"/>
          </a:p>
        </p:txBody>
      </p:sp>
      <p:sp>
        <p:nvSpPr>
          <p:cNvPr id="4" name="Footer Placeholder 3"/>
          <p:cNvSpPr>
            <a:spLocks noGrp="1"/>
          </p:cNvSpPr>
          <p:nvPr>
            <p:ph type="ftr" sz="quarter" idx="11"/>
          </p:nvPr>
        </p:nvSpPr>
        <p:spPr/>
        <p:txBody>
          <a:bodyPr/>
          <a:lstStyle/>
          <a:p>
            <a:r>
              <a:rPr lang="en-US"/>
              <a:t>&lt;&lt;title of Project&gt;&gt;</a:t>
            </a:r>
            <a:endParaRPr lang="en-US" dirty="0"/>
          </a:p>
        </p:txBody>
      </p:sp>
      <p:sp>
        <p:nvSpPr>
          <p:cNvPr id="5" name="Slide Number Placeholder 4"/>
          <p:cNvSpPr>
            <a:spLocks noGrp="1"/>
          </p:cNvSpPr>
          <p:nvPr>
            <p:ph type="sldNum" sz="quarter" idx="12"/>
          </p:nvPr>
        </p:nvSpPr>
        <p:spPr/>
        <p:txBody>
          <a:bodyPr/>
          <a:lstStyle/>
          <a:p>
            <a:fld id="{B7DB4BBF-4C96-4087-B4EC-DA651138EB1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E81EB8-7176-4584-888A-6099BDCCE5CA}" type="datetime1">
              <a:rPr lang="en-US" smtClean="0"/>
              <a:t>11/28/2021</a:t>
            </a:fld>
            <a:endParaRPr lang="en-US"/>
          </a:p>
        </p:txBody>
      </p:sp>
      <p:sp>
        <p:nvSpPr>
          <p:cNvPr id="3" name="Footer Placeholder 2"/>
          <p:cNvSpPr>
            <a:spLocks noGrp="1"/>
          </p:cNvSpPr>
          <p:nvPr>
            <p:ph type="ftr" sz="quarter" idx="11"/>
          </p:nvPr>
        </p:nvSpPr>
        <p:spPr/>
        <p:txBody>
          <a:bodyPr/>
          <a:lstStyle/>
          <a:p>
            <a:r>
              <a:rPr lang="en-US"/>
              <a:t>&lt;&lt;title of Project&gt;&gt;</a:t>
            </a:r>
            <a:endParaRPr lang="en-US" dirty="0"/>
          </a:p>
        </p:txBody>
      </p:sp>
      <p:sp>
        <p:nvSpPr>
          <p:cNvPr id="4" name="Slide Number Placeholder 3"/>
          <p:cNvSpPr>
            <a:spLocks noGrp="1"/>
          </p:cNvSpPr>
          <p:nvPr>
            <p:ph type="sldNum" sz="quarter" idx="12"/>
          </p:nvPr>
        </p:nvSpPr>
        <p:spPr/>
        <p:txBody>
          <a:bodyPr/>
          <a:lstStyle/>
          <a:p>
            <a:fld id="{B7DB4BBF-4C96-4087-B4EC-DA651138EB1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911272-DE3D-460E-B09E-8672861ABCF9}" type="datetime1">
              <a:rPr lang="en-US" smtClean="0"/>
              <a:t>11/28/2021</a:t>
            </a:fld>
            <a:endParaRPr lang="en-US"/>
          </a:p>
        </p:txBody>
      </p:sp>
      <p:sp>
        <p:nvSpPr>
          <p:cNvPr id="6" name="Footer Placeholder 5"/>
          <p:cNvSpPr>
            <a:spLocks noGrp="1"/>
          </p:cNvSpPr>
          <p:nvPr>
            <p:ph type="ftr" sz="quarter" idx="11"/>
          </p:nvPr>
        </p:nvSpPr>
        <p:spPr/>
        <p:txBody>
          <a:bodyPr/>
          <a:lstStyle/>
          <a:p>
            <a:r>
              <a:rPr lang="en-US"/>
              <a:t>&lt;&lt;title of Project&gt;&gt;</a:t>
            </a:r>
            <a:endParaRPr lang="en-US" dirty="0"/>
          </a:p>
        </p:txBody>
      </p:sp>
      <p:sp>
        <p:nvSpPr>
          <p:cNvPr id="7" name="Slide Number Placeholder 6"/>
          <p:cNvSpPr>
            <a:spLocks noGrp="1"/>
          </p:cNvSpPr>
          <p:nvPr>
            <p:ph type="sldNum" sz="quarter" idx="12"/>
          </p:nvPr>
        </p:nvSpPr>
        <p:spPr/>
        <p:txBody>
          <a:bodyPr/>
          <a:lstStyle/>
          <a:p>
            <a:fld id="{B7DB4BBF-4C96-4087-B4EC-DA651138EB13}"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A5AA16-DA8C-48A8-BF20-A781D3936495}" type="datetime1">
              <a:rPr lang="en-US" smtClean="0"/>
              <a:t>11/28/2021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DB4BBF-4C96-4087-B4EC-DA651138EB13}"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7D8A51-FDF5-46F5-A094-2D0009EA46DB}" type="datetime1">
              <a:rPr lang="en-US" smtClean="0"/>
              <a:t>11/28/2021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&lt;&lt;title of Project&gt;&gt;</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DB4BBF-4C96-4087-B4EC-DA651138EB1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13588" y="298448"/>
            <a:ext cx="7772400" cy="1012826"/>
          </a:xfrm>
        </p:spPr>
        <p:txBody>
          <a:bodyPr>
            <a:normAutofit/>
          </a:bodyPr>
          <a:lstStyle/>
          <a:p>
            <a:pPr algn="ctr"/>
            <a:r>
              <a:rPr lang="en-US" sz="2400" b="1" dirty="0">
                <a:solidFill>
                  <a:schemeClr val="tx1"/>
                </a:solidFill>
                <a:latin typeface="Times New Roman" panose="02020603050405020304" charset="0"/>
                <a:cs typeface="Times New Roman" panose="02020603050405020304" charset="0"/>
              </a:rPr>
              <a:t>SKN Sinhgad Institute of Technology and Science</a:t>
            </a:r>
            <a:br>
              <a:rPr lang="en-US" sz="2400" b="1" dirty="0">
                <a:solidFill>
                  <a:schemeClr val="tx1"/>
                </a:solidFill>
                <a:latin typeface="Times New Roman" panose="02020603050405020304" charset="0"/>
                <a:cs typeface="Times New Roman" panose="02020603050405020304" charset="0"/>
              </a:rPr>
            </a:br>
            <a:r>
              <a:rPr lang="en-US" sz="2400" b="1" dirty="0">
                <a:solidFill>
                  <a:schemeClr val="tx1"/>
                </a:solidFill>
                <a:latin typeface="Times New Roman" panose="02020603050405020304" charset="0"/>
                <a:cs typeface="Times New Roman" panose="02020603050405020304" charset="0"/>
              </a:rPr>
              <a:t>Department of Information Technology</a:t>
            </a:r>
          </a:p>
        </p:txBody>
      </p:sp>
      <p:sp>
        <p:nvSpPr>
          <p:cNvPr id="3" name="Subtitle 2"/>
          <p:cNvSpPr>
            <a:spLocks noGrp="1"/>
          </p:cNvSpPr>
          <p:nvPr>
            <p:ph type="subTitle" idx="1"/>
          </p:nvPr>
        </p:nvSpPr>
        <p:spPr>
          <a:xfrm>
            <a:off x="2113588" y="1346198"/>
            <a:ext cx="7696200" cy="1752600"/>
          </a:xfrm>
        </p:spPr>
        <p:txBody>
          <a:bodyPr>
            <a:normAutofit fontScale="75000" lnSpcReduction="20000"/>
          </a:bodyPr>
          <a:lstStyle/>
          <a:p>
            <a:pPr algn="ctr"/>
            <a:r>
              <a:rPr lang="en-US" sz="2300" dirty="0">
                <a:solidFill>
                  <a:schemeClr val="tx1"/>
                </a:solidFill>
                <a:latin typeface="Times New Roman" panose="02020603050405020304" charset="0"/>
                <a:cs typeface="Times New Roman" panose="02020603050405020304" charset="0"/>
              </a:rPr>
              <a:t>Project Review-I</a:t>
            </a:r>
          </a:p>
          <a:p>
            <a:pPr algn="ctr"/>
            <a:r>
              <a:rPr lang="en-US" sz="2300" dirty="0">
                <a:solidFill>
                  <a:schemeClr val="tx1"/>
                </a:solidFill>
                <a:latin typeface="Times New Roman" panose="02020603050405020304" charset="0"/>
                <a:cs typeface="Times New Roman" panose="02020603050405020304" charset="0"/>
              </a:rPr>
              <a:t>On</a:t>
            </a:r>
          </a:p>
          <a:p>
            <a:pPr algn="ctr" eaLnBrk="0" hangingPunct="0"/>
            <a:r>
              <a:rPr lang="en-US" sz="4265" b="1" dirty="0">
                <a:solidFill>
                  <a:srgbClr val="002060"/>
                </a:solidFill>
                <a:latin typeface="Times New Roman" panose="02020603050405020304" charset="0"/>
                <a:cs typeface="Times New Roman" panose="02020603050405020304" charset="0"/>
              </a:rPr>
              <a:t>Distance Based Accident Avoidance System Using Arduino with CAN Protocol</a:t>
            </a:r>
          </a:p>
          <a:p>
            <a:pPr algn="ctr"/>
            <a:r>
              <a:rPr lang="en-US" sz="2300" dirty="0">
                <a:solidFill>
                  <a:schemeClr val="tx1"/>
                </a:solidFill>
                <a:latin typeface="Times New Roman" panose="02020603050405020304" charset="0"/>
                <a:cs typeface="Times New Roman" panose="02020603050405020304" charset="0"/>
              </a:rPr>
              <a:t>by</a:t>
            </a:r>
          </a:p>
          <a:p>
            <a:endParaRPr lang="en-US" dirty="0">
              <a:latin typeface="Times New Roman" panose="02020603050405020304" charset="0"/>
              <a:cs typeface="Times New Roman" panose="02020603050405020304" charset="0"/>
            </a:endParaRPr>
          </a:p>
        </p:txBody>
      </p:sp>
      <p:graphicFrame>
        <p:nvGraphicFramePr>
          <p:cNvPr id="5" name="Table 4"/>
          <p:cNvGraphicFramePr>
            <a:graphicFrameLocks noGrp="1"/>
          </p:cNvGraphicFramePr>
          <p:nvPr/>
        </p:nvGraphicFramePr>
        <p:xfrm>
          <a:off x="2113588" y="3295650"/>
          <a:ext cx="7696200" cy="1854200"/>
        </p:xfrm>
        <a:graphic>
          <a:graphicData uri="http://schemas.openxmlformats.org/drawingml/2006/table">
            <a:tbl>
              <a:tblPr firstRow="1" bandRow="1">
                <a:tableStyleId>{5C22544A-7EE6-4342-B048-85BDC9FD1C3A}</a:tableStyleId>
              </a:tblPr>
              <a:tblGrid>
                <a:gridCol w="2020253">
                  <a:extLst>
                    <a:ext uri="{9D8B030D-6E8A-4147-A177-3AD203B41FA5}">
                      <a16:colId xmlns:a16="http://schemas.microsoft.com/office/drawing/2014/main" val="20000"/>
                    </a:ext>
                  </a:extLst>
                </a:gridCol>
                <a:gridCol w="5675947">
                  <a:extLst>
                    <a:ext uri="{9D8B030D-6E8A-4147-A177-3AD203B41FA5}">
                      <a16:colId xmlns:a16="http://schemas.microsoft.com/office/drawing/2014/main" val="20001"/>
                    </a:ext>
                  </a:extLst>
                </a:gridCol>
              </a:tblGrid>
              <a:tr h="370840">
                <a:tc>
                  <a:txBody>
                    <a:bodyPr/>
                    <a:lstStyle/>
                    <a:p>
                      <a:pPr algn="ctr"/>
                      <a:r>
                        <a:rPr lang="en-US" dirty="0">
                          <a:latin typeface="Times New Roman" panose="02020603050405020304" charset="0"/>
                          <a:cs typeface="Times New Roman" panose="02020603050405020304" charset="0"/>
                        </a:rPr>
                        <a:t>Roll No</a:t>
                      </a:r>
                    </a:p>
                  </a:txBody>
                  <a:tcPr/>
                </a:tc>
                <a:tc>
                  <a:txBody>
                    <a:bodyPr/>
                    <a:lstStyle/>
                    <a:p>
                      <a:pPr algn="l"/>
                      <a:r>
                        <a:rPr lang="en-US" dirty="0">
                          <a:latin typeface="Times New Roman" panose="02020603050405020304" charset="0"/>
                          <a:cs typeface="Times New Roman" panose="02020603050405020304" charset="0"/>
                        </a:rPr>
                        <a:t>Name</a:t>
                      </a:r>
                    </a:p>
                  </a:txBody>
                  <a:tcPr/>
                </a:tc>
                <a:extLst>
                  <a:ext uri="{0D108BD9-81ED-4DB2-BD59-A6C34878D82A}">
                    <a16:rowId xmlns:a16="http://schemas.microsoft.com/office/drawing/2014/main" val="10000"/>
                  </a:ext>
                </a:extLst>
              </a:tr>
              <a:tr h="370840">
                <a:tc>
                  <a:txBody>
                    <a:bodyPr/>
                    <a:lstStyle/>
                    <a:p>
                      <a:pPr algn="ctr"/>
                      <a:r>
                        <a:rPr lang="en-US" dirty="0">
                          <a:latin typeface="Times New Roman" panose="02020603050405020304" charset="0"/>
                          <a:cs typeface="Times New Roman" panose="02020603050405020304" charset="0"/>
                        </a:rPr>
                        <a:t>21ITTA21</a:t>
                      </a:r>
                    </a:p>
                  </a:txBody>
                  <a:tcPr/>
                </a:tc>
                <a:tc>
                  <a:txBody>
                    <a:bodyPr/>
                    <a:lstStyle/>
                    <a:p>
                      <a:pPr algn="l"/>
                      <a:r>
                        <a:rPr lang="en-US" dirty="0">
                          <a:latin typeface="Times New Roman" panose="02020603050405020304" charset="0"/>
                          <a:cs typeface="Times New Roman" panose="02020603050405020304" charset="0"/>
                        </a:rPr>
                        <a:t>Nikhil Dilip Chaudhari</a:t>
                      </a:r>
                    </a:p>
                  </a:txBody>
                  <a:tcPr/>
                </a:tc>
                <a:extLst>
                  <a:ext uri="{0D108BD9-81ED-4DB2-BD59-A6C34878D82A}">
                    <a16:rowId xmlns:a16="http://schemas.microsoft.com/office/drawing/2014/main" val="10001"/>
                  </a:ext>
                </a:extLst>
              </a:tr>
              <a:tr h="370840">
                <a:tc>
                  <a:txBody>
                    <a:bodyPr/>
                    <a:lstStyle/>
                    <a:p>
                      <a:pPr algn="ctr"/>
                      <a:r>
                        <a:rPr lang="en-US" dirty="0">
                          <a:latin typeface="Times New Roman" panose="02020603050405020304" charset="0"/>
                          <a:cs typeface="Times New Roman" panose="02020603050405020304" charset="0"/>
                        </a:rPr>
                        <a:t>21ITTA12</a:t>
                      </a:r>
                    </a:p>
                  </a:txBody>
                  <a:tcPr/>
                </a:tc>
                <a:tc>
                  <a:txBody>
                    <a:bodyPr/>
                    <a:lstStyle/>
                    <a:p>
                      <a:pPr algn="l"/>
                      <a:r>
                        <a:rPr lang="en-US" dirty="0">
                          <a:latin typeface="Times New Roman" panose="02020603050405020304" charset="0"/>
                          <a:cs typeface="Times New Roman" panose="02020603050405020304" charset="0"/>
                        </a:rPr>
                        <a:t>Prajakta Mukund Bhand</a:t>
                      </a:r>
                    </a:p>
                  </a:txBody>
                  <a:tcPr/>
                </a:tc>
                <a:extLst>
                  <a:ext uri="{0D108BD9-81ED-4DB2-BD59-A6C34878D82A}">
                    <a16:rowId xmlns:a16="http://schemas.microsoft.com/office/drawing/2014/main" val="10002"/>
                  </a:ext>
                </a:extLst>
              </a:tr>
              <a:tr h="370840">
                <a:tc>
                  <a:txBody>
                    <a:bodyPr/>
                    <a:lstStyle/>
                    <a:p>
                      <a:pPr algn="ctr"/>
                      <a:r>
                        <a:rPr lang="en-US" dirty="0">
                          <a:latin typeface="Times New Roman" panose="02020603050405020304" charset="0"/>
                          <a:cs typeface="Times New Roman" panose="02020603050405020304" charset="0"/>
                        </a:rPr>
                        <a:t>21ITTA30</a:t>
                      </a:r>
                    </a:p>
                  </a:txBody>
                  <a:tcPr/>
                </a:tc>
                <a:tc>
                  <a:txBody>
                    <a:bodyPr/>
                    <a:lstStyle/>
                    <a:p>
                      <a:pPr algn="l"/>
                      <a:r>
                        <a:rPr lang="en-US" dirty="0">
                          <a:latin typeface="Times New Roman" panose="02020603050405020304" charset="0"/>
                          <a:cs typeface="Times New Roman" panose="02020603050405020304" charset="0"/>
                        </a:rPr>
                        <a:t>Aishwarya Sandeep Gharat</a:t>
                      </a:r>
                    </a:p>
                  </a:txBody>
                  <a:tcPr/>
                </a:tc>
                <a:extLst>
                  <a:ext uri="{0D108BD9-81ED-4DB2-BD59-A6C34878D82A}">
                    <a16:rowId xmlns:a16="http://schemas.microsoft.com/office/drawing/2014/main" val="10003"/>
                  </a:ext>
                </a:extLst>
              </a:tr>
              <a:tr h="370840">
                <a:tc>
                  <a:txBody>
                    <a:bodyPr/>
                    <a:lstStyle/>
                    <a:p>
                      <a:pPr algn="ctr"/>
                      <a:r>
                        <a:rPr lang="en-US" dirty="0">
                          <a:latin typeface="Times New Roman" panose="02020603050405020304" charset="0"/>
                          <a:cs typeface="Times New Roman" panose="02020603050405020304" charset="0"/>
                        </a:rPr>
                        <a:t>21ITTA08</a:t>
                      </a:r>
                    </a:p>
                  </a:txBody>
                  <a:tcPr/>
                </a:tc>
                <a:tc>
                  <a:txBody>
                    <a:bodyPr/>
                    <a:lstStyle/>
                    <a:p>
                      <a:pPr algn="l"/>
                      <a:r>
                        <a:rPr lang="en-US" dirty="0">
                          <a:latin typeface="Times New Roman" panose="02020603050405020304" charset="0"/>
                          <a:cs typeface="Times New Roman" panose="02020603050405020304" charset="0"/>
                        </a:rPr>
                        <a:t>Kunal Chandrashekhar Sonawane</a:t>
                      </a:r>
                    </a:p>
                  </a:txBody>
                  <a:tcPr/>
                </a:tc>
                <a:extLst>
                  <a:ext uri="{0D108BD9-81ED-4DB2-BD59-A6C34878D82A}">
                    <a16:rowId xmlns:a16="http://schemas.microsoft.com/office/drawing/2014/main" val="10004"/>
                  </a:ext>
                </a:extLst>
              </a:tr>
            </a:tbl>
          </a:graphicData>
        </a:graphic>
      </p:graphicFrame>
      <p:sp>
        <p:nvSpPr>
          <p:cNvPr id="6" name="Subtitle 2"/>
          <p:cNvSpPr txBox="1"/>
          <p:nvPr/>
        </p:nvSpPr>
        <p:spPr>
          <a:xfrm>
            <a:off x="2113588" y="5511802"/>
            <a:ext cx="7543800" cy="838200"/>
          </a:xfrm>
          <a:prstGeom prst="rect">
            <a:avLst/>
          </a:prstGeom>
        </p:spPr>
        <p:txBody>
          <a:bodyPr vert="horz" lIns="91440" tIns="45720" rIns="91440" bIns="45720" rtlCol="0">
            <a:normAutofit fontScale="67500" lnSpcReduction="20000"/>
          </a:bodyPr>
          <a:lstStyle/>
          <a:p>
            <a:pPr algn="ctr"/>
            <a:r>
              <a:rPr lang="en-US" sz="2800" dirty="0">
                <a:ea typeface="+mn-lt"/>
                <a:cs typeface="+mn-lt"/>
              </a:rPr>
              <a:t>  </a:t>
            </a:r>
            <a:r>
              <a:rPr lang="en-US" sz="2800" b="1" dirty="0">
                <a:latin typeface="Times New Roman" panose="02020603050405020304"/>
                <a:ea typeface="+mn-lt"/>
                <a:cs typeface="+mn-lt"/>
              </a:rPr>
              <a:t>      </a:t>
            </a:r>
            <a:r>
              <a:rPr lang="en-US" sz="2800" b="1" dirty="0">
                <a:latin typeface="Times New Roman" panose="02020603050405020304" charset="0"/>
                <a:ea typeface="+mn-lt"/>
                <a:cs typeface="Times New Roman" panose="02020603050405020304" charset="0"/>
              </a:rPr>
              <a:t>   UNDER GUIDANCE </a:t>
            </a:r>
            <a:endParaRPr lang="en-US" sz="2800" dirty="0">
              <a:latin typeface="Times New Roman" panose="02020603050405020304" charset="0"/>
              <a:ea typeface="+mn-lt"/>
              <a:cs typeface="Times New Roman" panose="02020603050405020304" charset="0"/>
            </a:endParaRPr>
          </a:p>
          <a:p>
            <a:pPr algn="ctr"/>
            <a:r>
              <a:rPr lang="en-US" sz="2800" dirty="0">
                <a:latin typeface="Times New Roman" panose="02020603050405020304" charset="0"/>
                <a:cs typeface="Times New Roman" panose="02020603050405020304" charset="0"/>
                <a:sym typeface="+mn-ea"/>
              </a:rPr>
              <a:t>           Prof.B.J.Deokate</a:t>
            </a:r>
          </a:p>
          <a:p>
            <a:pPr algn="ctr"/>
            <a:r>
              <a:rPr lang="en-US" sz="2800" dirty="0">
                <a:latin typeface="Times New Roman" panose="02020603050405020304" charset="0"/>
                <a:cs typeface="Times New Roman" panose="02020603050405020304" charset="0"/>
                <a:sym typeface="+mn-ea"/>
              </a:rPr>
              <a:t>          (Info.Technology Dept.)</a:t>
            </a:r>
            <a:endParaRPr lang="en-US" sz="2800" b="1" dirty="0">
              <a:latin typeface="Times New Roman" panose="02020603050405020304" charset="0"/>
              <a:cs typeface="Times New Roman" panose="02020603050405020304" charset="0"/>
            </a:endParaRPr>
          </a:p>
          <a:p>
            <a:pPr algn="ctr">
              <a:spcBef>
                <a:spcPct val="20000"/>
              </a:spcBef>
              <a:defRPr/>
            </a:pPr>
            <a:endParaRPr lang="en-US" sz="2600" dirty="0">
              <a:solidFill>
                <a:schemeClr val="tx1">
                  <a:tint val="75000"/>
                </a:schemeClr>
              </a:solidFill>
            </a:endParaRPr>
          </a:p>
          <a:p>
            <a:pPr algn="ctr">
              <a:spcBef>
                <a:spcPct val="20000"/>
              </a:spcBef>
              <a:defRPr/>
            </a:pPr>
            <a:endParaRPr lang="en-US" sz="2200" dirty="0">
              <a:solidFill>
                <a:schemeClr val="tx1">
                  <a:tint val="75000"/>
                </a:schemeClr>
              </a:solidFill>
            </a:endParaRPr>
          </a:p>
          <a:p>
            <a:pPr algn="ctr">
              <a:spcBef>
                <a:spcPct val="20000"/>
              </a:spcBef>
              <a:defRPr/>
            </a:pPr>
            <a:endParaRPr lang="en-US" sz="2400" dirty="0">
              <a:solidFill>
                <a:schemeClr val="tx1">
                  <a:tint val="75000"/>
                </a:schemeClr>
              </a:solidFill>
            </a:endParaRPr>
          </a:p>
        </p:txBody>
      </p:sp>
      <p:pic>
        <p:nvPicPr>
          <p:cNvPr id="1026" name="Picture 2" descr="C:\Users\user\Desktop\Webinar\logo.png"/>
          <p:cNvPicPr>
            <a:picLocks noChangeAspect="1" noChangeArrowheads="1"/>
          </p:cNvPicPr>
          <p:nvPr/>
        </p:nvPicPr>
        <p:blipFill>
          <a:blip r:embed="rId2" cstate="print"/>
          <a:srcRect/>
          <a:stretch>
            <a:fillRect/>
          </a:stretch>
        </p:blipFill>
        <p:spPr bwMode="auto">
          <a:xfrm>
            <a:off x="57195" y="109022"/>
            <a:ext cx="1875418" cy="1359930"/>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nvGraphicFramePr>
        <p:xfrm>
          <a:off x="0" y="0"/>
          <a:ext cx="12192000" cy="7680960"/>
        </p:xfrm>
        <a:graphic>
          <a:graphicData uri="http://schemas.openxmlformats.org/drawingml/2006/table">
            <a:tbl>
              <a:tblPr firstRow="1" bandRow="1">
                <a:tableStyleId>{5C22544A-7EE6-4342-B048-85BDC9FD1C3A}</a:tableStyleId>
              </a:tblPr>
              <a:tblGrid>
                <a:gridCol w="685800">
                  <a:extLst>
                    <a:ext uri="{9D8B030D-6E8A-4147-A177-3AD203B41FA5}">
                      <a16:colId xmlns:a16="http://schemas.microsoft.com/office/drawing/2014/main" val="20000"/>
                    </a:ext>
                  </a:extLst>
                </a:gridCol>
                <a:gridCol w="2371725">
                  <a:extLst>
                    <a:ext uri="{9D8B030D-6E8A-4147-A177-3AD203B41FA5}">
                      <a16:colId xmlns:a16="http://schemas.microsoft.com/office/drawing/2014/main" val="20001"/>
                    </a:ext>
                  </a:extLst>
                </a:gridCol>
                <a:gridCol w="4076700">
                  <a:extLst>
                    <a:ext uri="{9D8B030D-6E8A-4147-A177-3AD203B41FA5}">
                      <a16:colId xmlns:a16="http://schemas.microsoft.com/office/drawing/2014/main" val="20002"/>
                    </a:ext>
                  </a:extLst>
                </a:gridCol>
                <a:gridCol w="2619375">
                  <a:extLst>
                    <a:ext uri="{9D8B030D-6E8A-4147-A177-3AD203B41FA5}">
                      <a16:colId xmlns:a16="http://schemas.microsoft.com/office/drawing/2014/main" val="20003"/>
                    </a:ext>
                  </a:extLst>
                </a:gridCol>
                <a:gridCol w="2438400">
                  <a:extLst>
                    <a:ext uri="{9D8B030D-6E8A-4147-A177-3AD203B41FA5}">
                      <a16:colId xmlns:a16="http://schemas.microsoft.com/office/drawing/2014/main" val="20004"/>
                    </a:ext>
                  </a:extLst>
                </a:gridCol>
              </a:tblGrid>
              <a:tr h="560388">
                <a:tc>
                  <a:txBody>
                    <a:bodyPr/>
                    <a:lstStyle/>
                    <a:p>
                      <a:r>
                        <a:rPr lang="en-US" sz="1800" dirty="0">
                          <a:solidFill>
                            <a:schemeClr val="bg1"/>
                          </a:solidFill>
                          <a:latin typeface="Times New Roman" panose="02020603050405020304" charset="0"/>
                          <a:cs typeface="Times New Roman" panose="02020603050405020304" charset="0"/>
                        </a:rPr>
                        <a:t>SR NO.</a:t>
                      </a:r>
                    </a:p>
                  </a:txBody>
                  <a:tcPr/>
                </a:tc>
                <a:tc>
                  <a:txBody>
                    <a:bodyPr/>
                    <a:lstStyle/>
                    <a:p>
                      <a:r>
                        <a:rPr lang="en-US" sz="1800" dirty="0">
                          <a:solidFill>
                            <a:schemeClr val="bg1"/>
                          </a:solidFill>
                          <a:latin typeface="Times New Roman" panose="02020603050405020304" charset="0"/>
                          <a:cs typeface="Times New Roman" panose="02020603050405020304" charset="0"/>
                        </a:rPr>
                        <a:t>Title Of Paper</a:t>
                      </a:r>
                    </a:p>
                  </a:txBody>
                  <a:tcPr/>
                </a:tc>
                <a:tc>
                  <a:txBody>
                    <a:bodyPr/>
                    <a:lstStyle/>
                    <a:p>
                      <a:r>
                        <a:rPr lang="en-US" sz="1800" dirty="0">
                          <a:solidFill>
                            <a:schemeClr val="bg1"/>
                          </a:solidFill>
                          <a:latin typeface="Times New Roman" panose="02020603050405020304" charset="0"/>
                          <a:cs typeface="Times New Roman" panose="02020603050405020304" charset="0"/>
                        </a:rPr>
                        <a:t>Description With Seed Idea</a:t>
                      </a:r>
                    </a:p>
                  </a:txBody>
                  <a:tcPr/>
                </a:tc>
                <a:tc>
                  <a:txBody>
                    <a:bodyPr/>
                    <a:lstStyle/>
                    <a:p>
                      <a:r>
                        <a:rPr lang="en-US" sz="1800" dirty="0">
                          <a:solidFill>
                            <a:schemeClr val="bg1"/>
                          </a:solidFill>
                          <a:latin typeface="Times New Roman" panose="02020603050405020304" charset="0"/>
                          <a:cs typeface="Times New Roman" panose="02020603050405020304" charset="0"/>
                        </a:rPr>
                        <a:t>Techniques Used</a:t>
                      </a:r>
                    </a:p>
                  </a:txBody>
                  <a:tcPr/>
                </a:tc>
                <a:tc>
                  <a:txBody>
                    <a:bodyPr/>
                    <a:lstStyle/>
                    <a:p>
                      <a:r>
                        <a:rPr lang="en-US" sz="1800" dirty="0">
                          <a:solidFill>
                            <a:schemeClr val="bg1"/>
                          </a:solidFill>
                          <a:latin typeface="Times New Roman" panose="02020603050405020304" charset="0"/>
                          <a:cs typeface="Times New Roman" panose="02020603050405020304" charset="0"/>
                        </a:rPr>
                        <a:t>Merits/Demerits</a:t>
                      </a:r>
                    </a:p>
                  </a:txBody>
                  <a:tcPr/>
                </a:tc>
                <a:extLst>
                  <a:ext uri="{0D108BD9-81ED-4DB2-BD59-A6C34878D82A}">
                    <a16:rowId xmlns:a16="http://schemas.microsoft.com/office/drawing/2014/main" val="10000"/>
                  </a:ext>
                </a:extLst>
              </a:tr>
              <a:tr h="3442380">
                <a:tc>
                  <a:txBody>
                    <a:bodyPr/>
                    <a:lstStyle/>
                    <a:p>
                      <a:r>
                        <a:rPr lang="en-US" sz="1800" dirty="0">
                          <a:solidFill>
                            <a:schemeClr val="tx1"/>
                          </a:solidFill>
                          <a:latin typeface="Times New Roman" panose="02020603050405020304" charset="0"/>
                          <a:cs typeface="Times New Roman" panose="02020603050405020304" charset="0"/>
                        </a:rPr>
                        <a:t>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800" b="0" dirty="0">
                          <a:solidFill>
                            <a:schemeClr val="tx1"/>
                          </a:solidFill>
                          <a:latin typeface="Times New Roman" panose="02020603050405020304" charset="0"/>
                          <a:cs typeface="Times New Roman" panose="02020603050405020304" charset="0"/>
                        </a:rPr>
                        <a:t>Design of an intelligent autonomous accident prevention, detection and vehicle monitoring system</a:t>
                      </a:r>
                      <a:endParaRPr lang="en-IN" sz="1800" b="0" dirty="0">
                        <a:solidFill>
                          <a:schemeClr val="tx1"/>
                        </a:solidFill>
                        <a:latin typeface="Times New Roman" panose="02020603050405020304" charset="0"/>
                        <a:cs typeface="Times New Roman" panose="02020603050405020304" charset="0"/>
                      </a:endParaRPr>
                    </a:p>
                    <a:p>
                      <a:endParaRPr lang="en-IN" sz="1800" b="0" dirty="0">
                        <a:solidFill>
                          <a:schemeClr val="tx1"/>
                        </a:solidFill>
                        <a:latin typeface="Times New Roman" panose="02020603050405020304" charset="0"/>
                        <a:cs typeface="Times New Roman" panose="02020603050405020304" charset="0"/>
                      </a:endParaRPr>
                    </a:p>
                  </a:txBody>
                  <a:tcPr/>
                </a:tc>
                <a:tc>
                  <a:txBody>
                    <a:bodyPr/>
                    <a:lstStyle/>
                    <a:p>
                      <a:pPr algn="just"/>
                      <a:r>
                        <a:rPr lang="en-US" sz="1800" b="0" dirty="0">
                          <a:solidFill>
                            <a:schemeClr val="tx1"/>
                          </a:solidFill>
                          <a:latin typeface="Times New Roman" panose="02020603050405020304" charset="0"/>
                          <a:cs typeface="Times New Roman" panose="02020603050405020304" charset="0"/>
                        </a:rPr>
                        <a:t>In this paper an automatic, efficient, low priced and advance system has been developed that can perform this job. This technology prevents the accident and notify the emergency services and the owner of vehicle.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800" b="0" dirty="0">
                          <a:solidFill>
                            <a:schemeClr val="tx1"/>
                          </a:solidFill>
                          <a:latin typeface="Times New Roman" panose="02020603050405020304" charset="0"/>
                          <a:cs typeface="Times New Roman" panose="02020603050405020304" charset="0"/>
                        </a:rPr>
                        <a:t>Arduino UNO,GSM model and accelerometer sensor.</a:t>
                      </a:r>
                      <a:endParaRPr lang="en-IN" sz="1800" b="0" dirty="0">
                        <a:solidFill>
                          <a:schemeClr val="tx1"/>
                        </a:solidFill>
                        <a:latin typeface="Times New Roman" panose="02020603050405020304" charset="0"/>
                        <a:cs typeface="Times New Roman" panose="02020603050405020304" charset="0"/>
                      </a:endParaRPr>
                    </a:p>
                    <a:p>
                      <a:endParaRPr lang="en-IN" sz="1800" b="0" dirty="0">
                        <a:solidFill>
                          <a:schemeClr val="tx1"/>
                        </a:solidFill>
                        <a:latin typeface="Times New Roman" panose="02020603050405020304" charset="0"/>
                        <a:cs typeface="Times New Roman" panose="0202060305040502030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800" b="0" dirty="0">
                          <a:solidFill>
                            <a:schemeClr val="tx1"/>
                          </a:solidFill>
                          <a:latin typeface="Times New Roman" panose="02020603050405020304" charset="0"/>
                          <a:cs typeface="Times New Roman" panose="02020603050405020304" charset="0"/>
                        </a:rPr>
                        <a:t>Merits:</a:t>
                      </a:r>
                      <a:r>
                        <a:rPr lang="en-US" sz="1800" dirty="0">
                          <a:solidFill>
                            <a:schemeClr val="tx1"/>
                          </a:solidFill>
                          <a:latin typeface="Times New Roman" panose="02020603050405020304" charset="0"/>
                          <a:cs typeface="Times New Roman" panose="02020603050405020304" charset="0"/>
                        </a:rPr>
                        <a:t> </a:t>
                      </a:r>
                      <a:r>
                        <a:rPr lang="en-US" sz="1800" b="0" dirty="0">
                          <a:solidFill>
                            <a:schemeClr val="tx1"/>
                          </a:solidFill>
                          <a:latin typeface="Times New Roman" panose="02020603050405020304" charset="0"/>
                          <a:cs typeface="Times New Roman" panose="02020603050405020304" charset="0"/>
                        </a:rPr>
                        <a:t>It can detect accident and sends the information to emergency services with covering geographical coordinates.</a:t>
                      </a:r>
                    </a:p>
                    <a:p>
                      <a:pPr marL="0" marR="0" lvl="0" indent="0" algn="l" defTabSz="914400" rtl="0" eaLnBrk="1" fontAlgn="auto" latinLnBrk="0" hangingPunct="1">
                        <a:lnSpc>
                          <a:spcPct val="100000"/>
                        </a:lnSpc>
                        <a:spcBef>
                          <a:spcPts val="0"/>
                        </a:spcBef>
                        <a:spcAft>
                          <a:spcPts val="0"/>
                        </a:spcAft>
                        <a:buClrTx/>
                        <a:buSzTx/>
                        <a:buFontTx/>
                        <a:buNone/>
                        <a:defRPr/>
                      </a:pPr>
                      <a:endParaRPr lang="en-US" sz="1800" b="0" dirty="0">
                        <a:solidFill>
                          <a:schemeClr val="tx1"/>
                        </a:solidFill>
                        <a:latin typeface="Times New Roman" panose="02020603050405020304" charset="0"/>
                        <a:cs typeface="Times New Roman" panose="02020603050405020304"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1800" b="0" dirty="0">
                          <a:solidFill>
                            <a:schemeClr val="tx1"/>
                          </a:solidFill>
                          <a:latin typeface="Times New Roman" panose="02020603050405020304" charset="0"/>
                          <a:cs typeface="Times New Roman" panose="02020603050405020304" charset="0"/>
                        </a:rPr>
                        <a:t>Demerits: It detects acceleration value but in breaking condition it becomes extremely difficult.</a:t>
                      </a:r>
                      <a:endParaRPr lang="en-IN" sz="1800" b="0" dirty="0">
                        <a:solidFill>
                          <a:schemeClr val="tx1"/>
                        </a:solidFill>
                        <a:latin typeface="Times New Roman" panose="02020603050405020304" charset="0"/>
                        <a:cs typeface="Times New Roman" panose="02020603050405020304" charset="0"/>
                      </a:endParaRPr>
                    </a:p>
                    <a:p>
                      <a:endParaRPr lang="en-IN" sz="1800" dirty="0">
                        <a:solidFill>
                          <a:schemeClr val="tx1"/>
                        </a:solidFill>
                        <a:latin typeface="Times New Roman" panose="02020603050405020304" charset="0"/>
                        <a:cs typeface="Times New Roman" panose="02020603050405020304" charset="0"/>
                      </a:endParaRPr>
                    </a:p>
                  </a:txBody>
                  <a:tcPr/>
                </a:tc>
                <a:extLst>
                  <a:ext uri="{0D108BD9-81ED-4DB2-BD59-A6C34878D82A}">
                    <a16:rowId xmlns:a16="http://schemas.microsoft.com/office/drawing/2014/main" val="10001"/>
                  </a:ext>
                </a:extLst>
              </a:tr>
              <a:tr h="2721882">
                <a:tc>
                  <a:txBody>
                    <a:bodyPr/>
                    <a:lstStyle/>
                    <a:p>
                      <a:r>
                        <a:rPr lang="en-US" sz="1800" dirty="0">
                          <a:solidFill>
                            <a:schemeClr val="tx1"/>
                          </a:solidFill>
                          <a:latin typeface="Times New Roman" panose="02020603050405020304" charset="0"/>
                          <a:cs typeface="Times New Roman" panose="02020603050405020304" charset="0"/>
                        </a:rPr>
                        <a:t>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800" dirty="0">
                          <a:solidFill>
                            <a:schemeClr val="tx1"/>
                          </a:solidFill>
                          <a:latin typeface="Times New Roman" panose="02020603050405020304" charset="0"/>
                          <a:cs typeface="Times New Roman" panose="02020603050405020304" charset="0"/>
                        </a:rPr>
                        <a:t>Implementation of IN-Vehicle and V2V communication with basic safety message format</a:t>
                      </a:r>
                      <a:endParaRPr lang="en-IN" sz="1800" dirty="0">
                        <a:solidFill>
                          <a:schemeClr val="tx1"/>
                        </a:solidFill>
                        <a:latin typeface="Times New Roman" panose="02020603050405020304" charset="0"/>
                        <a:cs typeface="Times New Roman" panose="02020603050405020304" charset="0"/>
                      </a:endParaRPr>
                    </a:p>
                    <a:p>
                      <a:endParaRPr lang="en-IN" sz="1800" dirty="0">
                        <a:solidFill>
                          <a:schemeClr val="tx1"/>
                        </a:solidFill>
                        <a:latin typeface="Times New Roman" panose="02020603050405020304" charset="0"/>
                        <a:cs typeface="Times New Roman" panose="0202060305040502030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800" dirty="0">
                          <a:solidFill>
                            <a:schemeClr val="tx1"/>
                          </a:solidFill>
                          <a:latin typeface="Times New Roman" panose="02020603050405020304" charset="0"/>
                          <a:cs typeface="Times New Roman" panose="02020603050405020304" charset="0"/>
                        </a:rPr>
                        <a:t>Implementation of IN-Vehicle and V2V communication with basic safety message format.</a:t>
                      </a:r>
                      <a:endParaRPr lang="en-IN" sz="1800" dirty="0">
                        <a:solidFill>
                          <a:schemeClr val="tx1"/>
                        </a:solidFill>
                        <a:latin typeface="Times New Roman" panose="02020603050405020304" charset="0"/>
                        <a:cs typeface="Times New Roman" panose="02020603050405020304"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sz="1800" b="0" kern="1200" dirty="0">
                        <a:solidFill>
                          <a:schemeClr val="tx1"/>
                        </a:solidFill>
                        <a:effectLst/>
                        <a:latin typeface="Times New Roman" panose="02020603050405020304" charset="0"/>
                        <a:ea typeface="+mn-ea"/>
                        <a:cs typeface="Times New Roman" panose="02020603050405020304" charset="0"/>
                      </a:endParaRPr>
                    </a:p>
                    <a:p>
                      <a:endParaRPr lang="en-IN" sz="1800" dirty="0">
                        <a:solidFill>
                          <a:schemeClr val="tx1"/>
                        </a:solidFill>
                        <a:latin typeface="Times New Roman" panose="02020603050405020304" charset="0"/>
                        <a:cs typeface="Times New Roman" panose="0202060305040502030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800" dirty="0">
                          <a:solidFill>
                            <a:schemeClr val="tx1"/>
                          </a:solidFill>
                          <a:latin typeface="Times New Roman" panose="02020603050405020304" charset="0"/>
                          <a:cs typeface="Times New Roman" panose="02020603050405020304" charset="0"/>
                        </a:rPr>
                        <a:t>ECU using control area network(CAN).</a:t>
                      </a:r>
                      <a:endParaRPr lang="en-IN" sz="1800" dirty="0">
                        <a:solidFill>
                          <a:schemeClr val="tx1"/>
                        </a:solidFill>
                        <a:latin typeface="Times New Roman" panose="02020603050405020304" charset="0"/>
                        <a:cs typeface="Times New Roman" panose="02020603050405020304"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lang="en-IN" sz="1800" dirty="0">
                        <a:solidFill>
                          <a:schemeClr val="tx1"/>
                        </a:solidFill>
                        <a:latin typeface="Times New Roman" panose="02020603050405020304" charset="0"/>
                        <a:cs typeface="Times New Roman" panose="02020603050405020304" charset="0"/>
                      </a:endParaRPr>
                    </a:p>
                  </a:txBody>
                  <a:tcPr/>
                </a:tc>
                <a:tc>
                  <a:txBody>
                    <a:bodyPr/>
                    <a:lstStyle/>
                    <a:p>
                      <a:r>
                        <a:rPr lang="en-US" sz="1800" dirty="0">
                          <a:solidFill>
                            <a:schemeClr val="tx1"/>
                          </a:solidFill>
                          <a:latin typeface="Times New Roman" panose="02020603050405020304" charset="0"/>
                          <a:cs typeface="Times New Roman" panose="02020603050405020304" charset="0"/>
                        </a:rPr>
                        <a:t>Merits: The data exchange can be used to detect sudden changes in vehicle that bring about dangerous and thereby warning the driver about it.</a:t>
                      </a:r>
                    </a:p>
                    <a:p>
                      <a:endParaRPr lang="en-US" sz="1800" dirty="0">
                        <a:solidFill>
                          <a:schemeClr val="tx1"/>
                        </a:solidFill>
                        <a:latin typeface="Times New Roman" panose="02020603050405020304" charset="0"/>
                        <a:cs typeface="Times New Roman" panose="02020603050405020304" charset="0"/>
                      </a:endParaRPr>
                    </a:p>
                    <a:p>
                      <a:r>
                        <a:rPr lang="en-US" sz="1800" dirty="0">
                          <a:solidFill>
                            <a:schemeClr val="tx1"/>
                          </a:solidFill>
                          <a:latin typeface="Times New Roman" panose="02020603050405020304" charset="0"/>
                          <a:cs typeface="Times New Roman" panose="02020603050405020304" charset="0"/>
                        </a:rPr>
                        <a:t>Demerits: All over implementation is difficult.</a:t>
                      </a:r>
                      <a:endParaRPr lang="en-US" sz="1800" b="0" dirty="0">
                        <a:solidFill>
                          <a:schemeClr val="tx1"/>
                        </a:solidFill>
                        <a:latin typeface="Times New Roman" panose="02020603050405020304" charset="0"/>
                        <a:cs typeface="Times New Roman" panose="02020603050405020304" charset="0"/>
                      </a:endParaRPr>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nvGraphicFramePr>
        <p:xfrm>
          <a:off x="0" y="0"/>
          <a:ext cx="12192000" cy="7223614"/>
        </p:xfrm>
        <a:graphic>
          <a:graphicData uri="http://schemas.openxmlformats.org/drawingml/2006/table">
            <a:tbl>
              <a:tblPr firstRow="1" bandRow="1">
                <a:tableStyleId>{5C22544A-7EE6-4342-B048-85BDC9FD1C3A}</a:tableStyleId>
              </a:tblPr>
              <a:tblGrid>
                <a:gridCol w="685800">
                  <a:extLst>
                    <a:ext uri="{9D8B030D-6E8A-4147-A177-3AD203B41FA5}">
                      <a16:colId xmlns:a16="http://schemas.microsoft.com/office/drawing/2014/main" val="20000"/>
                    </a:ext>
                  </a:extLst>
                </a:gridCol>
                <a:gridCol w="2371725">
                  <a:extLst>
                    <a:ext uri="{9D8B030D-6E8A-4147-A177-3AD203B41FA5}">
                      <a16:colId xmlns:a16="http://schemas.microsoft.com/office/drawing/2014/main" val="20001"/>
                    </a:ext>
                  </a:extLst>
                </a:gridCol>
                <a:gridCol w="4076700">
                  <a:extLst>
                    <a:ext uri="{9D8B030D-6E8A-4147-A177-3AD203B41FA5}">
                      <a16:colId xmlns:a16="http://schemas.microsoft.com/office/drawing/2014/main" val="20002"/>
                    </a:ext>
                  </a:extLst>
                </a:gridCol>
                <a:gridCol w="2619375">
                  <a:extLst>
                    <a:ext uri="{9D8B030D-6E8A-4147-A177-3AD203B41FA5}">
                      <a16:colId xmlns:a16="http://schemas.microsoft.com/office/drawing/2014/main" val="20003"/>
                    </a:ext>
                  </a:extLst>
                </a:gridCol>
                <a:gridCol w="2438400">
                  <a:extLst>
                    <a:ext uri="{9D8B030D-6E8A-4147-A177-3AD203B41FA5}">
                      <a16:colId xmlns:a16="http://schemas.microsoft.com/office/drawing/2014/main" val="20004"/>
                    </a:ext>
                  </a:extLst>
                </a:gridCol>
              </a:tblGrid>
              <a:tr h="645128">
                <a:tc>
                  <a:txBody>
                    <a:bodyPr/>
                    <a:lstStyle/>
                    <a:p>
                      <a:r>
                        <a:rPr lang="en-US" sz="1800" dirty="0">
                          <a:solidFill>
                            <a:schemeClr val="bg1"/>
                          </a:solidFill>
                          <a:latin typeface="Times New Roman" panose="02020603050405020304" charset="0"/>
                          <a:cs typeface="Times New Roman" panose="02020603050405020304" charset="0"/>
                        </a:rPr>
                        <a:t>SR NO.</a:t>
                      </a:r>
                    </a:p>
                  </a:txBody>
                  <a:tcPr/>
                </a:tc>
                <a:tc>
                  <a:txBody>
                    <a:bodyPr/>
                    <a:lstStyle/>
                    <a:p>
                      <a:r>
                        <a:rPr lang="en-US" sz="1800" dirty="0">
                          <a:solidFill>
                            <a:schemeClr val="bg1"/>
                          </a:solidFill>
                          <a:latin typeface="Times New Roman" panose="02020603050405020304" charset="0"/>
                          <a:cs typeface="Times New Roman" panose="02020603050405020304" charset="0"/>
                        </a:rPr>
                        <a:t>Title Of Paper</a:t>
                      </a:r>
                    </a:p>
                  </a:txBody>
                  <a:tcPr/>
                </a:tc>
                <a:tc>
                  <a:txBody>
                    <a:bodyPr/>
                    <a:lstStyle/>
                    <a:p>
                      <a:r>
                        <a:rPr lang="en-US" sz="1800" dirty="0">
                          <a:solidFill>
                            <a:schemeClr val="bg1"/>
                          </a:solidFill>
                          <a:latin typeface="Times New Roman" panose="02020603050405020304" charset="0"/>
                          <a:cs typeface="Times New Roman" panose="02020603050405020304" charset="0"/>
                        </a:rPr>
                        <a:t>Description With Seed Idea</a:t>
                      </a:r>
                    </a:p>
                  </a:txBody>
                  <a:tcPr/>
                </a:tc>
                <a:tc>
                  <a:txBody>
                    <a:bodyPr/>
                    <a:lstStyle/>
                    <a:p>
                      <a:r>
                        <a:rPr lang="en-US" sz="1800" dirty="0">
                          <a:solidFill>
                            <a:schemeClr val="bg1"/>
                          </a:solidFill>
                          <a:latin typeface="Times New Roman" panose="02020603050405020304" charset="0"/>
                          <a:cs typeface="Times New Roman" panose="02020603050405020304" charset="0"/>
                        </a:rPr>
                        <a:t>Techniques Used</a:t>
                      </a:r>
                    </a:p>
                  </a:txBody>
                  <a:tcPr/>
                </a:tc>
                <a:tc>
                  <a:txBody>
                    <a:bodyPr/>
                    <a:lstStyle/>
                    <a:p>
                      <a:r>
                        <a:rPr lang="en-US" sz="1800" dirty="0">
                          <a:solidFill>
                            <a:schemeClr val="bg1"/>
                          </a:solidFill>
                          <a:latin typeface="Times New Roman" panose="02020603050405020304" charset="0"/>
                          <a:cs typeface="Times New Roman" panose="02020603050405020304" charset="0"/>
                        </a:rPr>
                        <a:t>Merits/Demerits</a:t>
                      </a:r>
                    </a:p>
                  </a:txBody>
                  <a:tcPr/>
                </a:tc>
                <a:extLst>
                  <a:ext uri="{0D108BD9-81ED-4DB2-BD59-A6C34878D82A}">
                    <a16:rowId xmlns:a16="http://schemas.microsoft.com/office/drawing/2014/main" val="10000"/>
                  </a:ext>
                </a:extLst>
              </a:tr>
              <a:tr h="3469526">
                <a:tc>
                  <a:txBody>
                    <a:bodyPr/>
                    <a:lstStyle/>
                    <a:p>
                      <a:r>
                        <a:rPr lang="en-US" sz="1800" dirty="0">
                          <a:solidFill>
                            <a:schemeClr val="tx1"/>
                          </a:solidFill>
                          <a:latin typeface="Times New Roman" panose="02020603050405020304" charset="0"/>
                          <a:cs typeface="Times New Roman" panose="02020603050405020304" charset="0"/>
                        </a:rPr>
                        <a:t>7</a:t>
                      </a:r>
                    </a:p>
                  </a:txBody>
                  <a:tcPr/>
                </a:tc>
                <a:tc>
                  <a:txBody>
                    <a:bodyPr/>
                    <a:lstStyle/>
                    <a:p>
                      <a:pPr algn="l"/>
                      <a:r>
                        <a:rPr lang="en-US" sz="1800" kern="1200" dirty="0">
                          <a:solidFill>
                            <a:schemeClr val="tx1"/>
                          </a:solidFill>
                          <a:effectLst/>
                          <a:latin typeface="Times New Roman" panose="02020603050405020304" charset="0"/>
                          <a:ea typeface="+mn-ea"/>
                          <a:cs typeface="Times New Roman" panose="02020603050405020304" charset="0"/>
                        </a:rPr>
                        <a:t>Ultrasonic Sensor based Smart Cap as Electronic Travel Aid for Blind People</a:t>
                      </a:r>
                      <a:endParaRPr lang="en-IN" sz="1800" dirty="0">
                        <a:latin typeface="Times New Roman" panose="02020603050405020304" charset="0"/>
                        <a:cs typeface="Times New Roman" panose="02020603050405020304" charset="0"/>
                      </a:endParaRPr>
                    </a:p>
                    <a:p>
                      <a:endParaRPr lang="en-IN" sz="1800" dirty="0">
                        <a:solidFill>
                          <a:schemeClr val="tx1"/>
                        </a:solidFill>
                        <a:latin typeface="Times New Roman" panose="02020603050405020304" charset="0"/>
                        <a:cs typeface="Times New Roman" panose="02020603050405020304" charset="0"/>
                      </a:endParaRPr>
                    </a:p>
                  </a:txBody>
                  <a:tcPr/>
                </a:tc>
                <a:tc>
                  <a:txBody>
                    <a:bodyPr/>
                    <a:lstStyle/>
                    <a:p>
                      <a:pPr marL="0" marR="0" lvl="0" indent="0" algn="just" defTabSz="457200" rtl="0" eaLnBrk="1" fontAlgn="auto" latinLnBrk="0" hangingPunct="1">
                        <a:lnSpc>
                          <a:spcPct val="100000"/>
                        </a:lnSpc>
                        <a:spcBef>
                          <a:spcPts val="0"/>
                        </a:spcBef>
                        <a:spcAft>
                          <a:spcPts val="0"/>
                        </a:spcAft>
                        <a:buClrTx/>
                        <a:buSzTx/>
                        <a:buFontTx/>
                        <a:buNone/>
                        <a:defRPr/>
                      </a:pPr>
                      <a:r>
                        <a:rPr lang="en-US" sz="1800" kern="1200" dirty="0">
                          <a:solidFill>
                            <a:schemeClr val="tx1"/>
                          </a:solidFill>
                          <a:effectLst/>
                          <a:latin typeface="Times New Roman" panose="02020603050405020304" charset="0"/>
                          <a:ea typeface="+mn-ea"/>
                          <a:cs typeface="Times New Roman" panose="02020603050405020304" charset="0"/>
                        </a:rPr>
                        <a:t>The aim of the system is to guide the blind person for movement. </a:t>
                      </a:r>
                      <a:r>
                        <a:rPr lang="en-US" sz="1800" dirty="0">
                          <a:latin typeface="Times New Roman" panose="02020603050405020304" charset="0"/>
                          <a:cs typeface="Times New Roman" panose="02020603050405020304" charset="0"/>
                        </a:rPr>
                        <a:t>For creating this smart cap  Arduino uno, ultrasonic sensors ,buzzer and cap are used. </a:t>
                      </a:r>
                      <a:endParaRPr lang="en-IN" sz="1800" dirty="0">
                        <a:latin typeface="Times New Roman" panose="02020603050405020304" charset="0"/>
                        <a:cs typeface="Times New Roman" panose="02020603050405020304" charset="0"/>
                      </a:endParaRPr>
                    </a:p>
                    <a:p>
                      <a:pPr algn="just"/>
                      <a:endParaRPr lang="en-IN" sz="1800" dirty="0">
                        <a:solidFill>
                          <a:schemeClr val="tx1"/>
                        </a:solidFill>
                        <a:latin typeface="Times New Roman" panose="02020603050405020304" charset="0"/>
                        <a:cs typeface="Times New Roman" panose="0202060305040502030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defRPr/>
                      </a:pPr>
                      <a:r>
                        <a:rPr lang="en-US" sz="1800" dirty="0">
                          <a:latin typeface="Times New Roman" panose="02020603050405020304" charset="0"/>
                          <a:cs typeface="Times New Roman" panose="02020603050405020304" charset="0"/>
                        </a:rPr>
                        <a:t>Arduino UNO, Ultrasonic sensors and buzzer.</a:t>
                      </a:r>
                      <a:endParaRPr lang="en-IN" sz="1800" dirty="0">
                        <a:latin typeface="Times New Roman" panose="02020603050405020304" charset="0"/>
                        <a:cs typeface="Times New Roman" panose="02020603050405020304" charset="0"/>
                      </a:endParaRPr>
                    </a:p>
                    <a:p>
                      <a:endParaRPr lang="en-IN" sz="1800" dirty="0">
                        <a:solidFill>
                          <a:schemeClr val="tx1"/>
                        </a:solidFill>
                        <a:latin typeface="Times New Roman" panose="02020603050405020304" charset="0"/>
                        <a:cs typeface="Times New Roman" panose="02020603050405020304" charset="0"/>
                      </a:endParaRPr>
                    </a:p>
                  </a:txBody>
                  <a:tcPr/>
                </a:tc>
                <a:tc>
                  <a:txBody>
                    <a:bodyPr/>
                    <a:lstStyle/>
                    <a:p>
                      <a:pPr marL="0" marR="0" lvl="0" indent="0" algn="just" defTabSz="457200" rtl="0" eaLnBrk="1" fontAlgn="auto" latinLnBrk="0" hangingPunct="1">
                        <a:lnSpc>
                          <a:spcPct val="100000"/>
                        </a:lnSpc>
                        <a:spcBef>
                          <a:spcPts val="0"/>
                        </a:spcBef>
                        <a:spcAft>
                          <a:spcPts val="0"/>
                        </a:spcAft>
                        <a:buClrTx/>
                        <a:buSzTx/>
                        <a:buFontTx/>
                        <a:buNone/>
                        <a:defRPr/>
                      </a:pPr>
                      <a:r>
                        <a:rPr lang="en-US" sz="1800" dirty="0">
                          <a:latin typeface="Times New Roman" panose="02020603050405020304" charset="0"/>
                          <a:cs typeface="Times New Roman" panose="02020603050405020304" charset="0"/>
                        </a:rPr>
                        <a:t>Merits: </a:t>
                      </a:r>
                      <a:r>
                        <a:rPr lang="en-US" sz="1800" kern="1200" dirty="0">
                          <a:solidFill>
                            <a:schemeClr val="tx1"/>
                          </a:solidFill>
                          <a:effectLst/>
                          <a:latin typeface="Times New Roman" panose="02020603050405020304" charset="0"/>
                          <a:ea typeface="+mn-ea"/>
                          <a:cs typeface="Times New Roman" panose="02020603050405020304" charset="0"/>
                        </a:rPr>
                        <a:t>This smart cap is very easy to use, cheap, understandable, and easy to access in daily life to blind people.</a:t>
                      </a:r>
                      <a:endParaRPr lang="en-IN" sz="1800" dirty="0">
                        <a:latin typeface="Times New Roman" panose="02020603050405020304" charset="0"/>
                        <a:cs typeface="Times New Roman" panose="02020603050405020304" charset="0"/>
                      </a:endParaRPr>
                    </a:p>
                    <a:p>
                      <a:endParaRPr lang="en-IN" sz="1800" dirty="0">
                        <a:solidFill>
                          <a:schemeClr val="tx1"/>
                        </a:solidFill>
                        <a:latin typeface="Times New Roman" panose="02020603050405020304" charset="0"/>
                        <a:cs typeface="Times New Roman" panose="02020603050405020304" charset="0"/>
                      </a:endParaRPr>
                    </a:p>
                  </a:txBody>
                  <a:tcPr/>
                </a:tc>
                <a:extLst>
                  <a:ext uri="{0D108BD9-81ED-4DB2-BD59-A6C34878D82A}">
                    <a16:rowId xmlns:a16="http://schemas.microsoft.com/office/drawing/2014/main" val="10001"/>
                  </a:ext>
                </a:extLst>
              </a:tr>
              <a:tr h="2743346">
                <a:tc>
                  <a:txBody>
                    <a:bodyPr/>
                    <a:lstStyle/>
                    <a:p>
                      <a:r>
                        <a:rPr lang="en-US" sz="1800" dirty="0">
                          <a:solidFill>
                            <a:schemeClr val="tx1"/>
                          </a:solidFill>
                          <a:latin typeface="Times New Roman" panose="02020603050405020304" charset="0"/>
                          <a:cs typeface="Times New Roman" panose="02020603050405020304" charset="0"/>
                        </a:rPr>
                        <a:t>8</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defRPr/>
                      </a:pPr>
                      <a:r>
                        <a:rPr lang="en-US" sz="1800" b="0" kern="1200" dirty="0">
                          <a:solidFill>
                            <a:schemeClr val="tx1"/>
                          </a:solidFill>
                          <a:effectLst/>
                          <a:latin typeface="Times New Roman" panose="02020603050405020304" charset="0"/>
                          <a:ea typeface="+mn-ea"/>
                          <a:cs typeface="Times New Roman" panose="02020603050405020304" charset="0"/>
                        </a:rPr>
                        <a:t>IOT Based Vehicle Anti-Collision And Pollution Control System </a:t>
                      </a:r>
                      <a:endParaRPr lang="en-IN" sz="1800" b="0" dirty="0">
                        <a:latin typeface="Times New Roman" panose="02020603050405020304" charset="0"/>
                        <a:cs typeface="Times New Roman" panose="02020603050405020304" charset="0"/>
                      </a:endParaRPr>
                    </a:p>
                    <a:p>
                      <a:endParaRPr lang="en-IN" sz="1800" b="0" dirty="0">
                        <a:solidFill>
                          <a:schemeClr val="tx1"/>
                        </a:solidFill>
                        <a:latin typeface="Times New Roman" panose="02020603050405020304" charset="0"/>
                        <a:cs typeface="Times New Roman" panose="02020603050405020304"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defRPr/>
                      </a:pPr>
                      <a:r>
                        <a:rPr lang="en-US" sz="1800" b="0" dirty="0">
                          <a:latin typeface="Times New Roman" panose="02020603050405020304" charset="0"/>
                          <a:cs typeface="Times New Roman" panose="02020603050405020304" charset="0"/>
                        </a:rPr>
                        <a:t>In this paper the system is developed by using Arduino Uno, ultrasonic sensor, hall effect sensor, MQ135 sensor and LCD display.</a:t>
                      </a:r>
                      <a:r>
                        <a:rPr lang="en-US" sz="1800" kern="1200" dirty="0">
                          <a:solidFill>
                            <a:schemeClr val="tx1"/>
                          </a:solidFill>
                          <a:effectLst/>
                          <a:latin typeface="Times New Roman" panose="02020603050405020304" charset="0"/>
                          <a:ea typeface="+mn-ea"/>
                          <a:cs typeface="Times New Roman" panose="02020603050405020304" charset="0"/>
                        </a:rPr>
                        <a:t> This system alerts the user by blinking the LEDs and displaying the direction of obstacle.</a:t>
                      </a:r>
                      <a:endParaRPr lang="en-IN" sz="1800" b="0" dirty="0">
                        <a:latin typeface="Times New Roman" panose="02020603050405020304" charset="0"/>
                        <a:cs typeface="Times New Roman" panose="02020603050405020304"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sz="1800" b="0" kern="1200" dirty="0">
                        <a:solidFill>
                          <a:schemeClr val="tx1"/>
                        </a:solidFill>
                        <a:effectLst/>
                        <a:latin typeface="Times New Roman" panose="02020603050405020304" charset="0"/>
                        <a:ea typeface="+mn-ea"/>
                        <a:cs typeface="Times New Roman" panose="02020603050405020304" charset="0"/>
                      </a:endParaRPr>
                    </a:p>
                    <a:p>
                      <a:endParaRPr lang="en-IN" sz="1800" dirty="0">
                        <a:solidFill>
                          <a:schemeClr val="tx1"/>
                        </a:solidFill>
                        <a:latin typeface="Times New Roman" panose="02020603050405020304" charset="0"/>
                        <a:cs typeface="Times New Roman" panose="0202060305040502030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IN" sz="1800" i="0" kern="1200" dirty="0">
                          <a:solidFill>
                            <a:schemeClr val="tx1"/>
                          </a:solidFill>
                          <a:effectLst/>
                          <a:latin typeface="Times New Roman" panose="02020603050405020304" charset="0"/>
                          <a:ea typeface="+mn-ea"/>
                          <a:cs typeface="Times New Roman" panose="02020603050405020304" charset="0"/>
                        </a:rPr>
                        <a:t>Arduino Uno R3 ,MQ135 sensor, Ultrasonic sensor, Hall effect sensor and LCD display.</a:t>
                      </a:r>
                      <a:endParaRPr lang="en-IN" sz="1800" b="0" i="0" dirty="0">
                        <a:latin typeface="Times New Roman" panose="02020603050405020304" charset="0"/>
                        <a:cs typeface="Times New Roman" panose="02020603050405020304"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lang="en-IN" sz="1800" i="0" dirty="0">
                        <a:solidFill>
                          <a:schemeClr val="tx1"/>
                        </a:solidFill>
                        <a:latin typeface="Times New Roman" panose="02020603050405020304" charset="0"/>
                        <a:cs typeface="Times New Roman" panose="02020603050405020304" charset="0"/>
                      </a:endParaRPr>
                    </a:p>
                  </a:txBody>
                  <a:tcPr/>
                </a:tc>
                <a:tc>
                  <a:txBody>
                    <a:bodyPr/>
                    <a:lstStyle/>
                    <a:p>
                      <a:pPr algn="just"/>
                      <a:r>
                        <a:rPr lang="en-US" sz="1800" b="0" dirty="0">
                          <a:latin typeface="Times New Roman" panose="02020603050405020304" charset="0"/>
                          <a:cs typeface="Times New Roman" panose="02020603050405020304" charset="0"/>
                        </a:rPr>
                        <a:t>Merits: 1)</a:t>
                      </a:r>
                      <a:r>
                        <a:rPr lang="en-US" sz="1800" b="0" kern="1200" dirty="0">
                          <a:solidFill>
                            <a:schemeClr val="tx1"/>
                          </a:solidFill>
                          <a:effectLst/>
                          <a:latin typeface="Times New Roman" panose="02020603050405020304" charset="0"/>
                          <a:ea typeface="+mn-ea"/>
                          <a:cs typeface="Times New Roman" panose="02020603050405020304" charset="0"/>
                        </a:rPr>
                        <a:t>B</a:t>
                      </a:r>
                      <a:r>
                        <a:rPr lang="en-US" sz="1800" kern="1200" dirty="0">
                          <a:solidFill>
                            <a:schemeClr val="tx1"/>
                          </a:solidFill>
                          <a:effectLst/>
                          <a:latin typeface="Times New Roman" panose="02020603050405020304" charset="0"/>
                          <a:ea typeface="+mn-ea"/>
                          <a:cs typeface="Times New Roman" panose="02020603050405020304" charset="0"/>
                        </a:rPr>
                        <a:t>y using this system user can find obstacles and which is useful to prevent the accident and it will help to decrease collision on road.</a:t>
                      </a:r>
                    </a:p>
                    <a:p>
                      <a:pPr algn="just"/>
                      <a:r>
                        <a:rPr lang="en-US" sz="1800" b="0" kern="1200" dirty="0">
                          <a:solidFill>
                            <a:schemeClr val="tx1"/>
                          </a:solidFill>
                          <a:effectLst/>
                          <a:latin typeface="Times New Roman" panose="02020603050405020304" charset="0"/>
                          <a:ea typeface="+mn-ea"/>
                          <a:cs typeface="Times New Roman" panose="02020603050405020304" charset="0"/>
                        </a:rPr>
                        <a:t>2) This system indicates pollution level to the driver.</a:t>
                      </a:r>
                      <a:endParaRPr lang="en-IN" sz="1800" b="0" dirty="0">
                        <a:latin typeface="Times New Roman" panose="02020603050405020304" charset="0"/>
                        <a:cs typeface="Times New Roman" panose="02020603050405020304" charset="0"/>
                      </a:endParaRPr>
                    </a:p>
                    <a:p>
                      <a:endParaRPr lang="en-IN" sz="1800" b="0" dirty="0">
                        <a:solidFill>
                          <a:schemeClr val="tx1"/>
                        </a:solidFill>
                        <a:latin typeface="Times New Roman" panose="02020603050405020304" charset="0"/>
                        <a:cs typeface="Times New Roman" panose="02020603050405020304" charset="0"/>
                      </a:endParaRPr>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nvGraphicFramePr>
        <p:xfrm>
          <a:off x="0" y="0"/>
          <a:ext cx="12192000" cy="7046074"/>
        </p:xfrm>
        <a:graphic>
          <a:graphicData uri="http://schemas.openxmlformats.org/drawingml/2006/table">
            <a:tbl>
              <a:tblPr firstRow="1" bandRow="1">
                <a:tableStyleId>{5C22544A-7EE6-4342-B048-85BDC9FD1C3A}</a:tableStyleId>
              </a:tblPr>
              <a:tblGrid>
                <a:gridCol w="685800">
                  <a:extLst>
                    <a:ext uri="{9D8B030D-6E8A-4147-A177-3AD203B41FA5}">
                      <a16:colId xmlns:a16="http://schemas.microsoft.com/office/drawing/2014/main" val="20000"/>
                    </a:ext>
                  </a:extLst>
                </a:gridCol>
                <a:gridCol w="2371725">
                  <a:extLst>
                    <a:ext uri="{9D8B030D-6E8A-4147-A177-3AD203B41FA5}">
                      <a16:colId xmlns:a16="http://schemas.microsoft.com/office/drawing/2014/main" val="20001"/>
                    </a:ext>
                  </a:extLst>
                </a:gridCol>
                <a:gridCol w="4076700">
                  <a:extLst>
                    <a:ext uri="{9D8B030D-6E8A-4147-A177-3AD203B41FA5}">
                      <a16:colId xmlns:a16="http://schemas.microsoft.com/office/drawing/2014/main" val="20002"/>
                    </a:ext>
                  </a:extLst>
                </a:gridCol>
                <a:gridCol w="2619375">
                  <a:extLst>
                    <a:ext uri="{9D8B030D-6E8A-4147-A177-3AD203B41FA5}">
                      <a16:colId xmlns:a16="http://schemas.microsoft.com/office/drawing/2014/main" val="20003"/>
                    </a:ext>
                  </a:extLst>
                </a:gridCol>
                <a:gridCol w="2438400">
                  <a:extLst>
                    <a:ext uri="{9D8B030D-6E8A-4147-A177-3AD203B41FA5}">
                      <a16:colId xmlns:a16="http://schemas.microsoft.com/office/drawing/2014/main" val="20004"/>
                    </a:ext>
                  </a:extLst>
                </a:gridCol>
              </a:tblGrid>
              <a:tr h="645128">
                <a:tc>
                  <a:txBody>
                    <a:bodyPr/>
                    <a:lstStyle/>
                    <a:p>
                      <a:r>
                        <a:rPr lang="en-US" sz="1800" dirty="0">
                          <a:solidFill>
                            <a:schemeClr val="bg1"/>
                          </a:solidFill>
                          <a:latin typeface="Times New Roman" panose="02020603050405020304" charset="0"/>
                          <a:cs typeface="Times New Roman" panose="02020603050405020304" charset="0"/>
                        </a:rPr>
                        <a:t>SR NO.</a:t>
                      </a:r>
                    </a:p>
                  </a:txBody>
                  <a:tcPr/>
                </a:tc>
                <a:tc>
                  <a:txBody>
                    <a:bodyPr/>
                    <a:lstStyle/>
                    <a:p>
                      <a:r>
                        <a:rPr lang="en-US" sz="1800" dirty="0">
                          <a:solidFill>
                            <a:schemeClr val="bg1"/>
                          </a:solidFill>
                          <a:latin typeface="Times New Roman" panose="02020603050405020304" charset="0"/>
                          <a:cs typeface="Times New Roman" panose="02020603050405020304" charset="0"/>
                        </a:rPr>
                        <a:t>Title Of Paper</a:t>
                      </a:r>
                    </a:p>
                  </a:txBody>
                  <a:tcPr/>
                </a:tc>
                <a:tc>
                  <a:txBody>
                    <a:bodyPr/>
                    <a:lstStyle/>
                    <a:p>
                      <a:r>
                        <a:rPr lang="en-US" sz="1800" dirty="0">
                          <a:solidFill>
                            <a:schemeClr val="bg1"/>
                          </a:solidFill>
                          <a:latin typeface="Times New Roman" panose="02020603050405020304" charset="0"/>
                          <a:cs typeface="Times New Roman" panose="02020603050405020304" charset="0"/>
                        </a:rPr>
                        <a:t>Description With Seed Idea</a:t>
                      </a:r>
                    </a:p>
                  </a:txBody>
                  <a:tcPr/>
                </a:tc>
                <a:tc>
                  <a:txBody>
                    <a:bodyPr/>
                    <a:lstStyle/>
                    <a:p>
                      <a:r>
                        <a:rPr lang="en-US" sz="1800" dirty="0">
                          <a:solidFill>
                            <a:schemeClr val="bg1"/>
                          </a:solidFill>
                          <a:latin typeface="Times New Roman" panose="02020603050405020304" charset="0"/>
                          <a:cs typeface="Times New Roman" panose="02020603050405020304" charset="0"/>
                        </a:rPr>
                        <a:t>Techniques Used</a:t>
                      </a:r>
                    </a:p>
                  </a:txBody>
                  <a:tcPr/>
                </a:tc>
                <a:tc>
                  <a:txBody>
                    <a:bodyPr/>
                    <a:lstStyle/>
                    <a:p>
                      <a:r>
                        <a:rPr lang="en-US" sz="1800" dirty="0">
                          <a:solidFill>
                            <a:schemeClr val="bg1"/>
                          </a:solidFill>
                          <a:latin typeface="Times New Roman" panose="02020603050405020304" charset="0"/>
                          <a:cs typeface="Times New Roman" panose="02020603050405020304" charset="0"/>
                        </a:rPr>
                        <a:t>Merits/Demerits</a:t>
                      </a:r>
                    </a:p>
                  </a:txBody>
                  <a:tcPr/>
                </a:tc>
                <a:extLst>
                  <a:ext uri="{0D108BD9-81ED-4DB2-BD59-A6C34878D82A}">
                    <a16:rowId xmlns:a16="http://schemas.microsoft.com/office/drawing/2014/main" val="10000"/>
                  </a:ext>
                </a:extLst>
              </a:tr>
              <a:tr h="3469526">
                <a:tc>
                  <a:txBody>
                    <a:bodyPr/>
                    <a:lstStyle/>
                    <a:p>
                      <a:r>
                        <a:rPr lang="en-US" sz="1800" dirty="0">
                          <a:solidFill>
                            <a:schemeClr val="tx1"/>
                          </a:solidFill>
                          <a:latin typeface="Times New Roman" panose="02020603050405020304" charset="0"/>
                          <a:cs typeface="Times New Roman" panose="02020603050405020304" charset="0"/>
                        </a:rPr>
                        <a:t>9</a:t>
                      </a:r>
                    </a:p>
                  </a:txBody>
                  <a:tcPr/>
                </a:tc>
                <a:tc>
                  <a:txBody>
                    <a:bodyPr/>
                    <a:lstStyle/>
                    <a:p>
                      <a:pPr algn="l"/>
                      <a:r>
                        <a:rPr lang="en-US" sz="1800" b="0" dirty="0">
                          <a:latin typeface="Times New Roman" panose="02020603050405020304" charset="0"/>
                          <a:cs typeface="Times New Roman" panose="02020603050405020304" charset="0"/>
                        </a:rPr>
                        <a:t>Comparison Of Linear Displacement Measurements Between A MEMS Accelerometer </a:t>
                      </a:r>
                      <a:r>
                        <a:rPr lang="en-US" sz="1800" b="0" i="0" kern="1200" dirty="0">
                          <a:solidFill>
                            <a:schemeClr val="tx1"/>
                          </a:solidFill>
                          <a:effectLst/>
                          <a:latin typeface="Times New Roman" panose="02020603050405020304" charset="0"/>
                          <a:ea typeface="+mn-ea"/>
                          <a:cs typeface="Times New Roman" panose="02020603050405020304" charset="0"/>
                        </a:rPr>
                        <a:t>And HC-SR04 Low-Cost </a:t>
                      </a:r>
                      <a:endParaRPr lang="en-US" sz="1800" b="0" i="0" dirty="0">
                        <a:latin typeface="Times New Roman" panose="02020603050405020304" charset="0"/>
                        <a:cs typeface="Times New Roman" panose="02020603050405020304" charset="0"/>
                      </a:endParaRPr>
                    </a:p>
                    <a:p>
                      <a:pPr algn="l"/>
                      <a:r>
                        <a:rPr lang="en-US" sz="1800" b="0" i="0" kern="1200" dirty="0">
                          <a:solidFill>
                            <a:schemeClr val="tx1"/>
                          </a:solidFill>
                          <a:effectLst/>
                          <a:latin typeface="Times New Roman" panose="02020603050405020304" charset="0"/>
                          <a:ea typeface="+mn-ea"/>
                          <a:cs typeface="Times New Roman" panose="02020603050405020304" charset="0"/>
                        </a:rPr>
                        <a:t>Ultrasonic Sensor</a:t>
                      </a:r>
                      <a:endParaRPr lang="en-IN" sz="1800" b="0" i="0" dirty="0">
                        <a:latin typeface="Times New Roman" panose="02020603050405020304" charset="0"/>
                        <a:cs typeface="Times New Roman" panose="02020603050405020304" charset="0"/>
                      </a:endParaRPr>
                    </a:p>
                    <a:p>
                      <a:pPr algn="l"/>
                      <a:endParaRPr lang="en-IN" sz="1800" b="0" dirty="0">
                        <a:solidFill>
                          <a:schemeClr val="tx1"/>
                        </a:solidFill>
                        <a:latin typeface="Times New Roman" panose="02020603050405020304" charset="0"/>
                        <a:cs typeface="Times New Roman" panose="02020603050405020304" charset="0"/>
                      </a:endParaRPr>
                    </a:p>
                  </a:txBody>
                  <a:tcPr/>
                </a:tc>
                <a:tc>
                  <a:txBody>
                    <a:bodyPr/>
                    <a:lstStyle/>
                    <a:p>
                      <a:pPr marL="0" marR="0" lvl="0" indent="0" algn="just" defTabSz="457200" rtl="0" eaLnBrk="1" fontAlgn="auto" latinLnBrk="0" hangingPunct="1">
                        <a:lnSpc>
                          <a:spcPct val="100000"/>
                        </a:lnSpc>
                        <a:spcBef>
                          <a:spcPts val="0"/>
                        </a:spcBef>
                        <a:spcAft>
                          <a:spcPts val="0"/>
                        </a:spcAft>
                        <a:buClrTx/>
                        <a:buSzTx/>
                        <a:buFontTx/>
                        <a:buNone/>
                        <a:defRPr/>
                      </a:pPr>
                      <a:r>
                        <a:rPr lang="en-US" sz="1800" b="0" dirty="0">
                          <a:latin typeface="Times New Roman" panose="02020603050405020304" charset="0"/>
                          <a:cs typeface="Times New Roman" panose="02020603050405020304" charset="0"/>
                        </a:rPr>
                        <a:t>In this paper a food serving robot is created which gives the distance measurement between any obstacle or interference. It also display actual distance between obstacle and robot.</a:t>
                      </a:r>
                      <a:endParaRPr lang="en-IN" sz="1800" b="0" dirty="0">
                        <a:latin typeface="Times New Roman" panose="02020603050405020304" charset="0"/>
                        <a:cs typeface="Times New Roman" panose="02020603050405020304" charset="0"/>
                      </a:endParaRPr>
                    </a:p>
                    <a:p>
                      <a:pPr algn="just"/>
                      <a:endParaRPr lang="en-IN" sz="1800" b="0" dirty="0">
                        <a:solidFill>
                          <a:schemeClr val="tx1"/>
                        </a:solidFill>
                        <a:latin typeface="Times New Roman" panose="02020603050405020304" charset="0"/>
                        <a:cs typeface="Times New Roman" panose="0202060305040502030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defRPr/>
                      </a:pPr>
                      <a:r>
                        <a:rPr lang="en-US" sz="1800" b="0" dirty="0">
                          <a:latin typeface="Times New Roman" panose="02020603050405020304" charset="0"/>
                          <a:cs typeface="Times New Roman" panose="02020603050405020304" charset="0"/>
                        </a:rPr>
                        <a:t>Low cost ultrasonic sensor.</a:t>
                      </a:r>
                      <a:endParaRPr lang="en-IN" sz="1800" b="0" dirty="0">
                        <a:latin typeface="Times New Roman" panose="02020603050405020304" charset="0"/>
                        <a:cs typeface="Times New Roman" panose="02020603050405020304" charset="0"/>
                      </a:endParaRPr>
                    </a:p>
                    <a:p>
                      <a:endParaRPr lang="en-IN" sz="1800" b="0" dirty="0">
                        <a:solidFill>
                          <a:schemeClr val="tx1"/>
                        </a:solidFill>
                        <a:latin typeface="Times New Roman" panose="02020603050405020304" charset="0"/>
                        <a:cs typeface="Times New Roman" panose="02020603050405020304" charset="0"/>
                      </a:endParaRPr>
                    </a:p>
                  </a:txBody>
                  <a:tcPr/>
                </a:tc>
                <a:tc>
                  <a:txBody>
                    <a:bodyPr/>
                    <a:lstStyle/>
                    <a:p>
                      <a:pPr algn="just"/>
                      <a:r>
                        <a:rPr lang="en-US" sz="1800" b="0" dirty="0">
                          <a:latin typeface="Times New Roman" panose="02020603050405020304" charset="0"/>
                          <a:cs typeface="Times New Roman" panose="02020603050405020304" charset="0"/>
                        </a:rPr>
                        <a:t>Merits: It is best in performance and reliability of using low cost commercial MEMS accelerometer and ultrasonic sensor.</a:t>
                      </a:r>
                    </a:p>
                    <a:p>
                      <a:pPr algn="just"/>
                      <a:endParaRPr lang="en-US" sz="1800" b="0" dirty="0">
                        <a:latin typeface="Times New Roman" panose="02020603050405020304" charset="0"/>
                        <a:cs typeface="Times New Roman" panose="02020603050405020304" charset="0"/>
                      </a:endParaRPr>
                    </a:p>
                    <a:p>
                      <a:pPr algn="just"/>
                      <a:r>
                        <a:rPr lang="en-US" sz="1800" b="0" dirty="0">
                          <a:latin typeface="Times New Roman" panose="02020603050405020304" charset="0"/>
                          <a:cs typeface="Times New Roman" panose="02020603050405020304" charset="0"/>
                        </a:rPr>
                        <a:t>Demerits: It is observe that as a ultrasonic ranger enclosure to the wall. It change the overall loop time. </a:t>
                      </a:r>
                      <a:endParaRPr lang="en-IN" sz="1800" b="0" dirty="0">
                        <a:latin typeface="Times New Roman" panose="02020603050405020304" charset="0"/>
                        <a:cs typeface="Times New Roman" panose="02020603050405020304" charset="0"/>
                      </a:endParaRPr>
                    </a:p>
                    <a:p>
                      <a:endParaRPr lang="en-IN" sz="1800" b="0" dirty="0">
                        <a:solidFill>
                          <a:schemeClr val="tx1"/>
                        </a:solidFill>
                        <a:latin typeface="Times New Roman" panose="02020603050405020304" charset="0"/>
                        <a:cs typeface="Times New Roman" panose="02020603050405020304" charset="0"/>
                      </a:endParaRPr>
                    </a:p>
                  </a:txBody>
                  <a:tcPr/>
                </a:tc>
                <a:extLst>
                  <a:ext uri="{0D108BD9-81ED-4DB2-BD59-A6C34878D82A}">
                    <a16:rowId xmlns:a16="http://schemas.microsoft.com/office/drawing/2014/main" val="10001"/>
                  </a:ext>
                </a:extLst>
              </a:tr>
              <a:tr h="2743346">
                <a:tc>
                  <a:txBody>
                    <a:bodyPr/>
                    <a:lstStyle/>
                    <a:p>
                      <a:r>
                        <a:rPr lang="en-US" sz="1800" dirty="0">
                          <a:solidFill>
                            <a:schemeClr val="tx1"/>
                          </a:solidFill>
                          <a:latin typeface="Times New Roman" panose="02020603050405020304" charset="0"/>
                          <a:cs typeface="Times New Roman" panose="02020603050405020304" charset="0"/>
                        </a:rPr>
                        <a:t>10</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defRPr/>
                      </a:pPr>
                      <a:r>
                        <a:rPr lang="en-US" sz="1800" dirty="0">
                          <a:latin typeface="Times New Roman" panose="02020603050405020304" charset="0"/>
                          <a:cs typeface="Times New Roman" panose="02020603050405020304" charset="0"/>
                        </a:rPr>
                        <a:t>Implementation of 6LoWPAN and Controller Area Network for a Smart Hydroponics System</a:t>
                      </a:r>
                      <a:endParaRPr lang="en-IN" sz="1800" dirty="0">
                        <a:latin typeface="Times New Roman" panose="02020603050405020304" charset="0"/>
                        <a:cs typeface="Times New Roman" panose="02020603050405020304" charset="0"/>
                      </a:endParaRPr>
                    </a:p>
                    <a:p>
                      <a:endParaRPr lang="en-IN" sz="1800" dirty="0">
                        <a:solidFill>
                          <a:schemeClr val="tx1"/>
                        </a:solidFill>
                        <a:latin typeface="Times New Roman" panose="02020603050405020304" charset="0"/>
                        <a:cs typeface="Times New Roman" panose="02020603050405020304"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defRPr/>
                      </a:pPr>
                      <a:r>
                        <a:rPr lang="en-US" sz="1800" dirty="0">
                          <a:latin typeface="Times New Roman" panose="02020603050405020304" charset="0"/>
                          <a:cs typeface="Times New Roman" panose="02020603050405020304" charset="0"/>
                        </a:rPr>
                        <a:t>In this paper it shows communication between sensors CAN master, CAN slave using 6LoWPAN(Ipv6 over low power WPAN). Also it is used network gateway which act as a interface of the 6LoWPAN system of the cloud.</a:t>
                      </a:r>
                      <a:endParaRPr lang="en-IN" sz="1800" dirty="0">
                        <a:latin typeface="Times New Roman" panose="02020603050405020304" charset="0"/>
                        <a:cs typeface="Times New Roman" panose="02020603050405020304"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sz="1800" b="0" kern="1200" dirty="0">
                        <a:solidFill>
                          <a:schemeClr val="tx1"/>
                        </a:solidFill>
                        <a:effectLst/>
                        <a:latin typeface="Times New Roman" panose="02020603050405020304" charset="0"/>
                        <a:ea typeface="+mn-ea"/>
                        <a:cs typeface="Times New Roman" panose="02020603050405020304" charset="0"/>
                      </a:endParaRPr>
                    </a:p>
                    <a:p>
                      <a:endParaRPr lang="en-IN" sz="1800" dirty="0">
                        <a:solidFill>
                          <a:schemeClr val="tx1"/>
                        </a:solidFill>
                        <a:latin typeface="Times New Roman" panose="02020603050405020304" charset="0"/>
                        <a:cs typeface="Times New Roman" panose="0202060305040502030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800" dirty="0">
                          <a:latin typeface="Times New Roman" panose="02020603050405020304" charset="0"/>
                          <a:cs typeface="Times New Roman" panose="02020603050405020304" charset="0"/>
                        </a:rPr>
                        <a:t>CAN architecture and Hybrid 6LoWPAN.</a:t>
                      </a:r>
                      <a:endParaRPr lang="en-IN" sz="1800" dirty="0">
                        <a:latin typeface="Times New Roman" panose="02020603050405020304" charset="0"/>
                        <a:cs typeface="Times New Roman" panose="02020603050405020304"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lang="en-IN" sz="1800" dirty="0">
                        <a:solidFill>
                          <a:schemeClr val="tx1"/>
                        </a:solidFill>
                        <a:latin typeface="Times New Roman" panose="02020603050405020304" charset="0"/>
                        <a:cs typeface="Times New Roman" panose="02020603050405020304" charset="0"/>
                      </a:endParaRPr>
                    </a:p>
                  </a:txBody>
                  <a:tcPr/>
                </a:tc>
                <a:tc>
                  <a:txBody>
                    <a:bodyPr/>
                    <a:lstStyle/>
                    <a:p>
                      <a:pPr algn="l"/>
                      <a:r>
                        <a:rPr lang="en-US" sz="1800" dirty="0">
                          <a:latin typeface="Times New Roman" panose="02020603050405020304" charset="0"/>
                          <a:cs typeface="Times New Roman" panose="02020603050405020304" charset="0"/>
                        </a:rPr>
                        <a:t>Merits: It can easily used and widely accessible. Benefits of the proposed hybrid system.</a:t>
                      </a:r>
                    </a:p>
                    <a:p>
                      <a:endParaRPr lang="en-US" sz="1800" b="0" dirty="0">
                        <a:solidFill>
                          <a:schemeClr val="tx1"/>
                        </a:solidFill>
                        <a:latin typeface="Times New Roman" panose="02020603050405020304" charset="0"/>
                        <a:cs typeface="Times New Roman" panose="02020603050405020304" charset="0"/>
                      </a:endParaRPr>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2658886068"/>
              </p:ext>
            </p:extLst>
          </p:nvPr>
        </p:nvGraphicFramePr>
        <p:xfrm>
          <a:off x="0" y="0"/>
          <a:ext cx="12192000" cy="6858000"/>
        </p:xfrm>
        <a:graphic>
          <a:graphicData uri="http://schemas.openxmlformats.org/drawingml/2006/table">
            <a:tbl>
              <a:tblPr firstRow="1" bandRow="1">
                <a:tableStyleId>{5C22544A-7EE6-4342-B048-85BDC9FD1C3A}</a:tableStyleId>
              </a:tblPr>
              <a:tblGrid>
                <a:gridCol w="685800">
                  <a:extLst>
                    <a:ext uri="{9D8B030D-6E8A-4147-A177-3AD203B41FA5}">
                      <a16:colId xmlns:a16="http://schemas.microsoft.com/office/drawing/2014/main" val="20000"/>
                    </a:ext>
                  </a:extLst>
                </a:gridCol>
                <a:gridCol w="2371725">
                  <a:extLst>
                    <a:ext uri="{9D8B030D-6E8A-4147-A177-3AD203B41FA5}">
                      <a16:colId xmlns:a16="http://schemas.microsoft.com/office/drawing/2014/main" val="20001"/>
                    </a:ext>
                  </a:extLst>
                </a:gridCol>
                <a:gridCol w="4076700">
                  <a:extLst>
                    <a:ext uri="{9D8B030D-6E8A-4147-A177-3AD203B41FA5}">
                      <a16:colId xmlns:a16="http://schemas.microsoft.com/office/drawing/2014/main" val="20002"/>
                    </a:ext>
                  </a:extLst>
                </a:gridCol>
                <a:gridCol w="2619375">
                  <a:extLst>
                    <a:ext uri="{9D8B030D-6E8A-4147-A177-3AD203B41FA5}">
                      <a16:colId xmlns:a16="http://schemas.microsoft.com/office/drawing/2014/main" val="20003"/>
                    </a:ext>
                  </a:extLst>
                </a:gridCol>
                <a:gridCol w="2438400">
                  <a:extLst>
                    <a:ext uri="{9D8B030D-6E8A-4147-A177-3AD203B41FA5}">
                      <a16:colId xmlns:a16="http://schemas.microsoft.com/office/drawing/2014/main" val="20004"/>
                    </a:ext>
                  </a:extLst>
                </a:gridCol>
              </a:tblGrid>
              <a:tr h="645128">
                <a:tc>
                  <a:txBody>
                    <a:bodyPr/>
                    <a:lstStyle/>
                    <a:p>
                      <a:r>
                        <a:rPr lang="en-US" sz="1800" dirty="0">
                          <a:solidFill>
                            <a:schemeClr val="bg1"/>
                          </a:solidFill>
                          <a:latin typeface="Times New Roman" panose="02020603050405020304" charset="0"/>
                          <a:cs typeface="Times New Roman" panose="02020603050405020304" charset="0"/>
                        </a:rPr>
                        <a:t>SR NO.</a:t>
                      </a:r>
                    </a:p>
                  </a:txBody>
                  <a:tcPr/>
                </a:tc>
                <a:tc>
                  <a:txBody>
                    <a:bodyPr/>
                    <a:lstStyle/>
                    <a:p>
                      <a:r>
                        <a:rPr lang="en-US" sz="1800" dirty="0">
                          <a:solidFill>
                            <a:schemeClr val="bg1"/>
                          </a:solidFill>
                          <a:latin typeface="Times New Roman" panose="02020603050405020304" charset="0"/>
                          <a:cs typeface="Times New Roman" panose="02020603050405020304" charset="0"/>
                        </a:rPr>
                        <a:t>Title Of Paper</a:t>
                      </a:r>
                    </a:p>
                  </a:txBody>
                  <a:tcPr/>
                </a:tc>
                <a:tc>
                  <a:txBody>
                    <a:bodyPr/>
                    <a:lstStyle/>
                    <a:p>
                      <a:r>
                        <a:rPr lang="en-US" sz="1800" dirty="0">
                          <a:solidFill>
                            <a:schemeClr val="bg1"/>
                          </a:solidFill>
                          <a:latin typeface="Times New Roman" panose="02020603050405020304" charset="0"/>
                          <a:cs typeface="Times New Roman" panose="02020603050405020304" charset="0"/>
                        </a:rPr>
                        <a:t>Description With Seed Idea</a:t>
                      </a:r>
                    </a:p>
                  </a:txBody>
                  <a:tcPr/>
                </a:tc>
                <a:tc>
                  <a:txBody>
                    <a:bodyPr/>
                    <a:lstStyle/>
                    <a:p>
                      <a:r>
                        <a:rPr lang="en-US" sz="1800" dirty="0">
                          <a:solidFill>
                            <a:schemeClr val="bg1"/>
                          </a:solidFill>
                          <a:latin typeface="Times New Roman" panose="02020603050405020304" charset="0"/>
                          <a:cs typeface="Times New Roman" panose="02020603050405020304" charset="0"/>
                        </a:rPr>
                        <a:t>Techniques Used</a:t>
                      </a:r>
                    </a:p>
                  </a:txBody>
                  <a:tcPr/>
                </a:tc>
                <a:tc>
                  <a:txBody>
                    <a:bodyPr/>
                    <a:lstStyle/>
                    <a:p>
                      <a:r>
                        <a:rPr lang="en-US" sz="1800" dirty="0">
                          <a:solidFill>
                            <a:schemeClr val="bg1"/>
                          </a:solidFill>
                          <a:latin typeface="Times New Roman" panose="02020603050405020304" charset="0"/>
                          <a:cs typeface="Times New Roman" panose="02020603050405020304" charset="0"/>
                        </a:rPr>
                        <a:t>Merits/Demerits</a:t>
                      </a:r>
                    </a:p>
                  </a:txBody>
                  <a:tcPr/>
                </a:tc>
                <a:extLst>
                  <a:ext uri="{0D108BD9-81ED-4DB2-BD59-A6C34878D82A}">
                    <a16:rowId xmlns:a16="http://schemas.microsoft.com/office/drawing/2014/main" val="10000"/>
                  </a:ext>
                </a:extLst>
              </a:tr>
              <a:tr h="3469526">
                <a:tc>
                  <a:txBody>
                    <a:bodyPr/>
                    <a:lstStyle/>
                    <a:p>
                      <a:r>
                        <a:rPr lang="en-US" sz="1800" dirty="0">
                          <a:solidFill>
                            <a:schemeClr val="tx1"/>
                          </a:solidFill>
                          <a:latin typeface="Times New Roman" panose="02020603050405020304" charset="0"/>
                          <a:cs typeface="Times New Roman" panose="02020603050405020304" charset="0"/>
                        </a:rPr>
                        <a:t>11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800" b="0" dirty="0">
                          <a:latin typeface="Times New Roman" panose="02020603050405020304" charset="0"/>
                          <a:cs typeface="Times New Roman" panose="02020603050405020304" charset="0"/>
                        </a:rPr>
                        <a:t>Cost minimization of GPS-GSM based vehicle tracking system</a:t>
                      </a:r>
                      <a:endParaRPr lang="en-IN" sz="1800" b="0" dirty="0">
                        <a:latin typeface="Times New Roman" panose="02020603050405020304" charset="0"/>
                        <a:cs typeface="Times New Roman" panose="02020603050405020304" charset="0"/>
                      </a:endParaRPr>
                    </a:p>
                    <a:p>
                      <a:pPr algn="l"/>
                      <a:endParaRPr lang="en-IN" sz="1800" b="0" dirty="0">
                        <a:solidFill>
                          <a:schemeClr val="tx1"/>
                        </a:solidFill>
                        <a:latin typeface="Times New Roman" panose="02020603050405020304" charset="0"/>
                        <a:cs typeface="Times New Roman" panose="02020603050405020304"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defRPr/>
                      </a:pPr>
                      <a:r>
                        <a:rPr lang="en-US" sz="1800" b="0" dirty="0">
                          <a:latin typeface="Times New Roman" panose="02020603050405020304" charset="0"/>
                          <a:cs typeface="Times New Roman" panose="02020603050405020304" charset="0"/>
                        </a:rPr>
                        <a:t>In this paper a GPS-GSM based system is designed and implemented to economically track vehicle moving over wide geographical area.</a:t>
                      </a:r>
                      <a:endParaRPr lang="en-IN" sz="1800" b="0" dirty="0">
                        <a:latin typeface="Times New Roman" panose="02020603050405020304" charset="0"/>
                        <a:cs typeface="Times New Roman" panose="02020603050405020304" charset="0"/>
                      </a:endParaRPr>
                    </a:p>
                    <a:p>
                      <a:pPr algn="just"/>
                      <a:endParaRPr lang="en-IN" sz="1800" b="0" dirty="0">
                        <a:solidFill>
                          <a:schemeClr val="tx1"/>
                        </a:solidFill>
                        <a:latin typeface="Times New Roman" panose="02020603050405020304" charset="0"/>
                        <a:cs typeface="Times New Roman" panose="02020603050405020304" charset="0"/>
                      </a:endParaRPr>
                    </a:p>
                  </a:txBody>
                  <a:tcPr/>
                </a:tc>
                <a:tc>
                  <a:txBody>
                    <a:bodyPr/>
                    <a:lstStyle/>
                    <a:p>
                      <a:r>
                        <a:rPr lang="en-US" sz="1800" b="0" dirty="0">
                          <a:latin typeface="Times New Roman" panose="02020603050405020304" charset="0"/>
                          <a:cs typeface="Times New Roman" panose="02020603050405020304" charset="0"/>
                        </a:rPr>
                        <a:t>GSM module and Microcontroller.</a:t>
                      </a:r>
                      <a:endParaRPr lang="en-US" sz="1800" b="0" dirty="0">
                        <a:solidFill>
                          <a:schemeClr val="tx1"/>
                        </a:solidFill>
                        <a:latin typeface="Times New Roman" panose="02020603050405020304" charset="0"/>
                        <a:cs typeface="Times New Roman" panose="02020603050405020304"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defRPr/>
                      </a:pPr>
                      <a:r>
                        <a:rPr lang="en-US" sz="1800" b="0" dirty="0">
                          <a:latin typeface="Times New Roman" panose="02020603050405020304" charset="0"/>
                          <a:cs typeface="Times New Roman" panose="02020603050405020304" charset="0"/>
                        </a:rPr>
                        <a:t>Merits: A system is proposed to reduced the number and cost of used SMS messages and proposed system also provides of trade-off between cost reduction and tracking accuracy.</a:t>
                      </a:r>
                    </a:p>
                    <a:p>
                      <a:endParaRPr lang="en-US" sz="1800" b="0" dirty="0">
                        <a:solidFill>
                          <a:schemeClr val="tx1"/>
                        </a:solidFill>
                        <a:latin typeface="Times New Roman" panose="02020603050405020304" charset="0"/>
                        <a:cs typeface="Times New Roman" panose="02020603050405020304" charset="0"/>
                      </a:endParaRPr>
                    </a:p>
                  </a:txBody>
                  <a:tcPr/>
                </a:tc>
                <a:extLst>
                  <a:ext uri="{0D108BD9-81ED-4DB2-BD59-A6C34878D82A}">
                    <a16:rowId xmlns:a16="http://schemas.microsoft.com/office/drawing/2014/main" val="10001"/>
                  </a:ext>
                </a:extLst>
              </a:tr>
              <a:tr h="2743346">
                <a:tc>
                  <a:txBody>
                    <a:bodyPr/>
                    <a:lstStyle/>
                    <a:p>
                      <a:r>
                        <a:rPr lang="en-US" sz="1800" dirty="0">
                          <a:solidFill>
                            <a:schemeClr val="tx1"/>
                          </a:solidFill>
                          <a:latin typeface="Times New Roman" panose="02020603050405020304" charset="0"/>
                          <a:cs typeface="Times New Roman" panose="02020603050405020304" charset="0"/>
                        </a:rPr>
                        <a:t>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800" dirty="0">
                          <a:latin typeface="Times New Roman" panose="02020603050405020304" charset="0"/>
                          <a:cs typeface="Times New Roman" panose="02020603050405020304" charset="0"/>
                        </a:rPr>
                        <a:t>Implementation of a speed control system using Arduino</a:t>
                      </a:r>
                      <a:endParaRPr lang="en-IN" sz="1800" dirty="0">
                        <a:latin typeface="Times New Roman" panose="02020603050405020304" charset="0"/>
                        <a:cs typeface="Times New Roman" panose="02020603050405020304" charset="0"/>
                      </a:endParaRPr>
                    </a:p>
                    <a:p>
                      <a:endParaRPr lang="en-IN" sz="1800" dirty="0">
                        <a:solidFill>
                          <a:schemeClr val="tx1"/>
                        </a:solidFill>
                        <a:latin typeface="Times New Roman" panose="02020603050405020304" charset="0"/>
                        <a:cs typeface="Times New Roman" panose="02020603050405020304"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defRPr/>
                      </a:pPr>
                      <a:r>
                        <a:rPr lang="en-US" sz="1800" dirty="0">
                          <a:latin typeface="Times New Roman" panose="02020603050405020304" charset="0"/>
                          <a:cs typeface="Times New Roman" panose="02020603050405020304" charset="0"/>
                        </a:rPr>
                        <a:t>The speed control system used in this project depends on the ultrasonic radar where this radar unit is capable of tracking multiple vehicle together across multiple track.</a:t>
                      </a:r>
                      <a:endParaRPr lang="en-IN" sz="1800" dirty="0">
                        <a:latin typeface="Times New Roman" panose="02020603050405020304" charset="0"/>
                        <a:cs typeface="Times New Roman" panose="02020603050405020304"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sz="1800" b="0" kern="1200" dirty="0">
                        <a:solidFill>
                          <a:schemeClr val="tx1"/>
                        </a:solidFill>
                        <a:effectLst/>
                        <a:latin typeface="Times New Roman" panose="02020603050405020304" charset="0"/>
                        <a:ea typeface="+mn-ea"/>
                        <a:cs typeface="Times New Roman" panose="0202060305040502030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800" dirty="0">
                          <a:latin typeface="Times New Roman" panose="02020603050405020304" charset="0"/>
                          <a:cs typeface="Times New Roman" panose="02020603050405020304" charset="0"/>
                        </a:rPr>
                        <a:t>Speed control system, Ultrasonic sensor and Arduino.</a:t>
                      </a:r>
                      <a:endParaRPr lang="en-US" sz="1800" dirty="0">
                        <a:solidFill>
                          <a:schemeClr val="tx1"/>
                        </a:solidFill>
                        <a:latin typeface="Times New Roman" panose="02020603050405020304" charset="0"/>
                        <a:cs typeface="Times New Roman" panose="02020603050405020304" charset="0"/>
                      </a:endParaRPr>
                    </a:p>
                  </a:txBody>
                  <a:tcPr/>
                </a:tc>
                <a:tc>
                  <a:txBody>
                    <a:bodyPr/>
                    <a:lstStyle/>
                    <a:p>
                      <a:r>
                        <a:rPr lang="en-US" sz="1800" b="0" dirty="0">
                          <a:solidFill>
                            <a:schemeClr val="tx1"/>
                          </a:solidFill>
                          <a:latin typeface="Times New Roman" panose="02020603050405020304" charset="0"/>
                          <a:cs typeface="Times New Roman" panose="02020603050405020304" charset="0"/>
                        </a:rPr>
                        <a:t>Merits: This system is useful for avoiding the road accident.</a:t>
                      </a:r>
                      <a:endParaRPr lang="en-IN" sz="1800" b="0" dirty="0">
                        <a:solidFill>
                          <a:schemeClr val="tx1"/>
                        </a:solidFill>
                        <a:latin typeface="Times New Roman" panose="02020603050405020304" charset="0"/>
                        <a:cs typeface="Times New Roman" panose="02020603050405020304" charset="0"/>
                      </a:endParaRPr>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nvGraphicFramePr>
        <p:xfrm>
          <a:off x="0" y="0"/>
          <a:ext cx="12192000" cy="7223614"/>
        </p:xfrm>
        <a:graphic>
          <a:graphicData uri="http://schemas.openxmlformats.org/drawingml/2006/table">
            <a:tbl>
              <a:tblPr firstRow="1" bandRow="1">
                <a:tableStyleId>{5C22544A-7EE6-4342-B048-85BDC9FD1C3A}</a:tableStyleId>
              </a:tblPr>
              <a:tblGrid>
                <a:gridCol w="685800">
                  <a:extLst>
                    <a:ext uri="{9D8B030D-6E8A-4147-A177-3AD203B41FA5}">
                      <a16:colId xmlns:a16="http://schemas.microsoft.com/office/drawing/2014/main" val="20000"/>
                    </a:ext>
                  </a:extLst>
                </a:gridCol>
                <a:gridCol w="2371725">
                  <a:extLst>
                    <a:ext uri="{9D8B030D-6E8A-4147-A177-3AD203B41FA5}">
                      <a16:colId xmlns:a16="http://schemas.microsoft.com/office/drawing/2014/main" val="20001"/>
                    </a:ext>
                  </a:extLst>
                </a:gridCol>
                <a:gridCol w="4076700">
                  <a:extLst>
                    <a:ext uri="{9D8B030D-6E8A-4147-A177-3AD203B41FA5}">
                      <a16:colId xmlns:a16="http://schemas.microsoft.com/office/drawing/2014/main" val="20002"/>
                    </a:ext>
                  </a:extLst>
                </a:gridCol>
                <a:gridCol w="2619375">
                  <a:extLst>
                    <a:ext uri="{9D8B030D-6E8A-4147-A177-3AD203B41FA5}">
                      <a16:colId xmlns:a16="http://schemas.microsoft.com/office/drawing/2014/main" val="20003"/>
                    </a:ext>
                  </a:extLst>
                </a:gridCol>
                <a:gridCol w="2438400">
                  <a:extLst>
                    <a:ext uri="{9D8B030D-6E8A-4147-A177-3AD203B41FA5}">
                      <a16:colId xmlns:a16="http://schemas.microsoft.com/office/drawing/2014/main" val="20004"/>
                    </a:ext>
                  </a:extLst>
                </a:gridCol>
              </a:tblGrid>
              <a:tr h="645128">
                <a:tc>
                  <a:txBody>
                    <a:bodyPr/>
                    <a:lstStyle/>
                    <a:p>
                      <a:r>
                        <a:rPr lang="en-US" sz="1800" dirty="0">
                          <a:solidFill>
                            <a:schemeClr val="bg1"/>
                          </a:solidFill>
                          <a:latin typeface="Times New Roman" panose="02020603050405020304" charset="0"/>
                          <a:cs typeface="Times New Roman" panose="02020603050405020304" charset="0"/>
                        </a:rPr>
                        <a:t>SR NO.</a:t>
                      </a:r>
                    </a:p>
                  </a:txBody>
                  <a:tcPr/>
                </a:tc>
                <a:tc>
                  <a:txBody>
                    <a:bodyPr/>
                    <a:lstStyle/>
                    <a:p>
                      <a:r>
                        <a:rPr lang="en-US" sz="1800" dirty="0">
                          <a:solidFill>
                            <a:schemeClr val="bg1"/>
                          </a:solidFill>
                          <a:latin typeface="Times New Roman" panose="02020603050405020304" charset="0"/>
                          <a:cs typeface="Times New Roman" panose="02020603050405020304" charset="0"/>
                        </a:rPr>
                        <a:t>Title Of Paper</a:t>
                      </a:r>
                    </a:p>
                  </a:txBody>
                  <a:tcPr/>
                </a:tc>
                <a:tc>
                  <a:txBody>
                    <a:bodyPr/>
                    <a:lstStyle/>
                    <a:p>
                      <a:r>
                        <a:rPr lang="en-US" sz="1800" dirty="0">
                          <a:solidFill>
                            <a:schemeClr val="bg1"/>
                          </a:solidFill>
                          <a:latin typeface="Times New Roman" panose="02020603050405020304" charset="0"/>
                          <a:cs typeface="Times New Roman" panose="02020603050405020304" charset="0"/>
                        </a:rPr>
                        <a:t>Description With Seed Idea</a:t>
                      </a:r>
                    </a:p>
                  </a:txBody>
                  <a:tcPr/>
                </a:tc>
                <a:tc>
                  <a:txBody>
                    <a:bodyPr/>
                    <a:lstStyle/>
                    <a:p>
                      <a:r>
                        <a:rPr lang="en-US" sz="1800" dirty="0">
                          <a:solidFill>
                            <a:schemeClr val="bg1"/>
                          </a:solidFill>
                          <a:latin typeface="Times New Roman" panose="02020603050405020304" charset="0"/>
                          <a:cs typeface="Times New Roman" panose="02020603050405020304" charset="0"/>
                        </a:rPr>
                        <a:t>Techniques Used</a:t>
                      </a:r>
                    </a:p>
                  </a:txBody>
                  <a:tcPr/>
                </a:tc>
                <a:tc>
                  <a:txBody>
                    <a:bodyPr/>
                    <a:lstStyle/>
                    <a:p>
                      <a:r>
                        <a:rPr lang="en-US" sz="1800" dirty="0">
                          <a:solidFill>
                            <a:schemeClr val="bg1"/>
                          </a:solidFill>
                          <a:latin typeface="Times New Roman" panose="02020603050405020304" charset="0"/>
                          <a:cs typeface="Times New Roman" panose="02020603050405020304" charset="0"/>
                        </a:rPr>
                        <a:t>Merits/Demerits</a:t>
                      </a:r>
                    </a:p>
                  </a:txBody>
                  <a:tcPr/>
                </a:tc>
                <a:extLst>
                  <a:ext uri="{0D108BD9-81ED-4DB2-BD59-A6C34878D82A}">
                    <a16:rowId xmlns:a16="http://schemas.microsoft.com/office/drawing/2014/main" val="10000"/>
                  </a:ext>
                </a:extLst>
              </a:tr>
              <a:tr h="3469526">
                <a:tc>
                  <a:txBody>
                    <a:bodyPr/>
                    <a:lstStyle/>
                    <a:p>
                      <a:r>
                        <a:rPr lang="en-US" sz="1800" dirty="0">
                          <a:solidFill>
                            <a:schemeClr val="tx1"/>
                          </a:solidFill>
                          <a:latin typeface="Times New Roman" panose="02020603050405020304" charset="0"/>
                          <a:cs typeface="Times New Roman" panose="02020603050405020304" charset="0"/>
                        </a:rPr>
                        <a:t>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800" b="0" kern="1200" dirty="0">
                          <a:solidFill>
                            <a:schemeClr val="tx1"/>
                          </a:solidFill>
                          <a:effectLst/>
                          <a:latin typeface="Times New Roman" panose="02020603050405020304" charset="0"/>
                          <a:ea typeface="+mn-ea"/>
                          <a:cs typeface="Times New Roman" panose="02020603050405020304" charset="0"/>
                        </a:rPr>
                        <a:t>Design of Communication Module of Vehicle Controller Based on ISO26262 Standard</a:t>
                      </a:r>
                    </a:p>
                    <a:p>
                      <a:pPr algn="l"/>
                      <a:endParaRPr lang="en-US" sz="1800" b="0" kern="1200" dirty="0">
                        <a:solidFill>
                          <a:schemeClr val="tx1"/>
                        </a:solidFill>
                        <a:effectLst/>
                        <a:latin typeface="Times New Roman" panose="02020603050405020304" charset="0"/>
                        <a:ea typeface="+mn-ea"/>
                        <a:cs typeface="Times New Roman" panose="02020603050405020304"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defRPr/>
                      </a:pPr>
                      <a:r>
                        <a:rPr lang="en-US" sz="1800" b="0" kern="1200" dirty="0">
                          <a:solidFill>
                            <a:schemeClr val="tx1"/>
                          </a:solidFill>
                          <a:effectLst/>
                          <a:latin typeface="Times New Roman" panose="02020603050405020304" charset="0"/>
                          <a:ea typeface="+mn-ea"/>
                          <a:cs typeface="Times New Roman" panose="02020603050405020304" charset="0"/>
                        </a:rPr>
                        <a:t>In this project is  to improve the safety and reliability of the vehicle controller.It mainly depend on can protocol.</a:t>
                      </a:r>
                    </a:p>
                    <a:p>
                      <a:pPr algn="just"/>
                      <a:endParaRPr lang="en-US" sz="1800" b="0" kern="1200" dirty="0">
                        <a:solidFill>
                          <a:schemeClr val="tx1"/>
                        </a:solidFill>
                        <a:effectLst/>
                        <a:latin typeface="Times New Roman" panose="02020603050405020304" charset="0"/>
                        <a:ea typeface="+mn-ea"/>
                        <a:cs typeface="Times New Roman" panose="0202060305040502030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800" b="0" kern="1200" dirty="0">
                          <a:solidFill>
                            <a:schemeClr val="tx1"/>
                          </a:solidFill>
                          <a:effectLst/>
                          <a:latin typeface="Times New Roman" panose="02020603050405020304" charset="0"/>
                          <a:ea typeface="+mn-ea"/>
                          <a:cs typeface="Times New Roman" panose="02020603050405020304" charset="0"/>
                        </a:rPr>
                        <a:t>CAN transceiver chip with diagnostic function, NXP’s MPC5604B chip as the master MCU, S12XET256 chip.</a:t>
                      </a:r>
                    </a:p>
                    <a:p>
                      <a:endParaRPr lang="en-US" sz="1800" b="0" kern="1200" dirty="0">
                        <a:solidFill>
                          <a:schemeClr val="tx1"/>
                        </a:solidFill>
                        <a:effectLst/>
                        <a:latin typeface="Times New Roman" panose="02020603050405020304" charset="0"/>
                        <a:ea typeface="+mn-ea"/>
                        <a:cs typeface="Times New Roman" panose="0202060305040502030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800" b="0" dirty="0">
                          <a:latin typeface="Times New Roman" panose="02020603050405020304" charset="0"/>
                          <a:cs typeface="Times New Roman" panose="02020603050405020304" charset="0"/>
                        </a:rPr>
                        <a:t>Merits: F</a:t>
                      </a:r>
                      <a:r>
                        <a:rPr lang="en-US" sz="1800" b="0" kern="1200" dirty="0">
                          <a:solidFill>
                            <a:schemeClr val="tx1"/>
                          </a:solidFill>
                          <a:effectLst/>
                          <a:latin typeface="Times New Roman" panose="02020603050405020304" charset="0"/>
                          <a:ea typeface="+mn-ea"/>
                          <a:cs typeface="Times New Roman" panose="02020603050405020304" charset="0"/>
                        </a:rPr>
                        <a:t>unctional safety objectives and improves the safety and reliability of the vehicle controller.</a:t>
                      </a:r>
                    </a:p>
                    <a:p>
                      <a:endParaRPr lang="en-IN" sz="1800" b="0" dirty="0">
                        <a:latin typeface="Times New Roman" panose="02020603050405020304" charset="0"/>
                        <a:cs typeface="Times New Roman" panose="02020603050405020304" charset="0"/>
                      </a:endParaRPr>
                    </a:p>
                    <a:p>
                      <a:endParaRPr lang="en-IN" sz="1800" b="0" dirty="0">
                        <a:solidFill>
                          <a:schemeClr val="tx1"/>
                        </a:solidFill>
                        <a:latin typeface="Times New Roman" panose="02020603050405020304" charset="0"/>
                        <a:cs typeface="Times New Roman" panose="02020603050405020304" charset="0"/>
                      </a:endParaRPr>
                    </a:p>
                  </a:txBody>
                  <a:tcPr/>
                </a:tc>
                <a:extLst>
                  <a:ext uri="{0D108BD9-81ED-4DB2-BD59-A6C34878D82A}">
                    <a16:rowId xmlns:a16="http://schemas.microsoft.com/office/drawing/2014/main" val="10001"/>
                  </a:ext>
                </a:extLst>
              </a:tr>
              <a:tr h="2743346">
                <a:tc>
                  <a:txBody>
                    <a:bodyPr/>
                    <a:lstStyle/>
                    <a:p>
                      <a:r>
                        <a:rPr lang="en-US" sz="1800" dirty="0">
                          <a:solidFill>
                            <a:schemeClr val="tx1"/>
                          </a:solidFill>
                          <a:latin typeface="Times New Roman" panose="02020603050405020304" charset="0"/>
                          <a:cs typeface="Times New Roman" panose="02020603050405020304" charset="0"/>
                        </a:rPr>
                        <a:t>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800" kern="1200" dirty="0">
                          <a:solidFill>
                            <a:schemeClr val="tx1"/>
                          </a:solidFill>
                          <a:effectLst/>
                          <a:latin typeface="Times New Roman" panose="02020603050405020304" charset="0"/>
                          <a:ea typeface="+mn-ea"/>
                          <a:cs typeface="Times New Roman" panose="02020603050405020304" charset="0"/>
                        </a:rPr>
                        <a:t>CAN-Based Networked Path-Tracking Control of a 4WS4WD Electric Vehicle: Maximum Sampling Period</a:t>
                      </a:r>
                    </a:p>
                    <a:p>
                      <a:endParaRPr lang="en-US" sz="1800" kern="1200" dirty="0">
                        <a:solidFill>
                          <a:schemeClr val="tx1"/>
                        </a:solidFill>
                        <a:effectLst/>
                        <a:latin typeface="Times New Roman" panose="02020603050405020304" charset="0"/>
                        <a:ea typeface="+mn-ea"/>
                        <a:cs typeface="Times New Roman" panose="02020603050405020304"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defRPr/>
                      </a:pPr>
                      <a:r>
                        <a:rPr lang="en-US" sz="1800" kern="1200" dirty="0">
                          <a:solidFill>
                            <a:schemeClr val="tx1"/>
                          </a:solidFill>
                          <a:effectLst/>
                          <a:latin typeface="Times New Roman" panose="02020603050405020304" charset="0"/>
                          <a:ea typeface="+mn-ea"/>
                          <a:cs typeface="Times New Roman" panose="02020603050405020304" charset="0"/>
                        </a:rPr>
                        <a:t>In this project mainly base of path tracing system for electric cars using can protocol.</a:t>
                      </a:r>
                    </a:p>
                    <a:p>
                      <a:pPr marL="0" marR="0" lvl="0" indent="0" algn="l" defTabSz="914400" rtl="0" eaLnBrk="1" fontAlgn="auto" latinLnBrk="0" hangingPunct="1">
                        <a:lnSpc>
                          <a:spcPct val="100000"/>
                        </a:lnSpc>
                        <a:spcBef>
                          <a:spcPts val="0"/>
                        </a:spcBef>
                        <a:spcAft>
                          <a:spcPts val="0"/>
                        </a:spcAft>
                        <a:buClrTx/>
                        <a:buSzTx/>
                        <a:buFontTx/>
                        <a:buNone/>
                        <a:defRPr/>
                      </a:pPr>
                      <a:endParaRPr lang="en-US" sz="1800" b="0" kern="1200" dirty="0">
                        <a:solidFill>
                          <a:schemeClr val="tx1"/>
                        </a:solidFill>
                        <a:effectLst/>
                        <a:latin typeface="Times New Roman" panose="02020603050405020304" charset="0"/>
                        <a:ea typeface="+mn-ea"/>
                        <a:cs typeface="Times New Roman" panose="02020603050405020304" charset="0"/>
                      </a:endParaRPr>
                    </a:p>
                    <a:p>
                      <a:endParaRPr lang="en-US" sz="1800" kern="1200" dirty="0">
                        <a:solidFill>
                          <a:schemeClr val="tx1"/>
                        </a:solidFill>
                        <a:effectLst/>
                        <a:latin typeface="Times New Roman" panose="02020603050405020304" charset="0"/>
                        <a:ea typeface="+mn-ea"/>
                        <a:cs typeface="Times New Roman" panose="0202060305040502030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800" b="0" dirty="0">
                          <a:latin typeface="Times New Roman" panose="02020603050405020304" charset="0"/>
                          <a:cs typeface="Times New Roman" panose="02020603050405020304" charset="0"/>
                        </a:rPr>
                        <a:t>CAN(Controller Area Network), Networked Control System and 4WS4WD.</a:t>
                      </a:r>
                      <a:endParaRPr lang="en-IN" sz="1800" b="0" dirty="0">
                        <a:latin typeface="Times New Roman" panose="02020603050405020304" charset="0"/>
                        <a:cs typeface="Times New Roman" panose="02020603050405020304"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lang="en-IN" sz="1800" b="0" dirty="0">
                        <a:solidFill>
                          <a:schemeClr val="tx1"/>
                        </a:solidFill>
                        <a:latin typeface="Times New Roman" panose="02020603050405020304" charset="0"/>
                        <a:cs typeface="Times New Roman" panose="02020603050405020304" charset="0"/>
                      </a:endParaRPr>
                    </a:p>
                  </a:txBody>
                  <a:tcPr/>
                </a:tc>
                <a:tc>
                  <a:txBody>
                    <a:bodyPr/>
                    <a:lstStyle/>
                    <a:p>
                      <a:r>
                        <a:rPr lang="en-US" sz="1800" kern="1200" dirty="0">
                          <a:solidFill>
                            <a:schemeClr val="tx1"/>
                          </a:solidFill>
                          <a:effectLst/>
                          <a:latin typeface="Times New Roman" panose="02020603050405020304" charset="0"/>
                          <a:ea typeface="+mn-ea"/>
                          <a:cs typeface="Times New Roman" panose="02020603050405020304" charset="0"/>
                        </a:rPr>
                        <a:t>Merits:</a:t>
                      </a:r>
                    </a:p>
                    <a:p>
                      <a:r>
                        <a:rPr lang="en-US" sz="1800" kern="1200" dirty="0">
                          <a:solidFill>
                            <a:schemeClr val="tx1"/>
                          </a:solidFill>
                          <a:effectLst/>
                          <a:latin typeface="Times New Roman" panose="02020603050405020304" charset="0"/>
                          <a:ea typeface="+mn-ea"/>
                          <a:cs typeface="Times New Roman" panose="02020603050405020304" charset="0"/>
                        </a:rPr>
                        <a:t>1)over point-to-point wiring.</a:t>
                      </a:r>
                    </a:p>
                    <a:p>
                      <a:r>
                        <a:rPr lang="en-US" sz="1800" kern="1200" dirty="0">
                          <a:solidFill>
                            <a:schemeClr val="tx1"/>
                          </a:solidFill>
                          <a:effectLst/>
                          <a:latin typeface="Times New Roman" panose="02020603050405020304" charset="0"/>
                          <a:ea typeface="+mn-ea"/>
                          <a:cs typeface="Times New Roman" panose="02020603050405020304" charset="0"/>
                        </a:rPr>
                        <a:t>2)thereby forming a networked control system (NCS).</a:t>
                      </a:r>
                    </a:p>
                    <a:p>
                      <a:endParaRPr lang="en-US" sz="1800" kern="1200" dirty="0">
                        <a:solidFill>
                          <a:schemeClr val="tx1"/>
                        </a:solidFill>
                        <a:effectLst/>
                        <a:latin typeface="Times New Roman" panose="02020603050405020304" charset="0"/>
                        <a:ea typeface="+mn-ea"/>
                        <a:cs typeface="Times New Roman" panose="02020603050405020304" charset="0"/>
                      </a:endParaRPr>
                    </a:p>
                    <a:p>
                      <a:r>
                        <a:rPr lang="en-US" sz="1800" kern="1200" dirty="0">
                          <a:solidFill>
                            <a:schemeClr val="tx1"/>
                          </a:solidFill>
                          <a:effectLst/>
                          <a:latin typeface="Times New Roman" panose="02020603050405020304" charset="0"/>
                          <a:ea typeface="+mn-ea"/>
                          <a:cs typeface="Times New Roman" panose="02020603050405020304" charset="0"/>
                        </a:rPr>
                        <a:t>Demerits: Solving the difficulty of MIMO nonlinear loops.</a:t>
                      </a:r>
                    </a:p>
                    <a:p>
                      <a:endParaRPr lang="en-US" sz="1800" b="0" kern="1200" dirty="0">
                        <a:solidFill>
                          <a:schemeClr val="tx1"/>
                        </a:solidFill>
                        <a:effectLst/>
                        <a:latin typeface="Times New Roman" panose="02020603050405020304" charset="0"/>
                        <a:ea typeface="+mn-ea"/>
                        <a:cs typeface="Times New Roman" panose="02020603050405020304" charset="0"/>
                      </a:endParaRPr>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2916198732"/>
              </p:ext>
            </p:extLst>
          </p:nvPr>
        </p:nvGraphicFramePr>
        <p:xfrm>
          <a:off x="0" y="0"/>
          <a:ext cx="12192000" cy="6949294"/>
        </p:xfrm>
        <a:graphic>
          <a:graphicData uri="http://schemas.openxmlformats.org/drawingml/2006/table">
            <a:tbl>
              <a:tblPr firstRow="1" bandRow="1">
                <a:tableStyleId>{5C22544A-7EE6-4342-B048-85BDC9FD1C3A}</a:tableStyleId>
              </a:tblPr>
              <a:tblGrid>
                <a:gridCol w="685800">
                  <a:extLst>
                    <a:ext uri="{9D8B030D-6E8A-4147-A177-3AD203B41FA5}">
                      <a16:colId xmlns:a16="http://schemas.microsoft.com/office/drawing/2014/main" val="20000"/>
                    </a:ext>
                  </a:extLst>
                </a:gridCol>
                <a:gridCol w="2371725">
                  <a:extLst>
                    <a:ext uri="{9D8B030D-6E8A-4147-A177-3AD203B41FA5}">
                      <a16:colId xmlns:a16="http://schemas.microsoft.com/office/drawing/2014/main" val="20001"/>
                    </a:ext>
                  </a:extLst>
                </a:gridCol>
                <a:gridCol w="4076700">
                  <a:extLst>
                    <a:ext uri="{9D8B030D-6E8A-4147-A177-3AD203B41FA5}">
                      <a16:colId xmlns:a16="http://schemas.microsoft.com/office/drawing/2014/main" val="20002"/>
                    </a:ext>
                  </a:extLst>
                </a:gridCol>
                <a:gridCol w="2619375">
                  <a:extLst>
                    <a:ext uri="{9D8B030D-6E8A-4147-A177-3AD203B41FA5}">
                      <a16:colId xmlns:a16="http://schemas.microsoft.com/office/drawing/2014/main" val="20003"/>
                    </a:ext>
                  </a:extLst>
                </a:gridCol>
                <a:gridCol w="2438400">
                  <a:extLst>
                    <a:ext uri="{9D8B030D-6E8A-4147-A177-3AD203B41FA5}">
                      <a16:colId xmlns:a16="http://schemas.microsoft.com/office/drawing/2014/main" val="20004"/>
                    </a:ext>
                  </a:extLst>
                </a:gridCol>
              </a:tblGrid>
              <a:tr h="645128">
                <a:tc>
                  <a:txBody>
                    <a:bodyPr/>
                    <a:lstStyle/>
                    <a:p>
                      <a:r>
                        <a:rPr lang="en-US" sz="1800" dirty="0">
                          <a:solidFill>
                            <a:schemeClr val="bg1"/>
                          </a:solidFill>
                          <a:latin typeface="Times New Roman" panose="02020603050405020304" charset="0"/>
                          <a:cs typeface="Times New Roman" panose="02020603050405020304" charset="0"/>
                        </a:rPr>
                        <a:t>SR NO.</a:t>
                      </a:r>
                    </a:p>
                  </a:txBody>
                  <a:tcPr/>
                </a:tc>
                <a:tc>
                  <a:txBody>
                    <a:bodyPr/>
                    <a:lstStyle/>
                    <a:p>
                      <a:r>
                        <a:rPr lang="en-US" sz="1800" dirty="0">
                          <a:solidFill>
                            <a:schemeClr val="bg1"/>
                          </a:solidFill>
                          <a:latin typeface="Times New Roman" panose="02020603050405020304" charset="0"/>
                          <a:cs typeface="Times New Roman" panose="02020603050405020304" charset="0"/>
                        </a:rPr>
                        <a:t>Title Of Paper</a:t>
                      </a:r>
                    </a:p>
                  </a:txBody>
                  <a:tcPr/>
                </a:tc>
                <a:tc>
                  <a:txBody>
                    <a:bodyPr/>
                    <a:lstStyle/>
                    <a:p>
                      <a:r>
                        <a:rPr lang="en-US" sz="1800" dirty="0">
                          <a:solidFill>
                            <a:schemeClr val="bg1"/>
                          </a:solidFill>
                          <a:latin typeface="Times New Roman" panose="02020603050405020304" charset="0"/>
                          <a:cs typeface="Times New Roman" panose="02020603050405020304" charset="0"/>
                        </a:rPr>
                        <a:t>Description With Seed Idea</a:t>
                      </a:r>
                    </a:p>
                  </a:txBody>
                  <a:tcPr/>
                </a:tc>
                <a:tc>
                  <a:txBody>
                    <a:bodyPr/>
                    <a:lstStyle/>
                    <a:p>
                      <a:r>
                        <a:rPr lang="en-US" sz="1800" dirty="0">
                          <a:solidFill>
                            <a:schemeClr val="bg1"/>
                          </a:solidFill>
                          <a:latin typeface="Times New Roman" panose="02020603050405020304" charset="0"/>
                          <a:cs typeface="Times New Roman" panose="02020603050405020304" charset="0"/>
                        </a:rPr>
                        <a:t>Techniques Used</a:t>
                      </a:r>
                    </a:p>
                  </a:txBody>
                  <a:tcPr/>
                </a:tc>
                <a:tc>
                  <a:txBody>
                    <a:bodyPr/>
                    <a:lstStyle/>
                    <a:p>
                      <a:r>
                        <a:rPr lang="en-US" sz="1800" dirty="0">
                          <a:solidFill>
                            <a:schemeClr val="bg1"/>
                          </a:solidFill>
                          <a:latin typeface="Times New Roman" panose="02020603050405020304" charset="0"/>
                          <a:cs typeface="Times New Roman" panose="02020603050405020304" charset="0"/>
                        </a:rPr>
                        <a:t>Merits/Demerits</a:t>
                      </a:r>
                    </a:p>
                  </a:txBody>
                  <a:tcPr/>
                </a:tc>
                <a:extLst>
                  <a:ext uri="{0D108BD9-81ED-4DB2-BD59-A6C34878D82A}">
                    <a16:rowId xmlns:a16="http://schemas.microsoft.com/office/drawing/2014/main" val="10000"/>
                  </a:ext>
                </a:extLst>
              </a:tr>
              <a:tr h="3469526">
                <a:tc>
                  <a:txBody>
                    <a:bodyPr/>
                    <a:lstStyle/>
                    <a:p>
                      <a:r>
                        <a:rPr lang="en-US" sz="1800" dirty="0">
                          <a:solidFill>
                            <a:schemeClr val="tx1"/>
                          </a:solidFill>
                          <a:latin typeface="Times New Roman" panose="02020603050405020304" charset="0"/>
                          <a:cs typeface="Times New Roman" panose="02020603050405020304" charset="0"/>
                        </a:rPr>
                        <a:t>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800" b="0" kern="1200" dirty="0">
                          <a:solidFill>
                            <a:schemeClr val="tx1"/>
                          </a:solidFill>
                          <a:effectLst/>
                          <a:latin typeface="Times New Roman" panose="02020603050405020304" charset="0"/>
                          <a:ea typeface="+mn-ea"/>
                          <a:cs typeface="Times New Roman" panose="02020603050405020304" charset="0"/>
                        </a:rPr>
                        <a:t>Vehicle Avoidance Reaction By Two Step Motion Flow Cluster</a:t>
                      </a:r>
                    </a:p>
                    <a:p>
                      <a:endParaRPr lang="en-IN" sz="1800" b="0" dirty="0">
                        <a:latin typeface="Times New Roman" panose="02020603050405020304" charset="0"/>
                        <a:cs typeface="Times New Roman" panose="02020603050405020304" charset="0"/>
                      </a:endParaRPr>
                    </a:p>
                    <a:p>
                      <a:pPr algn="l"/>
                      <a:endParaRPr lang="en-IN" sz="1800" b="0" dirty="0">
                        <a:solidFill>
                          <a:schemeClr val="tx1"/>
                        </a:solidFill>
                        <a:latin typeface="Times New Roman" panose="02020603050405020304" charset="0"/>
                        <a:cs typeface="Times New Roman" panose="02020603050405020304"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defRPr/>
                      </a:pPr>
                      <a:r>
                        <a:rPr lang="en-US" sz="1800" b="0" kern="1200" dirty="0">
                          <a:solidFill>
                            <a:schemeClr val="tx1"/>
                          </a:solidFill>
                          <a:effectLst/>
                          <a:latin typeface="Times New Roman" panose="02020603050405020304" charset="0"/>
                          <a:ea typeface="+mn-ea"/>
                          <a:cs typeface="Times New Roman" panose="02020603050405020304" charset="0"/>
                        </a:rPr>
                        <a:t>This project mainly design for preventing accident and to save the human life.</a:t>
                      </a:r>
                    </a:p>
                    <a:p>
                      <a:pPr algn="just"/>
                      <a:endParaRPr lang="en-US" sz="1800" b="0" kern="1200" dirty="0">
                        <a:solidFill>
                          <a:schemeClr val="tx1"/>
                        </a:solidFill>
                        <a:effectLst/>
                        <a:latin typeface="Times New Roman" panose="02020603050405020304" charset="0"/>
                        <a:ea typeface="+mn-ea"/>
                        <a:cs typeface="Times New Roman" panose="0202060305040502030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800" b="0" dirty="0">
                          <a:latin typeface="Times New Roman" panose="02020603050405020304" charset="0"/>
                          <a:cs typeface="Times New Roman" panose="02020603050405020304" charset="0"/>
                        </a:rPr>
                        <a:t>Cameras and Optical Flow.</a:t>
                      </a:r>
                      <a:endParaRPr lang="en-IN" sz="1800" b="0" dirty="0">
                        <a:latin typeface="Times New Roman" panose="02020603050405020304" charset="0"/>
                        <a:cs typeface="Times New Roman" panose="02020603050405020304" charset="0"/>
                      </a:endParaRPr>
                    </a:p>
                    <a:p>
                      <a:endParaRPr lang="en-IN" sz="1800" b="0" dirty="0">
                        <a:solidFill>
                          <a:schemeClr val="tx1"/>
                        </a:solidFill>
                        <a:latin typeface="Times New Roman" panose="02020603050405020304" charset="0"/>
                        <a:cs typeface="Times New Roman" panose="0202060305040502030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800" b="0" kern="1200" dirty="0">
                          <a:solidFill>
                            <a:schemeClr val="tx1"/>
                          </a:solidFill>
                          <a:effectLst/>
                          <a:latin typeface="Times New Roman" panose="02020603050405020304" charset="0"/>
                          <a:ea typeface="+mn-ea"/>
                          <a:cs typeface="Times New Roman" panose="02020603050405020304" charset="0"/>
                        </a:rPr>
                        <a:t>Merits: Alarm system, collision avoidance and intelligent collision warning system.</a:t>
                      </a:r>
                    </a:p>
                    <a:p>
                      <a:endParaRPr lang="en-US" sz="1800" b="0" kern="1200" dirty="0">
                        <a:solidFill>
                          <a:schemeClr val="tx1"/>
                        </a:solidFill>
                        <a:effectLst/>
                        <a:latin typeface="Times New Roman" panose="02020603050405020304" charset="0"/>
                        <a:ea typeface="+mn-ea"/>
                        <a:cs typeface="Times New Roman" panose="02020603050405020304" charset="0"/>
                      </a:endParaRPr>
                    </a:p>
                  </a:txBody>
                  <a:tcPr/>
                </a:tc>
                <a:extLst>
                  <a:ext uri="{0D108BD9-81ED-4DB2-BD59-A6C34878D82A}">
                    <a16:rowId xmlns:a16="http://schemas.microsoft.com/office/drawing/2014/main" val="10001"/>
                  </a:ext>
                </a:extLst>
              </a:tr>
              <a:tr h="2743346">
                <a:tc>
                  <a:txBody>
                    <a:bodyPr/>
                    <a:lstStyle/>
                    <a:p>
                      <a:r>
                        <a:rPr lang="en-US" sz="1800" dirty="0">
                          <a:solidFill>
                            <a:schemeClr val="tx1"/>
                          </a:solidFill>
                          <a:latin typeface="Times New Roman" panose="02020603050405020304" charset="0"/>
                          <a:cs typeface="Times New Roman" panose="02020603050405020304" charset="0"/>
                        </a:rPr>
                        <a:t>16</a:t>
                      </a:r>
                    </a:p>
                  </a:txBody>
                  <a:tcPr/>
                </a:tc>
                <a:tc>
                  <a:txBody>
                    <a:bodyPr/>
                    <a:lstStyle/>
                    <a:p>
                      <a:r>
                        <a:rPr lang="en-US" sz="1800" dirty="0">
                          <a:solidFill>
                            <a:schemeClr val="tx1"/>
                          </a:solidFill>
                          <a:latin typeface="Times New Roman" panose="02020603050405020304" charset="0"/>
                          <a:cs typeface="Times New Roman" panose="02020603050405020304" charset="0"/>
                        </a:rPr>
                        <a:t>Obstacle detection using ultrasonic sensor for a mobile robot</a:t>
                      </a:r>
                      <a:endParaRPr lang="en-IN" sz="1800" dirty="0">
                        <a:solidFill>
                          <a:schemeClr val="tx1"/>
                        </a:solidFill>
                        <a:latin typeface="Times New Roman" panose="02020603050405020304" charset="0"/>
                        <a:cs typeface="Times New Roman" panose="0202060305040502030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The project is design to build an obstacle avoidance robotic vehicle using ultrasonic sensors for its movement. </a:t>
                      </a:r>
                      <a:endParaRPr lang="en-IN"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sz="1800" b="0" kern="1200" dirty="0">
                        <a:solidFill>
                          <a:schemeClr val="tx1"/>
                        </a:solidFill>
                        <a:effectLst/>
                        <a:latin typeface="Times New Roman" panose="02020603050405020304" charset="0"/>
                        <a:ea typeface="+mn-ea"/>
                        <a:cs typeface="Times New Roman" panose="02020603050405020304" charset="0"/>
                      </a:endParaRPr>
                    </a:p>
                    <a:p>
                      <a:endParaRPr lang="en-US" sz="1800" b="0" kern="1200" dirty="0">
                        <a:solidFill>
                          <a:schemeClr val="tx1"/>
                        </a:solidFill>
                        <a:effectLst/>
                        <a:latin typeface="Times New Roman" panose="02020603050405020304" charset="0"/>
                        <a:ea typeface="+mn-ea"/>
                        <a:cs typeface="Times New Roman" panose="02020603050405020304" charset="0"/>
                      </a:endParaRPr>
                    </a:p>
                  </a:txBody>
                  <a:tcPr/>
                </a:tc>
                <a:tc>
                  <a:txBody>
                    <a:bodyPr/>
                    <a:lstStyle/>
                    <a:p>
                      <a:pPr algn="l"/>
                      <a:r>
                        <a:rPr lang="en-IN" sz="1800" b="0" i="0" kern="1200" dirty="0">
                          <a:solidFill>
                            <a:schemeClr val="dk1"/>
                          </a:solidFill>
                          <a:effectLst/>
                          <a:latin typeface="Times New Roman" panose="02020603050405020304" pitchFamily="18" charset="0"/>
                          <a:ea typeface="+mn-ea"/>
                          <a:cs typeface="Times New Roman" panose="02020603050405020304" pitchFamily="18" charset="0"/>
                        </a:rPr>
                        <a:t>Arduino NANO or Uno (any version)HC-SR04, Ultrasonic Sensor,</a:t>
                      </a:r>
                    </a:p>
                    <a:p>
                      <a:pPr algn="l"/>
                      <a:r>
                        <a:rPr lang="en-IN" sz="1800" b="0" i="0" kern="1200" dirty="0">
                          <a:solidFill>
                            <a:schemeClr val="dk1"/>
                          </a:solidFill>
                          <a:effectLst/>
                          <a:latin typeface="Times New Roman" panose="02020603050405020304" pitchFamily="18" charset="0"/>
                          <a:ea typeface="+mn-ea"/>
                          <a:cs typeface="Times New Roman" panose="02020603050405020304" pitchFamily="18" charset="0"/>
                        </a:rPr>
                        <a:t>LM298N Motor Driver Module,5V DC Motors</a:t>
                      </a:r>
                    </a:p>
                    <a:p>
                      <a:pPr algn="l"/>
                      <a:r>
                        <a:rPr lang="en-IN" sz="1800" b="0" i="0" kern="1200" dirty="0">
                          <a:solidFill>
                            <a:schemeClr val="dk1"/>
                          </a:solidFill>
                          <a:effectLst/>
                          <a:latin typeface="Times New Roman" panose="02020603050405020304" pitchFamily="18" charset="0"/>
                          <a:ea typeface="+mn-ea"/>
                          <a:cs typeface="Times New Roman" panose="02020603050405020304" pitchFamily="18" charset="0"/>
                        </a:rPr>
                        <a:t>Battery, Wheels Chassis and Jumper Wires.</a:t>
                      </a:r>
                    </a:p>
                    <a:p>
                      <a:pPr marL="0" marR="0" lvl="0" indent="0" algn="l" defTabSz="914400" rtl="0" eaLnBrk="1" fontAlgn="auto" latinLnBrk="0" hangingPunct="1">
                        <a:lnSpc>
                          <a:spcPct val="100000"/>
                        </a:lnSpc>
                        <a:spcBef>
                          <a:spcPts val="0"/>
                        </a:spcBef>
                        <a:spcAft>
                          <a:spcPts val="0"/>
                        </a:spcAft>
                        <a:buClrTx/>
                        <a:buSzTx/>
                        <a:buFontTx/>
                        <a:buNone/>
                        <a:defRPr/>
                      </a:pPr>
                      <a:endParaRPr lang="en-IN" sz="18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Merits: 1)IT required less space.</a:t>
                      </a:r>
                    </a:p>
                    <a:p>
                      <a:r>
                        <a:rPr lang="en-US" dirty="0">
                          <a:latin typeface="Times New Roman" panose="02020603050405020304" pitchFamily="18" charset="0"/>
                          <a:cs typeface="Times New Roman" panose="02020603050405020304" pitchFamily="18" charset="0"/>
                        </a:rPr>
                        <a:t>2)IT required less power supply </a:t>
                      </a:r>
                    </a:p>
                    <a:p>
                      <a:r>
                        <a:rPr lang="en-US" dirty="0">
                          <a:latin typeface="Times New Roman" panose="02020603050405020304" pitchFamily="18" charset="0"/>
                          <a:cs typeface="Times New Roman" panose="02020603050405020304" pitchFamily="18" charset="0"/>
                        </a:rPr>
                        <a:t>3)It can easily avoid obstacles.</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Demerits :</a:t>
                      </a:r>
                    </a:p>
                    <a:p>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limited testing distance.</a:t>
                      </a:r>
                      <a:endParaRPr lang="en-IN" b="0" dirty="0">
                        <a:latin typeface="Times New Roman" panose="02020603050405020304" pitchFamily="18" charset="0"/>
                        <a:cs typeface="Times New Roman" panose="02020603050405020304" pitchFamily="18" charset="0"/>
                      </a:endParaRPr>
                    </a:p>
                    <a:p>
                      <a:endParaRPr lang="en-IN" sz="1800" b="0" dirty="0">
                        <a:solidFill>
                          <a:schemeClr val="tx1"/>
                        </a:solidFill>
                        <a:latin typeface="Times New Roman" panose="02020603050405020304" charset="0"/>
                        <a:cs typeface="Times New Roman" panose="02020603050405020304" charset="0"/>
                      </a:endParaRPr>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u="sng" dirty="0">
                <a:solidFill>
                  <a:schemeClr val="tx1"/>
                </a:solidFill>
                <a:latin typeface="Times New Roman" panose="02020603050405020304" charset="0"/>
                <a:cs typeface="Times New Roman" panose="02020603050405020304" charset="0"/>
              </a:rPr>
              <a:t>Scope of the Project</a:t>
            </a:r>
            <a:endParaRPr lang="en-IN" sz="4000" dirty="0"/>
          </a:p>
        </p:txBody>
      </p:sp>
      <p:sp>
        <p:nvSpPr>
          <p:cNvPr id="3" name="Content Placeholder 2"/>
          <p:cNvSpPr>
            <a:spLocks noGrp="1"/>
          </p:cNvSpPr>
          <p:nvPr>
            <p:ph idx="1"/>
          </p:nvPr>
        </p:nvSpPr>
        <p:spPr>
          <a:xfrm>
            <a:off x="838200" y="2005012"/>
            <a:ext cx="10515600" cy="4351338"/>
          </a:xfrm>
        </p:spPr>
        <p:txBody>
          <a:bodyPr/>
          <a:lstStyle/>
          <a:p>
            <a:pPr>
              <a:buFont typeface="Arial" panose="020B0604020202020204" pitchFamily="34" charset="0"/>
              <a:buChar char="•"/>
            </a:pPr>
            <a:r>
              <a:rPr lang="en-US" sz="2400" dirty="0">
                <a:solidFill>
                  <a:schemeClr val="tx1"/>
                </a:solidFill>
                <a:latin typeface="Times New Roman" panose="02020603050405020304" charset="0"/>
                <a:cs typeface="Times New Roman" panose="02020603050405020304" charset="0"/>
              </a:rPr>
              <a:t>It is useful for commercial cab companies to get the report as per there speed maintaining during transport.</a:t>
            </a:r>
          </a:p>
          <a:p>
            <a:pPr>
              <a:buFont typeface="Arial" panose="020B0604020202020204" pitchFamily="34" charset="0"/>
              <a:buChar char="•"/>
            </a:pPr>
            <a:r>
              <a:rPr lang="en-US" sz="2400" dirty="0">
                <a:solidFill>
                  <a:schemeClr val="tx1"/>
                </a:solidFill>
                <a:latin typeface="Times New Roman" panose="02020603050405020304" charset="0"/>
                <a:cs typeface="Times New Roman" panose="02020603050405020304" charset="0"/>
              </a:rPr>
              <a:t>It is useful for cops to get fine directly from cab company.</a:t>
            </a:r>
          </a:p>
          <a:p>
            <a:pPr>
              <a:buFont typeface="Arial" panose="020B0604020202020204" pitchFamily="34" charset="0"/>
              <a:buChar char="•"/>
            </a:pPr>
            <a:r>
              <a:rPr lang="en-US" sz="2400" dirty="0">
                <a:solidFill>
                  <a:schemeClr val="tx1"/>
                </a:solidFill>
                <a:latin typeface="Times New Roman" panose="02020603050405020304" charset="0"/>
                <a:cs typeface="Times New Roman" panose="02020603050405020304" charset="0"/>
              </a:rPr>
              <a:t>Using this project we can implement break sensors to overcome emergency.</a:t>
            </a:r>
          </a:p>
          <a:p>
            <a:endParaRPr lang="en-IN" dirty="0"/>
          </a:p>
        </p:txBody>
      </p:sp>
      <p:sp>
        <p:nvSpPr>
          <p:cNvPr id="8" name="TextBox 7"/>
          <p:cNvSpPr txBox="1"/>
          <p:nvPr/>
        </p:nvSpPr>
        <p:spPr>
          <a:xfrm>
            <a:off x="3371850" y="6492875"/>
            <a:ext cx="6096000" cy="276999"/>
          </a:xfrm>
          <a:prstGeom prst="rect">
            <a:avLst/>
          </a:prstGeom>
          <a:noFill/>
        </p:spPr>
        <p:txBody>
          <a:bodyPr wrap="square">
            <a:spAutoFit/>
          </a:bodyPr>
          <a:lstStyle/>
          <a:p>
            <a:r>
              <a:rPr lang="en-US" sz="1200" dirty="0">
                <a:solidFill>
                  <a:schemeClr val="tx1"/>
                </a:solidFill>
                <a:latin typeface="Times New Roman" panose="02020603050405020304" charset="0"/>
                <a:cs typeface="Times New Roman" panose="02020603050405020304" charset="0"/>
              </a:rPr>
              <a:t>Distance Based Accident Avoidance System Using Arduino with CAN Protocol </a:t>
            </a:r>
            <a:endParaRPr lang="en-IN" sz="12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u="sng" dirty="0">
                <a:latin typeface="Times New Roman" panose="02020603050405020304" charset="0"/>
                <a:cs typeface="Times New Roman" panose="02020603050405020304" charset="0"/>
              </a:rPr>
              <a:t>Preferred Technology</a:t>
            </a:r>
            <a:endParaRPr lang="en-IN" sz="4000" b="1" u="sng" dirty="0">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normAutofit/>
          </a:bodyPr>
          <a:lstStyle/>
          <a:p>
            <a:r>
              <a:rPr lang="en-IN" sz="2400" dirty="0">
                <a:latin typeface="Times New Roman" panose="02020603050405020304" charset="0"/>
                <a:cs typeface="Times New Roman" panose="02020603050405020304" charset="0"/>
              </a:rPr>
              <a:t>For User Interface :   GSM(</a:t>
            </a:r>
            <a:r>
              <a:rPr lang="en-US" sz="2400" dirty="0">
                <a:solidFill>
                  <a:srgbClr val="333333"/>
                </a:solidFill>
                <a:latin typeface="Times New Roman" panose="02020603050405020304" charset="0"/>
                <a:cs typeface="Times New Roman" panose="02020603050405020304" charset="0"/>
              </a:rPr>
              <a:t>Global System for Mobile Communication</a:t>
            </a:r>
            <a:r>
              <a:rPr lang="en-IN" sz="2400" dirty="0">
                <a:latin typeface="Times New Roman" panose="02020603050405020304" charset="0"/>
                <a:cs typeface="Times New Roman" panose="02020603050405020304" charset="0"/>
              </a:rPr>
              <a:t>) module</a:t>
            </a:r>
          </a:p>
          <a:p>
            <a:pPr marL="0" indent="0">
              <a:buNone/>
            </a:pPr>
            <a:endParaRPr lang="en-IN" sz="2400" dirty="0">
              <a:latin typeface="Times New Roman" panose="02020603050405020304" charset="0"/>
              <a:cs typeface="Times New Roman" panose="02020603050405020304" charset="0"/>
            </a:endParaRPr>
          </a:p>
          <a:p>
            <a:r>
              <a:rPr lang="en-IN" sz="2400" dirty="0">
                <a:latin typeface="Times New Roman" panose="02020603050405020304" charset="0"/>
                <a:cs typeface="Times New Roman" panose="02020603050405020304" charset="0"/>
              </a:rPr>
              <a:t>System Interface : </a:t>
            </a:r>
          </a:p>
          <a:p>
            <a:pPr marL="342900" indent="-342900">
              <a:buFont typeface="+mj-lt"/>
              <a:buAutoNum type="arabicPeriod"/>
            </a:pPr>
            <a:r>
              <a:rPr lang="en-IN" sz="2400" dirty="0">
                <a:latin typeface="Times New Roman" panose="02020603050405020304" charset="0"/>
                <a:cs typeface="Times New Roman" panose="02020603050405020304" charset="0"/>
              </a:rPr>
              <a:t>Ultrasonic and distance measure sensor :- HC-SR04</a:t>
            </a:r>
          </a:p>
          <a:p>
            <a:pPr marL="342900" indent="-342900">
              <a:buFont typeface="+mj-lt"/>
              <a:buAutoNum type="arabicPeriod"/>
            </a:pPr>
            <a:r>
              <a:rPr lang="en-IN" sz="2400" dirty="0">
                <a:latin typeface="Times New Roman" panose="02020603050405020304" charset="0"/>
                <a:cs typeface="Times New Roman" panose="02020603050405020304" charset="0"/>
              </a:rPr>
              <a:t>16 x 2 LCD Display</a:t>
            </a:r>
          </a:p>
          <a:p>
            <a:pPr marL="342900" indent="-342900">
              <a:buFont typeface="+mj-lt"/>
              <a:buAutoNum type="arabicPeriod"/>
            </a:pPr>
            <a:r>
              <a:rPr lang="en-IN" sz="2400" dirty="0">
                <a:latin typeface="Times New Roman" panose="02020603050405020304" charset="0"/>
                <a:cs typeface="Times New Roman" panose="02020603050405020304" charset="0"/>
              </a:rPr>
              <a:t>CAN protocol Board transmitter and receiver :- MCP 2551</a:t>
            </a:r>
          </a:p>
          <a:p>
            <a:pPr marL="342900" indent="-342900">
              <a:buFont typeface="+mj-lt"/>
              <a:buAutoNum type="arabicPeriod"/>
            </a:pPr>
            <a:r>
              <a:rPr lang="en-IN" sz="2400" dirty="0">
                <a:latin typeface="Times New Roman" panose="02020603050405020304" charset="0"/>
                <a:cs typeface="Times New Roman" panose="02020603050405020304" charset="0"/>
              </a:rPr>
              <a:t>Speed Sensor :- LM393</a:t>
            </a:r>
          </a:p>
          <a:p>
            <a:pPr marL="342900" indent="-342900">
              <a:buFont typeface="+mj-lt"/>
              <a:buAutoNum type="arabicPeriod"/>
            </a:pPr>
            <a:r>
              <a:rPr lang="en-IN" sz="2400" dirty="0">
                <a:latin typeface="Times New Roman" panose="02020603050405020304" charset="0"/>
                <a:cs typeface="Times New Roman" panose="02020603050405020304" charset="0"/>
              </a:rPr>
              <a:t>Alarm :- Buzzer</a:t>
            </a:r>
          </a:p>
          <a:p>
            <a:pPr marL="0" indent="0">
              <a:buNone/>
            </a:pPr>
            <a:r>
              <a:rPr lang="en-IN" sz="2400" dirty="0">
                <a:latin typeface="Times New Roman" panose="02020603050405020304" charset="0"/>
                <a:cs typeface="Times New Roman" panose="02020603050405020304" charset="0"/>
              </a:rPr>
              <a:t>6. Arduino UNO R3</a:t>
            </a:r>
          </a:p>
        </p:txBody>
      </p:sp>
      <p:sp>
        <p:nvSpPr>
          <p:cNvPr id="8" name="TextBox 7"/>
          <p:cNvSpPr txBox="1"/>
          <p:nvPr/>
        </p:nvSpPr>
        <p:spPr>
          <a:xfrm>
            <a:off x="3445510" y="6482715"/>
            <a:ext cx="6096000" cy="276999"/>
          </a:xfrm>
          <a:prstGeom prst="rect">
            <a:avLst/>
          </a:prstGeom>
          <a:noFill/>
        </p:spPr>
        <p:txBody>
          <a:bodyPr wrap="square">
            <a:spAutoFit/>
          </a:bodyPr>
          <a:lstStyle/>
          <a:p>
            <a:r>
              <a:rPr lang="en-US" sz="1200" dirty="0">
                <a:solidFill>
                  <a:schemeClr val="tx1"/>
                </a:solidFill>
                <a:latin typeface="Times New Roman" panose="02020603050405020304" charset="0"/>
                <a:cs typeface="Times New Roman" panose="02020603050405020304" charset="0"/>
              </a:rPr>
              <a:t>Distance Based Accident Avoidance System Using Arduino with CAN Protocol </a:t>
            </a:r>
            <a:endParaRPr lang="en-IN" sz="12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u="sng" dirty="0">
                <a:latin typeface="Times New Roman" panose="02020603050405020304" charset="0"/>
                <a:cs typeface="Times New Roman" panose="02020603050405020304" charset="0"/>
              </a:rPr>
              <a:t>System </a:t>
            </a:r>
            <a:r>
              <a:rPr lang="en-US" sz="4000" b="1" u="sng" dirty="0">
                <a:solidFill>
                  <a:schemeClr val="tx1"/>
                </a:solidFill>
                <a:latin typeface="Times New Roman" panose="02020603050405020304" charset="0"/>
                <a:cs typeface="Times New Roman" panose="02020603050405020304" charset="0"/>
              </a:rPr>
              <a:t> Requirements</a:t>
            </a:r>
            <a:endParaRPr lang="en-IN" sz="4000" dirty="0"/>
          </a:p>
        </p:txBody>
      </p:sp>
      <p:sp>
        <p:nvSpPr>
          <p:cNvPr id="3" name="Content Placeholder 2"/>
          <p:cNvSpPr>
            <a:spLocks noGrp="1"/>
          </p:cNvSpPr>
          <p:nvPr>
            <p:ph idx="1"/>
          </p:nvPr>
        </p:nvSpPr>
        <p:spPr>
          <a:xfrm>
            <a:off x="752475" y="2005012"/>
            <a:ext cx="10515600" cy="4351338"/>
          </a:xfrm>
        </p:spPr>
        <p:txBody>
          <a:bodyPr/>
          <a:lstStyle/>
          <a:p>
            <a:pPr>
              <a:buFont typeface="Wingdings" panose="05000000000000000000" pitchFamily="2" charset="2"/>
              <a:buChar char="q"/>
            </a:pPr>
            <a:r>
              <a:rPr lang="en-US" sz="2400" b="1" dirty="0">
                <a:solidFill>
                  <a:schemeClr val="tx1"/>
                </a:solidFill>
                <a:latin typeface="Times New Roman" panose="02020603050405020304" charset="0"/>
                <a:cs typeface="Times New Roman" panose="02020603050405020304" charset="0"/>
              </a:rPr>
              <a:t> Hardware Requirements </a:t>
            </a:r>
            <a:r>
              <a:rPr lang="en-US" sz="2400" dirty="0">
                <a:solidFill>
                  <a:schemeClr val="tx1"/>
                </a:solidFill>
                <a:latin typeface="Times New Roman" panose="02020603050405020304" charset="0"/>
                <a:cs typeface="Times New Roman" panose="02020603050405020304" charset="0"/>
              </a:rPr>
              <a:t>: </a:t>
            </a:r>
          </a:p>
          <a:p>
            <a:pPr marL="0" indent="0" algn="just">
              <a:buNone/>
            </a:pPr>
            <a:r>
              <a:rPr lang="en-US" sz="2400" dirty="0">
                <a:solidFill>
                  <a:schemeClr val="tx1"/>
                </a:solidFill>
                <a:latin typeface="Times New Roman" panose="02020603050405020304" charset="0"/>
                <a:cs typeface="Times New Roman" panose="02020603050405020304" charset="0"/>
              </a:rPr>
              <a:t>     Arduino UNO R3, CAN board, DC motor, Alarm, LCD display, Power supply, Ultrasonic sensors, Speed sensors, Mobile, GSM SIM.</a:t>
            </a:r>
          </a:p>
          <a:p>
            <a:pPr marL="0" indent="0">
              <a:buNone/>
            </a:pPr>
            <a:endParaRPr lang="en-IN" sz="2400" dirty="0">
              <a:latin typeface="Times New Roman" panose="02020603050405020304" charset="0"/>
              <a:cs typeface="Times New Roman" panose="02020603050405020304" charset="0"/>
            </a:endParaRPr>
          </a:p>
          <a:p>
            <a:pPr>
              <a:buFont typeface="Wingdings" panose="05000000000000000000" pitchFamily="2" charset="2"/>
              <a:buChar char="q"/>
            </a:pPr>
            <a:r>
              <a:rPr lang="en-US" sz="2400" b="1" dirty="0">
                <a:solidFill>
                  <a:schemeClr val="tx1"/>
                </a:solidFill>
                <a:latin typeface="Times New Roman" panose="02020603050405020304" charset="0"/>
                <a:cs typeface="Times New Roman" panose="02020603050405020304" charset="0"/>
              </a:rPr>
              <a:t> Software Requirements : </a:t>
            </a:r>
          </a:p>
          <a:p>
            <a:pPr marL="0" indent="0">
              <a:buNone/>
            </a:pPr>
            <a:r>
              <a:rPr lang="en-US" sz="2400" b="1" dirty="0">
                <a:solidFill>
                  <a:schemeClr val="tx1"/>
                </a:solidFill>
                <a:latin typeface="Times New Roman" panose="02020603050405020304" charset="0"/>
                <a:cs typeface="Times New Roman" panose="02020603050405020304" charset="0"/>
              </a:rPr>
              <a:t>    </a:t>
            </a:r>
            <a:r>
              <a:rPr lang="en-US" sz="2400" dirty="0">
                <a:solidFill>
                  <a:schemeClr val="tx1"/>
                </a:solidFill>
                <a:latin typeface="Times New Roman" panose="02020603050405020304" charset="0"/>
                <a:cs typeface="Times New Roman" panose="02020603050405020304" charset="0"/>
              </a:rPr>
              <a:t>Arduino 1.8.10</a:t>
            </a:r>
            <a:endParaRPr lang="en-US" sz="2400" b="1" dirty="0">
              <a:solidFill>
                <a:schemeClr val="tx1"/>
              </a:solidFill>
              <a:latin typeface="Times New Roman" panose="02020603050405020304" charset="0"/>
              <a:cs typeface="Times New Roman" panose="02020603050405020304" charset="0"/>
            </a:endParaRPr>
          </a:p>
          <a:p>
            <a:pPr marL="0" indent="0">
              <a:buNone/>
            </a:pPr>
            <a:endParaRPr lang="en-IN" dirty="0"/>
          </a:p>
        </p:txBody>
      </p:sp>
      <p:sp>
        <p:nvSpPr>
          <p:cNvPr id="8" name="TextBox 7"/>
          <p:cNvSpPr txBox="1"/>
          <p:nvPr/>
        </p:nvSpPr>
        <p:spPr>
          <a:xfrm>
            <a:off x="3457575" y="6450825"/>
            <a:ext cx="6096000" cy="276999"/>
          </a:xfrm>
          <a:prstGeom prst="rect">
            <a:avLst/>
          </a:prstGeom>
          <a:noFill/>
        </p:spPr>
        <p:txBody>
          <a:bodyPr wrap="square">
            <a:spAutoFit/>
          </a:bodyPr>
          <a:lstStyle/>
          <a:p>
            <a:r>
              <a:rPr lang="en-US" sz="1200" dirty="0">
                <a:solidFill>
                  <a:schemeClr val="tx1"/>
                </a:solidFill>
                <a:latin typeface="Times New Roman" panose="02020603050405020304" charset="0"/>
                <a:cs typeface="Times New Roman" panose="02020603050405020304" charset="0"/>
              </a:rPr>
              <a:t>Distance Based Accident Avoidance System Using Arduino with CAN Protocol </a:t>
            </a:r>
            <a:endParaRPr lang="en-IN" sz="12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075" y="0"/>
            <a:ext cx="10515600" cy="1325563"/>
          </a:xfrm>
        </p:spPr>
        <p:txBody>
          <a:bodyPr>
            <a:normAutofit/>
          </a:bodyPr>
          <a:lstStyle/>
          <a:p>
            <a:r>
              <a:rPr lang="en-US" sz="4000" b="1" u="sng" dirty="0">
                <a:solidFill>
                  <a:schemeClr val="tx1"/>
                </a:solidFill>
                <a:latin typeface="Times New Roman" panose="02020603050405020304" charset="0"/>
                <a:cs typeface="Times New Roman" panose="02020603050405020304" charset="0"/>
              </a:rPr>
              <a:t>Systems Architecture </a:t>
            </a:r>
          </a:p>
        </p:txBody>
      </p:sp>
      <p:sp>
        <p:nvSpPr>
          <p:cNvPr id="8" name="Footer Placeholder 4"/>
          <p:cNvSpPr>
            <a:spLocks noGrp="1"/>
          </p:cNvSpPr>
          <p:nvPr>
            <p:ph type="ftr" sz="quarter" idx="11"/>
          </p:nvPr>
        </p:nvSpPr>
        <p:spPr>
          <a:xfrm>
            <a:off x="2857500" y="6546850"/>
            <a:ext cx="6248400" cy="473075"/>
          </a:xfrm>
        </p:spPr>
        <p:txBody>
          <a:bodyPr/>
          <a:lstStyle/>
          <a:p>
            <a:pPr algn="ctr" eaLnBrk="0" hangingPunct="0"/>
            <a:r>
              <a:rPr lang="en-US" dirty="0">
                <a:solidFill>
                  <a:schemeClr val="tx1"/>
                </a:solidFill>
                <a:latin typeface="Times New Roman" panose="02020603050405020304" charset="0"/>
                <a:cs typeface="Times New Roman" panose="02020603050405020304" charset="0"/>
              </a:rPr>
              <a:t> Distance Based Accident Avoidance System Using Arduino with CAN Protocol </a:t>
            </a:r>
            <a:endParaRPr lang="en-US" dirty="0">
              <a:solidFill>
                <a:schemeClr val="tx1"/>
              </a:solidFill>
            </a:endParaRPr>
          </a:p>
          <a:p>
            <a:pPr algn="ctr" eaLnBrk="0" hangingPunct="0"/>
            <a:endParaRPr lang="en-US" sz="1400" dirty="0">
              <a:solidFill>
                <a:schemeClr val="tx1"/>
              </a:solidFill>
            </a:endParaRPr>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057341"/>
            <a:ext cx="12191999" cy="575773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866900"/>
          </a:xfrm>
        </p:spPr>
        <p:txBody>
          <a:bodyPr>
            <a:noAutofit/>
          </a:bodyPr>
          <a:lstStyle/>
          <a:p>
            <a:pPr eaLnBrk="0" hangingPunct="0"/>
            <a:r>
              <a:rPr lang="en-US" sz="3600" b="1" u="sng" dirty="0">
                <a:solidFill>
                  <a:schemeClr val="tx1"/>
                </a:solidFill>
                <a:latin typeface="Times New Roman" panose="02020603050405020304" charset="0"/>
                <a:ea typeface="Calibri" panose="020F0502020204030204" pitchFamily="34" charset="0"/>
                <a:cs typeface="Times New Roman" panose="02020603050405020304" charset="0"/>
              </a:rPr>
              <a:t>Distance Based Accident Avoidance System Using Arduino with CAN Protocol</a:t>
            </a:r>
            <a:br>
              <a:rPr lang="en-US" sz="4000" b="1" u="sng" dirty="0">
                <a:solidFill>
                  <a:schemeClr val="tx1"/>
                </a:solidFill>
                <a:latin typeface="Times New Roman" panose="02020603050405020304" charset="0"/>
                <a:ea typeface="Calibri" panose="020F0502020204030204" pitchFamily="34" charset="0"/>
                <a:cs typeface="Times New Roman" panose="02020603050405020304" charset="0"/>
              </a:rPr>
            </a:br>
            <a:r>
              <a:rPr lang="en-US" sz="4000" b="1" dirty="0">
                <a:solidFill>
                  <a:schemeClr val="tx1"/>
                </a:solidFill>
                <a:latin typeface="Times New Roman" panose="02020603050405020304" charset="0"/>
                <a:ea typeface="Calibri" panose="020F0502020204030204" pitchFamily="34" charset="0"/>
                <a:cs typeface="Times New Roman" panose="02020603050405020304" charset="0"/>
              </a:rPr>
              <a:t>             </a:t>
            </a:r>
            <a:endParaRPr lang="en-US" sz="4000" dirty="0">
              <a:solidFill>
                <a:schemeClr val="tx1"/>
              </a:solidFill>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677334" y="2367627"/>
            <a:ext cx="8596668" cy="3880773"/>
          </a:xfrm>
        </p:spPr>
        <p:txBody>
          <a:bodyPr/>
          <a:lstStyle/>
          <a:p>
            <a:endParaRPr lang="en-US" sz="2400" dirty="0">
              <a:latin typeface="Times New Roman" panose="02020603050405020304" charset="0"/>
              <a:cs typeface="Times New Roman" panose="02020603050405020304" charset="0"/>
            </a:endParaRPr>
          </a:p>
          <a:p>
            <a:pPr marL="0" indent="0">
              <a:buNone/>
            </a:pPr>
            <a:r>
              <a:rPr lang="en-US" sz="2400" dirty="0">
                <a:solidFill>
                  <a:schemeClr val="tx1"/>
                </a:solidFill>
                <a:latin typeface="Times New Roman" panose="02020603050405020304" charset="0"/>
                <a:cs typeface="Times New Roman" panose="02020603050405020304" charset="0"/>
              </a:rPr>
              <a:t>Project Area 		: Internet of Things</a:t>
            </a:r>
          </a:p>
          <a:p>
            <a:pPr marL="0" indent="0">
              <a:buNone/>
            </a:pPr>
            <a:endParaRPr lang="en-US" sz="2400" dirty="0">
              <a:solidFill>
                <a:schemeClr val="tx1"/>
              </a:solidFill>
              <a:latin typeface="Times New Roman" panose="02020603050405020304" charset="0"/>
              <a:cs typeface="Times New Roman" panose="02020603050405020304" charset="0"/>
            </a:endParaRPr>
          </a:p>
          <a:p>
            <a:pPr marL="0" indent="0">
              <a:buNone/>
            </a:pPr>
            <a:r>
              <a:rPr lang="en-US" sz="2400" dirty="0">
                <a:solidFill>
                  <a:schemeClr val="tx1"/>
                </a:solidFill>
                <a:latin typeface="Times New Roman" panose="02020603050405020304" charset="0"/>
                <a:cs typeface="Times New Roman" panose="02020603050405020304" charset="0"/>
              </a:rPr>
              <a:t>Sponsorship		:  	-</a:t>
            </a:r>
          </a:p>
          <a:p>
            <a:pPr marL="0" indent="0">
              <a:buNone/>
            </a:pPr>
            <a:endParaRPr lang="en-US" sz="2400" dirty="0">
              <a:solidFill>
                <a:schemeClr val="tx1"/>
              </a:solidFill>
              <a:latin typeface="Times New Roman" panose="02020603050405020304" charset="0"/>
              <a:cs typeface="Times New Roman" panose="02020603050405020304" charset="0"/>
            </a:endParaRPr>
          </a:p>
          <a:p>
            <a:pPr marL="0" indent="0">
              <a:buNone/>
            </a:pPr>
            <a:r>
              <a:rPr lang="en-US" sz="2400" dirty="0">
                <a:solidFill>
                  <a:schemeClr val="tx1"/>
                </a:solidFill>
                <a:latin typeface="Times New Roman" panose="02020603050405020304" charset="0"/>
                <a:cs typeface="Times New Roman" panose="02020603050405020304" charset="0"/>
              </a:rPr>
              <a:t>External Guide 	: 	- </a:t>
            </a:r>
          </a:p>
        </p:txBody>
      </p:sp>
      <p:sp>
        <p:nvSpPr>
          <p:cNvPr id="5" name="Footer Placeholder 4"/>
          <p:cNvSpPr>
            <a:spLocks noGrp="1"/>
          </p:cNvSpPr>
          <p:nvPr>
            <p:ph type="ftr" sz="quarter" idx="11"/>
          </p:nvPr>
        </p:nvSpPr>
        <p:spPr>
          <a:xfrm>
            <a:off x="2971800" y="6384925"/>
            <a:ext cx="6248400" cy="473075"/>
          </a:xfrm>
        </p:spPr>
        <p:txBody>
          <a:bodyPr/>
          <a:lstStyle/>
          <a:p>
            <a:pPr algn="ctr" eaLnBrk="0" hangingPunct="0"/>
            <a:r>
              <a:rPr lang="en-US" dirty="0">
                <a:solidFill>
                  <a:schemeClr val="tx1"/>
                </a:solidFill>
                <a:latin typeface="Times New Roman" panose="02020603050405020304" charset="0"/>
                <a:cs typeface="Times New Roman" panose="02020603050405020304" charset="0"/>
              </a:rPr>
              <a:t>Distance Based Accident Avoidance System Using Arduino with CAN Protocol</a:t>
            </a:r>
            <a:endParaRPr lang="en-US" dirty="0">
              <a:solidFill>
                <a:schemeClr val="tx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u="sng" dirty="0">
                <a:latin typeface="Times New Roman" panose="02020603050405020304" charset="0"/>
                <a:cs typeface="Times New Roman" panose="02020603050405020304" charset="0"/>
              </a:rPr>
              <a:t>Probable Solution</a:t>
            </a:r>
            <a:endParaRPr lang="en-IN" sz="4000" b="1" u="sng" dirty="0">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normAutofit/>
          </a:bodyPr>
          <a:lstStyle/>
          <a:p>
            <a:r>
              <a:rPr lang="en-US" sz="2400" dirty="0">
                <a:latin typeface="Times New Roman" panose="02020603050405020304" charset="0"/>
                <a:cs typeface="Times New Roman" panose="02020603050405020304" charset="0"/>
              </a:rPr>
              <a:t>We are using it one transmitter part and one receiver part.</a:t>
            </a:r>
          </a:p>
          <a:p>
            <a:r>
              <a:rPr lang="en-US" sz="2400" dirty="0">
                <a:latin typeface="Times New Roman" panose="02020603050405020304" charset="0"/>
                <a:cs typeface="Times New Roman" panose="02020603050405020304" charset="0"/>
              </a:rPr>
              <a:t>Transmitter part consists of ultrasonic sensor, speed sensor, Arduino uno board,CAN transreceiver/sender board and LCD display.</a:t>
            </a:r>
          </a:p>
          <a:p>
            <a:r>
              <a:rPr lang="en-US" sz="2400" dirty="0">
                <a:latin typeface="Times New Roman" panose="02020603050405020304" charset="0"/>
                <a:cs typeface="Times New Roman" panose="02020603050405020304" charset="0"/>
              </a:rPr>
              <a:t>Receiver part consists of DC motor, GSM module and alarm.</a:t>
            </a:r>
          </a:p>
          <a:p>
            <a:r>
              <a:rPr lang="en-US" sz="2400" dirty="0">
                <a:latin typeface="Times New Roman" panose="02020603050405020304" charset="0"/>
                <a:cs typeface="Times New Roman" panose="02020603050405020304" charset="0"/>
              </a:rPr>
              <a:t>In a transmitter unit on moving vehicle speed sensor will detect the vehicle speed and ultrasonic sensor will detect the obstacle </a:t>
            </a:r>
            <a:r>
              <a:rPr lang="en-US" sz="2400" dirty="0">
                <a:latin typeface="Times New Roman" panose="02020603050405020304" charset="0"/>
                <a:cs typeface="Times New Roman" panose="02020603050405020304" charset="0"/>
                <a:sym typeface="+mn-ea"/>
              </a:rPr>
              <a:t>in front of the vehicle.</a:t>
            </a:r>
          </a:p>
          <a:p>
            <a:r>
              <a:rPr lang="en-US" sz="2400" dirty="0">
                <a:latin typeface="Times New Roman" panose="02020603050405020304" charset="0"/>
                <a:cs typeface="Times New Roman" panose="02020603050405020304" charset="0"/>
                <a:sym typeface="+mn-ea"/>
              </a:rPr>
              <a:t>Then if speed exceed the limit the buzzer will activate and transfer the data from sender module to receiver module through the CAN board.</a:t>
            </a:r>
          </a:p>
          <a:p>
            <a:r>
              <a:rPr lang="en-US" sz="2400" dirty="0">
                <a:latin typeface="Times New Roman" panose="02020603050405020304" charset="0"/>
                <a:cs typeface="Times New Roman" panose="02020603050405020304" charset="0"/>
                <a:sym typeface="+mn-ea"/>
              </a:rPr>
              <a:t>On the receiver side GSM module will transfer the message to the owner of the vehicle or driver.After that the speed of the vehicle slow down.</a:t>
            </a:r>
          </a:p>
          <a:p>
            <a:pPr marL="0" indent="0">
              <a:buNone/>
            </a:pPr>
            <a:endParaRPr lang="en-IN" sz="2000" dirty="0">
              <a:latin typeface="Times New Roman" panose="02020603050405020304" charset="0"/>
              <a:cs typeface="Times New Roman" panose="02020603050405020304" charset="0"/>
            </a:endParaRPr>
          </a:p>
        </p:txBody>
      </p:sp>
      <p:sp>
        <p:nvSpPr>
          <p:cNvPr id="8" name="TextBox 7"/>
          <p:cNvSpPr txBox="1"/>
          <p:nvPr/>
        </p:nvSpPr>
        <p:spPr>
          <a:xfrm>
            <a:off x="3629025" y="6492875"/>
            <a:ext cx="6096000" cy="276999"/>
          </a:xfrm>
          <a:prstGeom prst="rect">
            <a:avLst/>
          </a:prstGeom>
          <a:noFill/>
        </p:spPr>
        <p:txBody>
          <a:bodyPr wrap="square">
            <a:spAutoFit/>
          </a:bodyPr>
          <a:lstStyle/>
          <a:p>
            <a:r>
              <a:rPr lang="en-US" sz="1200" dirty="0">
                <a:solidFill>
                  <a:schemeClr val="tx1"/>
                </a:solidFill>
                <a:latin typeface="Times New Roman" panose="02020603050405020304" charset="0"/>
                <a:cs typeface="Times New Roman" panose="02020603050405020304" charset="0"/>
              </a:rPr>
              <a:t>Distance Based Accident Avoidance System Using Arduino with CAN Protocol </a:t>
            </a:r>
            <a:endParaRPr lang="en-IN" sz="12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normAutofit/>
          </a:bodyPr>
          <a:lstStyle/>
          <a:p>
            <a:r>
              <a:rPr lang="en-US" sz="4000" b="1" u="sng" dirty="0">
                <a:latin typeface="Times New Roman" panose="02020603050405020304" charset="0"/>
                <a:cs typeface="Times New Roman" panose="02020603050405020304" charset="0"/>
              </a:rPr>
              <a:t>Module Description</a:t>
            </a:r>
            <a:endParaRPr lang="en-IN" sz="4000" b="1" u="sng" dirty="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838200" y="1325563"/>
            <a:ext cx="10515600" cy="4746625"/>
          </a:xfrm>
        </p:spPr>
        <p:txBody>
          <a:bodyPr>
            <a:normAutofit fontScale="25000" lnSpcReduction="20000"/>
          </a:bodyPr>
          <a:lstStyle/>
          <a:p>
            <a:pPr marL="0" indent="0">
              <a:buNone/>
            </a:pPr>
            <a:r>
              <a:rPr lang="en-US" sz="8000" b="1" dirty="0">
                <a:latin typeface="Times New Roman" panose="02020603050405020304" charset="0"/>
                <a:cs typeface="Times New Roman" panose="02020603050405020304" charset="0"/>
                <a:sym typeface="+mn-ea"/>
              </a:rPr>
              <a:t>Modules : </a:t>
            </a:r>
            <a:endParaRPr lang="en-US" sz="8000" dirty="0">
              <a:latin typeface="Times New Roman" panose="02020603050405020304" charset="0"/>
              <a:cs typeface="Times New Roman" panose="02020603050405020304" charset="0"/>
            </a:endParaRPr>
          </a:p>
          <a:p>
            <a:pPr marL="0" indent="0">
              <a:buNone/>
            </a:pPr>
            <a:r>
              <a:rPr lang="en-US" sz="8000" dirty="0">
                <a:latin typeface="Times New Roman" panose="02020603050405020304" charset="0"/>
                <a:cs typeface="Times New Roman" panose="02020603050405020304" charset="0"/>
                <a:sym typeface="+mn-ea"/>
              </a:rPr>
              <a:t>1) Transmitter Module</a:t>
            </a:r>
            <a:endParaRPr lang="en-US" sz="8000" dirty="0">
              <a:latin typeface="Times New Roman" panose="02020603050405020304" charset="0"/>
              <a:cs typeface="Times New Roman" panose="02020603050405020304" charset="0"/>
            </a:endParaRPr>
          </a:p>
          <a:p>
            <a:pPr marL="0" indent="0">
              <a:buNone/>
            </a:pPr>
            <a:r>
              <a:rPr lang="en-US" sz="8000" dirty="0">
                <a:latin typeface="Times New Roman" panose="02020603050405020304" charset="0"/>
                <a:cs typeface="Times New Roman" panose="02020603050405020304" charset="0"/>
                <a:sym typeface="+mn-ea"/>
              </a:rPr>
              <a:t>2) Receiver Module</a:t>
            </a:r>
          </a:p>
          <a:p>
            <a:pPr marL="0" indent="0">
              <a:buNone/>
            </a:pPr>
            <a:endParaRPr lang="en-IN" sz="8000" dirty="0">
              <a:latin typeface="Times New Roman" panose="02020603050405020304" charset="0"/>
              <a:cs typeface="Times New Roman" panose="02020603050405020304" charset="0"/>
            </a:endParaRPr>
          </a:p>
          <a:p>
            <a:pPr marL="0" indent="0">
              <a:buNone/>
            </a:pPr>
            <a:r>
              <a:rPr lang="en-US" sz="8000" b="1" dirty="0">
                <a:latin typeface="Times New Roman" panose="02020603050405020304" charset="0"/>
                <a:cs typeface="Times New Roman" panose="02020603050405020304" charset="0"/>
                <a:sym typeface="+mn-ea"/>
              </a:rPr>
              <a:t>Modules description:</a:t>
            </a:r>
          </a:p>
          <a:p>
            <a:pPr marL="0" indent="0">
              <a:buNone/>
            </a:pPr>
            <a:endParaRPr lang="en-US" sz="8000" b="1" u="sng" dirty="0">
              <a:latin typeface="Times New Roman" panose="02020603050405020304" charset="0"/>
              <a:cs typeface="Times New Roman" panose="02020603050405020304" charset="0"/>
            </a:endParaRPr>
          </a:p>
          <a:p>
            <a:pPr marL="514350" indent="-514350">
              <a:buFont typeface="+mj-lt"/>
              <a:buAutoNum type="arabicParenR"/>
            </a:pPr>
            <a:r>
              <a:rPr lang="en-US" sz="8000" b="1" dirty="0">
                <a:latin typeface="Times New Roman" panose="02020603050405020304" charset="0"/>
                <a:cs typeface="Times New Roman" panose="02020603050405020304" charset="0"/>
                <a:sym typeface="+mn-ea"/>
              </a:rPr>
              <a:t>Transmitter Module:</a:t>
            </a:r>
          </a:p>
          <a:p>
            <a:pPr marL="0" indent="0">
              <a:buFont typeface="+mj-lt"/>
              <a:buNone/>
            </a:pPr>
            <a:r>
              <a:rPr lang="en-US" sz="8000" b="1" dirty="0">
                <a:latin typeface="Times New Roman" panose="02020603050405020304" charset="0"/>
                <a:cs typeface="Times New Roman" panose="02020603050405020304" charset="0"/>
                <a:sym typeface="+mn-ea"/>
              </a:rPr>
              <a:t>		</a:t>
            </a:r>
            <a:r>
              <a:rPr lang="en-US" sz="8000" dirty="0">
                <a:latin typeface="Times New Roman" panose="02020603050405020304" charset="0"/>
                <a:cs typeface="Times New Roman" panose="02020603050405020304" charset="0"/>
                <a:sym typeface="+mn-ea"/>
              </a:rPr>
              <a:t>Transmitter part consist of ultrasonic sensor  and speed sensor. Ultrasonic sensor detect the obstacle in front of the vehicle and speed sensor detect the vehicle speed and send to the receiver module.</a:t>
            </a:r>
            <a:endParaRPr lang="en-US" sz="8000" b="1" dirty="0">
              <a:latin typeface="Times New Roman" panose="02020603050405020304" charset="0"/>
              <a:cs typeface="Times New Roman" panose="02020603050405020304" charset="0"/>
              <a:sym typeface="+mn-ea"/>
            </a:endParaRPr>
          </a:p>
          <a:p>
            <a:pPr marL="0" indent="0">
              <a:buFont typeface="+mj-lt"/>
              <a:buNone/>
            </a:pPr>
            <a:r>
              <a:rPr lang="en-US" sz="8000" b="1" dirty="0">
                <a:latin typeface="Times New Roman" panose="02020603050405020304" charset="0"/>
                <a:cs typeface="Times New Roman" panose="02020603050405020304" charset="0"/>
                <a:sym typeface="+mn-ea"/>
              </a:rPr>
              <a:t>	</a:t>
            </a:r>
          </a:p>
          <a:p>
            <a:pPr marL="0" indent="0">
              <a:buFont typeface="+mj-lt"/>
              <a:buNone/>
            </a:pPr>
            <a:r>
              <a:rPr lang="en-US" sz="8000" b="1" dirty="0">
                <a:latin typeface="Times New Roman" panose="02020603050405020304" charset="0"/>
                <a:cs typeface="Times New Roman" panose="02020603050405020304" charset="0"/>
                <a:sym typeface="+mn-ea"/>
              </a:rPr>
              <a:t>2)     Receiver Module :</a:t>
            </a:r>
          </a:p>
          <a:p>
            <a:pPr marL="0" indent="0">
              <a:buFont typeface="+mj-lt"/>
              <a:buNone/>
            </a:pPr>
            <a:r>
              <a:rPr lang="en-US" sz="8000" b="1" dirty="0">
                <a:latin typeface="Times New Roman" panose="02020603050405020304" charset="0"/>
                <a:cs typeface="Times New Roman" panose="02020603050405020304" charset="0"/>
              </a:rPr>
              <a:t>		</a:t>
            </a:r>
            <a:r>
              <a:rPr lang="en-US" sz="8000" dirty="0">
                <a:latin typeface="Times New Roman" panose="02020603050405020304" charset="0"/>
                <a:cs typeface="Times New Roman" panose="02020603050405020304" charset="0"/>
              </a:rPr>
              <a:t>Receiver part consist of DC motor , alarm and GSM module . DC motor it’s speed control based upon the ultrasonic distance measurement and GSM is a customized global system for mobile communication  module is designed for wireless re-</a:t>
            </a:r>
            <a:r>
              <a:rPr lang="en-US" sz="8000" dirty="0" err="1">
                <a:latin typeface="Times New Roman" panose="02020603050405020304" charset="0"/>
                <a:cs typeface="Times New Roman" panose="02020603050405020304" charset="0"/>
              </a:rPr>
              <a:t>adition</a:t>
            </a:r>
            <a:r>
              <a:rPr lang="en-US" sz="8000" dirty="0">
                <a:latin typeface="Times New Roman" panose="02020603050405020304" charset="0"/>
                <a:cs typeface="Times New Roman" panose="02020603050405020304" charset="0"/>
              </a:rPr>
              <a:t> monitoring through short messaging service. An alarm is used to warn the driver .</a:t>
            </a:r>
          </a:p>
          <a:p>
            <a:pPr marL="0" indent="0">
              <a:buNone/>
            </a:pPr>
            <a:endParaRPr lang="en-IN" dirty="0"/>
          </a:p>
          <a:p>
            <a:pPr marL="0" indent="0">
              <a:buNone/>
            </a:pPr>
            <a:endParaRPr lang="en-IN" dirty="0"/>
          </a:p>
        </p:txBody>
      </p:sp>
      <p:sp>
        <p:nvSpPr>
          <p:cNvPr id="8" name="TextBox 7"/>
          <p:cNvSpPr txBox="1"/>
          <p:nvPr/>
        </p:nvSpPr>
        <p:spPr>
          <a:xfrm>
            <a:off x="3686175" y="6492875"/>
            <a:ext cx="6096000" cy="276999"/>
          </a:xfrm>
          <a:prstGeom prst="rect">
            <a:avLst/>
          </a:prstGeom>
          <a:noFill/>
        </p:spPr>
        <p:txBody>
          <a:bodyPr wrap="square">
            <a:spAutoFit/>
          </a:bodyPr>
          <a:lstStyle/>
          <a:p>
            <a:r>
              <a:rPr lang="en-US" sz="1200" dirty="0">
                <a:solidFill>
                  <a:schemeClr val="tx1"/>
                </a:solidFill>
                <a:latin typeface="Times New Roman" panose="02020603050405020304" charset="0"/>
                <a:cs typeface="Times New Roman" panose="02020603050405020304" charset="0"/>
              </a:rPr>
              <a:t>Distance Based Accident Avoidance System Using Arduino with CAN Protocol </a:t>
            </a:r>
            <a:endParaRPr lang="en-IN" sz="12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u="sng" dirty="0">
                <a:latin typeface="Times New Roman" panose="02020603050405020304" charset="0"/>
                <a:cs typeface="Times New Roman" panose="02020603050405020304" charset="0"/>
              </a:rPr>
              <a:t>Project Analysis and Design</a:t>
            </a:r>
            <a:endParaRPr lang="en-IN" sz="4000" b="1" u="sng" dirty="0">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normAutofit/>
          </a:bodyPr>
          <a:lstStyle/>
          <a:p>
            <a:r>
              <a:rPr lang="en-US" sz="2000" b="1" dirty="0">
                <a:latin typeface="Times New Roman" panose="02020603050405020304" charset="0"/>
                <a:cs typeface="Times New Roman" panose="02020603050405020304" charset="0"/>
              </a:rPr>
              <a:t>Controller Area Network (CAN) : </a:t>
            </a:r>
            <a:r>
              <a:rPr lang="en-US" sz="2000" b="0" i="0" dirty="0">
                <a:solidFill>
                  <a:srgbClr val="333333"/>
                </a:solidFill>
                <a:effectLst/>
                <a:latin typeface="Times New Roman" panose="02020603050405020304" charset="0"/>
                <a:cs typeface="Times New Roman" panose="02020603050405020304" charset="0"/>
              </a:rPr>
              <a:t>The CAN protocol is a standard designed to allow the microcontroller and other devices to communicate with each other without any host computer. The feature that makes the CAN protocol unique among other communication protocols is the broadcast type of bus.</a:t>
            </a:r>
          </a:p>
          <a:p>
            <a:endParaRPr lang="en-US" sz="2000" dirty="0">
              <a:solidFill>
                <a:srgbClr val="333333"/>
              </a:solidFill>
              <a:latin typeface="Times New Roman" panose="02020603050405020304" charset="0"/>
              <a:cs typeface="Times New Roman" panose="02020603050405020304" charset="0"/>
            </a:endParaRPr>
          </a:p>
          <a:p>
            <a:r>
              <a:rPr lang="en-US" sz="2000" b="1" i="0" dirty="0">
                <a:solidFill>
                  <a:srgbClr val="333333"/>
                </a:solidFill>
                <a:effectLst/>
                <a:latin typeface="Times New Roman" panose="02020603050405020304" charset="0"/>
                <a:cs typeface="Times New Roman" panose="02020603050405020304" charset="0"/>
              </a:rPr>
              <a:t>Ultrasonic Sensor  and Speed Sensor : </a:t>
            </a:r>
            <a:r>
              <a:rPr lang="en-US" sz="2000" b="0" i="0" dirty="0">
                <a:solidFill>
                  <a:srgbClr val="202124"/>
                </a:solidFill>
                <a:effectLst/>
                <a:latin typeface="Times New Roman" panose="02020603050405020304" charset="0"/>
                <a:cs typeface="Times New Roman" panose="02020603050405020304" charset="0"/>
              </a:rPr>
              <a:t>An ultrasonic sensor is </a:t>
            </a:r>
            <a:r>
              <a:rPr lang="en-US" sz="2000" i="0" dirty="0">
                <a:solidFill>
                  <a:srgbClr val="202124"/>
                </a:solidFill>
                <a:effectLst/>
                <a:latin typeface="Times New Roman" panose="02020603050405020304" charset="0"/>
                <a:cs typeface="Times New Roman" panose="02020603050405020304" charset="0"/>
              </a:rPr>
              <a:t>an electronic device that measures the distance of a target object by emitting ultrasonic sound waves</a:t>
            </a:r>
            <a:r>
              <a:rPr lang="en-US" sz="2000" b="0" i="0" dirty="0">
                <a:solidFill>
                  <a:srgbClr val="202124"/>
                </a:solidFill>
                <a:effectLst/>
                <a:latin typeface="Times New Roman" panose="02020603050405020304" charset="0"/>
                <a:cs typeface="Times New Roman" panose="02020603050405020304" charset="0"/>
              </a:rPr>
              <a:t>, and converts the reflected sound into an electrical signal. </a:t>
            </a:r>
            <a:endParaRPr lang="en-US" sz="2000" dirty="0">
              <a:solidFill>
                <a:srgbClr val="333333"/>
              </a:solidFill>
              <a:latin typeface="Times New Roman" panose="02020603050405020304" charset="0"/>
              <a:cs typeface="Times New Roman" panose="02020603050405020304" charset="0"/>
            </a:endParaRPr>
          </a:p>
          <a:p>
            <a:pPr marL="0" indent="0">
              <a:buNone/>
            </a:pPr>
            <a:endParaRPr lang="en-US" sz="2000" b="0" i="0" dirty="0">
              <a:solidFill>
                <a:srgbClr val="333333"/>
              </a:solidFill>
              <a:effectLst/>
              <a:latin typeface="Times New Roman" panose="02020603050405020304" charset="0"/>
              <a:cs typeface="Times New Roman" panose="02020603050405020304" charset="0"/>
            </a:endParaRPr>
          </a:p>
          <a:p>
            <a:r>
              <a:rPr lang="en-US" sz="2000" b="1" dirty="0">
                <a:solidFill>
                  <a:srgbClr val="333333"/>
                </a:solidFill>
                <a:latin typeface="Times New Roman" panose="02020603050405020304" charset="0"/>
                <a:cs typeface="Times New Roman" panose="02020603050405020304" charset="0"/>
              </a:rPr>
              <a:t>GSM (Global System for Mobile Communication) Model : </a:t>
            </a:r>
            <a:r>
              <a:rPr lang="en-US" sz="2000" b="0" i="0" dirty="0">
                <a:effectLst/>
                <a:latin typeface="Times New Roman" panose="02020603050405020304" charset="0"/>
                <a:cs typeface="Times New Roman" panose="02020603050405020304" charset="0"/>
              </a:rPr>
              <a:t>A GSM modem or GSM module is a hardware device that uses GSM mobile telephone technology to provide a data link to a remote network. </a:t>
            </a:r>
            <a:r>
              <a:rPr lang="en-US" sz="2000" b="0" i="0" dirty="0">
                <a:solidFill>
                  <a:srgbClr val="222222"/>
                </a:solidFill>
                <a:effectLst/>
                <a:latin typeface="Times New Roman" panose="02020603050405020304" charset="0"/>
                <a:cs typeface="Times New Roman" panose="02020603050405020304" charset="0"/>
              </a:rPr>
              <a:t>A</a:t>
            </a:r>
            <a:r>
              <a:rPr lang="en-US" sz="2000" b="1" i="0" dirty="0">
                <a:solidFill>
                  <a:srgbClr val="222222"/>
                </a:solidFill>
                <a:effectLst/>
                <a:latin typeface="Times New Roman" panose="02020603050405020304" charset="0"/>
                <a:cs typeface="Times New Roman" panose="02020603050405020304" charset="0"/>
              </a:rPr>
              <a:t> </a:t>
            </a:r>
            <a:r>
              <a:rPr lang="en-US" sz="2000" i="0" dirty="0">
                <a:solidFill>
                  <a:srgbClr val="222222"/>
                </a:solidFill>
                <a:effectLst/>
                <a:latin typeface="Times New Roman" panose="02020603050405020304" charset="0"/>
                <a:cs typeface="Times New Roman" panose="02020603050405020304" charset="0"/>
              </a:rPr>
              <a:t>GSM module is a chip or circuit that will be used to establish communication </a:t>
            </a:r>
            <a:r>
              <a:rPr lang="en-US" sz="2000" b="0" i="0" dirty="0">
                <a:solidFill>
                  <a:srgbClr val="222222"/>
                </a:solidFill>
                <a:effectLst/>
                <a:latin typeface="Times New Roman" panose="02020603050405020304" charset="0"/>
                <a:cs typeface="Times New Roman" panose="02020603050405020304" charset="0"/>
              </a:rPr>
              <a:t>between a mobile device or a computing machine and a </a:t>
            </a:r>
            <a:r>
              <a:rPr lang="en-US" sz="2000" i="0" dirty="0">
                <a:solidFill>
                  <a:srgbClr val="222222"/>
                </a:solidFill>
                <a:effectLst/>
                <a:latin typeface="Times New Roman" panose="02020603050405020304" charset="0"/>
                <a:cs typeface="Times New Roman" panose="02020603050405020304" charset="0"/>
              </a:rPr>
              <a:t>GSM system.</a:t>
            </a:r>
            <a:endParaRPr lang="en-IN" sz="2000" dirty="0">
              <a:latin typeface="Times New Roman" panose="02020603050405020304" charset="0"/>
              <a:cs typeface="Times New Roman" panose="02020603050405020304" charset="0"/>
            </a:endParaRPr>
          </a:p>
        </p:txBody>
      </p:sp>
      <p:sp>
        <p:nvSpPr>
          <p:cNvPr id="8" name="TextBox 7"/>
          <p:cNvSpPr txBox="1"/>
          <p:nvPr/>
        </p:nvSpPr>
        <p:spPr>
          <a:xfrm>
            <a:off x="3390900" y="6492875"/>
            <a:ext cx="6096000" cy="276999"/>
          </a:xfrm>
          <a:prstGeom prst="rect">
            <a:avLst/>
          </a:prstGeom>
          <a:noFill/>
        </p:spPr>
        <p:txBody>
          <a:bodyPr wrap="square">
            <a:spAutoFit/>
          </a:bodyPr>
          <a:lstStyle/>
          <a:p>
            <a:r>
              <a:rPr lang="en-US" sz="1200" dirty="0">
                <a:solidFill>
                  <a:schemeClr val="tx1"/>
                </a:solidFill>
                <a:latin typeface="Times New Roman" panose="02020603050405020304" charset="0"/>
                <a:cs typeface="Times New Roman" panose="02020603050405020304" charset="0"/>
              </a:rPr>
              <a:t>Distance Based Accident Avoidance System Using Arduino with CAN Protocol </a:t>
            </a:r>
            <a:endParaRPr lang="en-IN" sz="12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normAutofit/>
          </a:bodyPr>
          <a:lstStyle/>
          <a:p>
            <a:r>
              <a:rPr lang="en-US" sz="4000" b="1" u="sng" dirty="0">
                <a:latin typeface="Times New Roman" panose="02020603050405020304" charset="0"/>
                <a:cs typeface="Times New Roman" panose="02020603050405020304" charset="0"/>
              </a:rPr>
              <a:t>Data Flow Diagram Level 0</a:t>
            </a:r>
            <a:endParaRPr lang="en-IN" sz="4000" b="1" u="sng" dirty="0">
              <a:latin typeface="Times New Roman" panose="02020603050405020304" charset="0"/>
              <a:cs typeface="Times New Roman" panose="0202060305040502030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6449" y="2266950"/>
            <a:ext cx="7486651" cy="2514600"/>
          </a:xfrm>
          <a:prstGeom prst="rect">
            <a:avLst/>
          </a:prstGeom>
        </p:spPr>
      </p:pic>
      <p:sp>
        <p:nvSpPr>
          <p:cNvPr id="6" name="TextBox 5">
            <a:extLst>
              <a:ext uri="{FF2B5EF4-FFF2-40B4-BE49-F238E27FC236}">
                <a16:creationId xmlns:a16="http://schemas.microsoft.com/office/drawing/2014/main" id="{417FF01A-464E-4BE7-A058-E475BBE831FF}"/>
              </a:ext>
            </a:extLst>
          </p:cNvPr>
          <p:cNvSpPr txBox="1"/>
          <p:nvPr/>
        </p:nvSpPr>
        <p:spPr>
          <a:xfrm>
            <a:off x="3352800" y="6449110"/>
            <a:ext cx="6096000" cy="276999"/>
          </a:xfrm>
          <a:prstGeom prst="rect">
            <a:avLst/>
          </a:prstGeom>
          <a:noFill/>
        </p:spPr>
        <p:txBody>
          <a:bodyPr wrap="square">
            <a:spAutoFit/>
          </a:bodyPr>
          <a:lstStyle/>
          <a:p>
            <a:r>
              <a:rPr lang="en-US" sz="1200" dirty="0">
                <a:solidFill>
                  <a:schemeClr val="tx1"/>
                </a:solidFill>
                <a:latin typeface="Times New Roman" panose="02020603050405020304" charset="0"/>
                <a:cs typeface="Times New Roman" panose="02020603050405020304" charset="0"/>
              </a:rPr>
              <a:t>Distance Based Accident Avoidance System Using Arduino with CAN Protocol </a:t>
            </a:r>
            <a:endParaRPr lang="en-IN" sz="12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normAutofit/>
          </a:bodyPr>
          <a:lstStyle/>
          <a:p>
            <a:r>
              <a:rPr lang="en-US" sz="4000" b="1" u="sng" dirty="0">
                <a:latin typeface="Times New Roman" panose="02020603050405020304" charset="0"/>
                <a:cs typeface="Times New Roman" panose="02020603050405020304" charset="0"/>
              </a:rPr>
              <a:t>Data Flow Diagram Level 1</a:t>
            </a:r>
            <a:endParaRPr lang="en-IN" sz="4000" b="1" u="sng" dirty="0">
              <a:latin typeface="Times New Roman" panose="02020603050405020304" charset="0"/>
              <a:cs typeface="Times New Roman" panose="02020603050405020304" charset="0"/>
            </a:endParaRPr>
          </a:p>
        </p:txBody>
      </p:sp>
      <p:sp>
        <p:nvSpPr>
          <p:cNvPr id="8" name="TextBox 7"/>
          <p:cNvSpPr txBox="1"/>
          <p:nvPr/>
        </p:nvSpPr>
        <p:spPr>
          <a:xfrm>
            <a:off x="3590925" y="6492875"/>
            <a:ext cx="6096000" cy="276999"/>
          </a:xfrm>
          <a:prstGeom prst="rect">
            <a:avLst/>
          </a:prstGeom>
          <a:noFill/>
        </p:spPr>
        <p:txBody>
          <a:bodyPr wrap="square">
            <a:spAutoFit/>
          </a:bodyPr>
          <a:lstStyle/>
          <a:p>
            <a:r>
              <a:rPr lang="en-US" sz="1200" dirty="0">
                <a:solidFill>
                  <a:schemeClr val="tx1"/>
                </a:solidFill>
                <a:latin typeface="Times New Roman" panose="02020603050405020304" charset="0"/>
                <a:cs typeface="Times New Roman" panose="02020603050405020304" charset="0"/>
              </a:rPr>
              <a:t>Distance Based Accident Avoidance System Using Arduino with CAN Protocol </a:t>
            </a:r>
            <a:endParaRPr lang="en-IN" sz="12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8176" y="1190626"/>
            <a:ext cx="10896599" cy="499110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7243" y="0"/>
            <a:ext cx="10515600" cy="1325563"/>
          </a:xfrm>
        </p:spPr>
        <p:txBody>
          <a:bodyPr>
            <a:normAutofit/>
          </a:bodyPr>
          <a:lstStyle/>
          <a:p>
            <a:r>
              <a:rPr lang="en-US" sz="4000" b="1" u="sng" dirty="0">
                <a:latin typeface="Times New Roman" panose="02020603050405020304" charset="0"/>
                <a:cs typeface="Times New Roman" panose="02020603050405020304" charset="0"/>
              </a:rPr>
              <a:t>UML Diagram : Use Case Diagram</a:t>
            </a:r>
            <a:endParaRPr lang="en-IN" sz="4000" b="1" u="sng" dirty="0">
              <a:latin typeface="Times New Roman" panose="02020603050405020304" charset="0"/>
              <a:cs typeface="Times New Roman" panose="02020603050405020304" charset="0"/>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1080" y="895350"/>
            <a:ext cx="10067925" cy="5391150"/>
          </a:xfrm>
          <a:prstGeom prst="rect">
            <a:avLst/>
          </a:prstGeom>
        </p:spPr>
      </p:pic>
      <p:sp>
        <p:nvSpPr>
          <p:cNvPr id="5" name="TextBox 4">
            <a:extLst>
              <a:ext uri="{FF2B5EF4-FFF2-40B4-BE49-F238E27FC236}">
                <a16:creationId xmlns:a16="http://schemas.microsoft.com/office/drawing/2014/main" id="{950B4CFF-B8BC-48BF-BA06-E4E2ED6C399F}"/>
              </a:ext>
            </a:extLst>
          </p:cNvPr>
          <p:cNvSpPr txBox="1"/>
          <p:nvPr/>
        </p:nvSpPr>
        <p:spPr>
          <a:xfrm>
            <a:off x="3533775" y="6477685"/>
            <a:ext cx="6096000" cy="276999"/>
          </a:xfrm>
          <a:prstGeom prst="rect">
            <a:avLst/>
          </a:prstGeom>
          <a:noFill/>
        </p:spPr>
        <p:txBody>
          <a:bodyPr wrap="square">
            <a:spAutoFit/>
          </a:bodyPr>
          <a:lstStyle/>
          <a:p>
            <a:r>
              <a:rPr lang="en-US" sz="1200" dirty="0">
                <a:solidFill>
                  <a:schemeClr val="tx1"/>
                </a:solidFill>
                <a:latin typeface="Times New Roman" panose="02020603050405020304" charset="0"/>
                <a:cs typeface="Times New Roman" panose="02020603050405020304" charset="0"/>
              </a:rPr>
              <a:t>Distance Based Accident Avoidance System Using Arduino with CAN Protocol </a:t>
            </a:r>
            <a:endParaRPr lang="en-IN" sz="12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normAutofit/>
          </a:bodyPr>
          <a:lstStyle/>
          <a:p>
            <a:r>
              <a:rPr lang="en-US" sz="4000" b="1" u="sng" dirty="0">
                <a:latin typeface="Times New Roman" panose="02020603050405020304" charset="0"/>
                <a:cs typeface="Times New Roman" panose="02020603050405020304" charset="0"/>
              </a:rPr>
              <a:t>UML Diagram : Activity Diagram</a:t>
            </a:r>
            <a:endParaRPr lang="en-IN" sz="4000" b="1" u="sng" dirty="0">
              <a:latin typeface="Times New Roman" panose="02020603050405020304" charset="0"/>
              <a:cs typeface="Times New Roman" panose="0202060305040502030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0525" y="1209675"/>
            <a:ext cx="11344276" cy="5133975"/>
          </a:xfrm>
          <a:prstGeom prst="rect">
            <a:avLst/>
          </a:prstGeom>
        </p:spPr>
      </p:pic>
      <p:sp>
        <p:nvSpPr>
          <p:cNvPr id="5" name="TextBox 4">
            <a:extLst>
              <a:ext uri="{FF2B5EF4-FFF2-40B4-BE49-F238E27FC236}">
                <a16:creationId xmlns:a16="http://schemas.microsoft.com/office/drawing/2014/main" id="{D9650E5A-78F3-4D58-9855-91406D91DA03}"/>
              </a:ext>
            </a:extLst>
          </p:cNvPr>
          <p:cNvSpPr txBox="1"/>
          <p:nvPr/>
        </p:nvSpPr>
        <p:spPr>
          <a:xfrm>
            <a:off x="3295650" y="6506260"/>
            <a:ext cx="6096000" cy="276999"/>
          </a:xfrm>
          <a:prstGeom prst="rect">
            <a:avLst/>
          </a:prstGeom>
          <a:noFill/>
        </p:spPr>
        <p:txBody>
          <a:bodyPr wrap="square">
            <a:spAutoFit/>
          </a:bodyPr>
          <a:lstStyle/>
          <a:p>
            <a:r>
              <a:rPr lang="en-US" sz="1200" dirty="0">
                <a:solidFill>
                  <a:schemeClr val="tx1"/>
                </a:solidFill>
                <a:latin typeface="Times New Roman" panose="02020603050405020304" charset="0"/>
                <a:cs typeface="Times New Roman" panose="02020603050405020304" charset="0"/>
              </a:rPr>
              <a:t>Distance Based Accident Avoidance System Using Arduino with CAN Protocol </a:t>
            </a:r>
            <a:endParaRPr lang="en-IN" sz="12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normAutofit/>
          </a:bodyPr>
          <a:lstStyle/>
          <a:p>
            <a:r>
              <a:rPr lang="en-US" sz="4000" b="1" u="sng" dirty="0">
                <a:latin typeface="Times New Roman" panose="02020603050405020304" charset="0"/>
                <a:cs typeface="Times New Roman" panose="02020603050405020304" charset="0"/>
              </a:rPr>
              <a:t>UML Diagram : Class Diagram</a:t>
            </a:r>
            <a:endParaRPr lang="en-IN" sz="4000" b="1" u="sng" dirty="0">
              <a:latin typeface="Times New Roman" panose="02020603050405020304" charset="0"/>
              <a:cs typeface="Times New Roman" panose="02020603050405020304" charset="0"/>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3375" y="933450"/>
            <a:ext cx="11696700" cy="5438775"/>
          </a:xfrm>
          <a:prstGeom prst="rect">
            <a:avLst/>
          </a:prstGeom>
        </p:spPr>
      </p:pic>
      <p:sp>
        <p:nvSpPr>
          <p:cNvPr id="5" name="TextBox 4">
            <a:extLst>
              <a:ext uri="{FF2B5EF4-FFF2-40B4-BE49-F238E27FC236}">
                <a16:creationId xmlns:a16="http://schemas.microsoft.com/office/drawing/2014/main" id="{1EA4D76E-20BE-40FB-9CC1-E497F8B9A02C}"/>
              </a:ext>
            </a:extLst>
          </p:cNvPr>
          <p:cNvSpPr txBox="1"/>
          <p:nvPr/>
        </p:nvSpPr>
        <p:spPr>
          <a:xfrm>
            <a:off x="3305175" y="6581001"/>
            <a:ext cx="6096000" cy="276999"/>
          </a:xfrm>
          <a:prstGeom prst="rect">
            <a:avLst/>
          </a:prstGeom>
          <a:noFill/>
        </p:spPr>
        <p:txBody>
          <a:bodyPr wrap="square">
            <a:spAutoFit/>
          </a:bodyPr>
          <a:lstStyle/>
          <a:p>
            <a:r>
              <a:rPr lang="en-US" sz="1200" dirty="0">
                <a:solidFill>
                  <a:schemeClr val="tx1"/>
                </a:solidFill>
                <a:latin typeface="Times New Roman" panose="02020603050405020304" charset="0"/>
                <a:cs typeface="Times New Roman" panose="02020603050405020304" charset="0"/>
              </a:rPr>
              <a:t>Distance Based Accident Avoidance System Using Arduino with CAN Protocol </a:t>
            </a:r>
            <a:endParaRPr lang="en-IN" sz="12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normAutofit/>
          </a:bodyPr>
          <a:lstStyle/>
          <a:p>
            <a:r>
              <a:rPr lang="en-US" sz="4000" b="1" u="sng" dirty="0">
                <a:latin typeface="Times New Roman" panose="02020603050405020304" charset="0"/>
                <a:cs typeface="Times New Roman" panose="02020603050405020304" charset="0"/>
              </a:rPr>
              <a:t>UML Diagram : Sequence Diagram</a:t>
            </a:r>
            <a:endParaRPr lang="en-IN" sz="4000" b="1" u="sng" dirty="0">
              <a:latin typeface="Times New Roman" panose="02020603050405020304" charset="0"/>
              <a:cs typeface="Times New Roman" panose="0202060305040502030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1325563"/>
            <a:ext cx="11429999" cy="5014913"/>
          </a:xfrm>
          <a:prstGeom prst="rect">
            <a:avLst/>
          </a:prstGeom>
        </p:spPr>
      </p:pic>
      <p:sp>
        <p:nvSpPr>
          <p:cNvPr id="6" name="TextBox 5">
            <a:extLst>
              <a:ext uri="{FF2B5EF4-FFF2-40B4-BE49-F238E27FC236}">
                <a16:creationId xmlns:a16="http://schemas.microsoft.com/office/drawing/2014/main" id="{E14EDBA3-F0B3-40A5-9BF9-385645E34669}"/>
              </a:ext>
            </a:extLst>
          </p:cNvPr>
          <p:cNvSpPr txBox="1"/>
          <p:nvPr/>
        </p:nvSpPr>
        <p:spPr>
          <a:xfrm>
            <a:off x="3448050" y="6581001"/>
            <a:ext cx="6096000" cy="276999"/>
          </a:xfrm>
          <a:prstGeom prst="rect">
            <a:avLst/>
          </a:prstGeom>
          <a:noFill/>
        </p:spPr>
        <p:txBody>
          <a:bodyPr wrap="square">
            <a:spAutoFit/>
          </a:bodyPr>
          <a:lstStyle/>
          <a:p>
            <a:r>
              <a:rPr lang="en-US" sz="1200" dirty="0">
                <a:solidFill>
                  <a:schemeClr val="tx1"/>
                </a:solidFill>
                <a:latin typeface="Times New Roman" panose="02020603050405020304" charset="0"/>
                <a:cs typeface="Times New Roman" panose="02020603050405020304" charset="0"/>
              </a:rPr>
              <a:t>Distance Based Accident Avoidance System Using Arduino with CAN Protocol </a:t>
            </a:r>
            <a:endParaRPr lang="en-IN" sz="12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0"/>
            <a:ext cx="10515600" cy="1325563"/>
          </a:xfrm>
        </p:spPr>
        <p:txBody>
          <a:bodyPr>
            <a:normAutofit/>
          </a:bodyPr>
          <a:lstStyle/>
          <a:p>
            <a:r>
              <a:rPr lang="en-US" sz="4000" b="1" u="sng" dirty="0">
                <a:latin typeface="Times New Roman" panose="02020603050405020304" charset="0"/>
                <a:cs typeface="Times New Roman" panose="02020603050405020304" charset="0"/>
              </a:rPr>
              <a:t>Plan of the project – Gantt Chart</a:t>
            </a:r>
            <a:endParaRPr lang="en-IN" sz="4000" b="1" u="sng" dirty="0">
              <a:latin typeface="Times New Roman" panose="02020603050405020304" charset="0"/>
              <a:cs typeface="Times New Roman" panose="0202060305040502030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18868"/>
            <a:ext cx="12192000" cy="58293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10820400" cy="1187450"/>
          </a:xfrm>
        </p:spPr>
        <p:txBody>
          <a:bodyPr>
            <a:normAutofit/>
          </a:bodyPr>
          <a:lstStyle/>
          <a:p>
            <a:r>
              <a:rPr lang="en-US" sz="4000" b="1" u="sng" kern="10" dirty="0">
                <a:ln w="9525">
                  <a:noFill/>
                  <a:round/>
                </a:ln>
                <a:solidFill>
                  <a:schemeClr val="tx1"/>
                </a:solidFill>
                <a:latin typeface="Times New Roman" panose="02020603050405020304" charset="0"/>
                <a:cs typeface="Times New Roman" panose="02020603050405020304" charset="0"/>
              </a:rPr>
              <a:t>Outline</a:t>
            </a:r>
            <a:endParaRPr lang="en-US" sz="4000" b="1" u="sng" dirty="0">
              <a:solidFill>
                <a:schemeClr val="tx1"/>
              </a:solidFill>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114300" y="1041401"/>
            <a:ext cx="10248900" cy="5343524"/>
          </a:xfrm>
        </p:spPr>
        <p:txBody>
          <a:bodyPr>
            <a:noAutofit/>
          </a:bodyPr>
          <a:lstStyle/>
          <a:p>
            <a:pPr marL="838200">
              <a:lnSpc>
                <a:spcPct val="100000"/>
              </a:lnSpc>
              <a:defRPr/>
            </a:pPr>
            <a:r>
              <a:rPr lang="en-US" sz="2400" dirty="0">
                <a:solidFill>
                  <a:schemeClr val="tx1"/>
                </a:solidFill>
                <a:latin typeface="Times New Roman" panose="02020603050405020304" charset="0"/>
                <a:cs typeface="Times New Roman" panose="02020603050405020304" charset="0"/>
              </a:rPr>
              <a:t>Introduction                                  </a:t>
            </a:r>
          </a:p>
          <a:p>
            <a:pPr marL="838200">
              <a:lnSpc>
                <a:spcPct val="100000"/>
              </a:lnSpc>
              <a:buFont typeface="Arial" panose="020B0604020202020204" pitchFamily="34" charset="0"/>
              <a:buChar char="•"/>
              <a:defRPr/>
            </a:pPr>
            <a:r>
              <a:rPr lang="en-US" sz="2400" dirty="0">
                <a:solidFill>
                  <a:schemeClr val="tx1"/>
                </a:solidFill>
                <a:latin typeface="Times New Roman" panose="02020603050405020304" charset="0"/>
                <a:cs typeface="Times New Roman" panose="02020603050405020304" charset="0"/>
              </a:rPr>
              <a:t>Motivation</a:t>
            </a:r>
            <a:r>
              <a:rPr lang="en-US" sz="2400" dirty="0">
                <a:latin typeface="Times New Roman" panose="02020603050405020304" charset="0"/>
                <a:cs typeface="Times New Roman" panose="02020603050405020304" charset="0"/>
              </a:rPr>
              <a:t> </a:t>
            </a:r>
            <a:r>
              <a:rPr lang="en-US" sz="2400" dirty="0">
                <a:solidFill>
                  <a:schemeClr val="tx1"/>
                </a:solidFill>
                <a:latin typeface="Times New Roman" panose="02020603050405020304" charset="0"/>
                <a:cs typeface="Times New Roman" panose="02020603050405020304" charset="0"/>
              </a:rPr>
              <a:t>of the Project                               </a:t>
            </a:r>
          </a:p>
          <a:p>
            <a:pPr marL="838200">
              <a:lnSpc>
                <a:spcPct val="100000"/>
              </a:lnSpc>
              <a:buFont typeface="Arial" panose="020B0604020202020204" pitchFamily="34" charset="0"/>
              <a:buChar char="•"/>
              <a:defRPr/>
            </a:pPr>
            <a:r>
              <a:rPr lang="en-US" sz="2400" dirty="0">
                <a:solidFill>
                  <a:schemeClr val="tx1"/>
                </a:solidFill>
                <a:latin typeface="Times New Roman" panose="02020603050405020304" charset="0"/>
                <a:cs typeface="Times New Roman" panose="02020603050405020304" charset="0"/>
              </a:rPr>
              <a:t>Aim and Objective</a:t>
            </a:r>
          </a:p>
          <a:p>
            <a:pPr marL="838200">
              <a:lnSpc>
                <a:spcPct val="100000"/>
              </a:lnSpc>
              <a:buFont typeface="Arial" panose="020B0604020202020204" pitchFamily="34" charset="0"/>
              <a:buChar char="•"/>
              <a:defRPr/>
            </a:pPr>
            <a:r>
              <a:rPr lang="en-US" sz="2400" dirty="0">
                <a:solidFill>
                  <a:schemeClr val="tx1"/>
                </a:solidFill>
                <a:latin typeface="Times New Roman" panose="02020603050405020304" charset="0"/>
                <a:cs typeface="Times New Roman" panose="02020603050405020304" charset="0"/>
              </a:rPr>
              <a:t>Problem Statement </a:t>
            </a:r>
          </a:p>
          <a:p>
            <a:pPr marL="838200">
              <a:lnSpc>
                <a:spcPct val="100000"/>
              </a:lnSpc>
              <a:buFont typeface="Arial" panose="020B0604020202020204" pitchFamily="34" charset="0"/>
              <a:buChar char="•"/>
              <a:defRPr/>
            </a:pPr>
            <a:r>
              <a:rPr lang="en-US" sz="2400" dirty="0">
                <a:latin typeface="Times New Roman" panose="02020603050405020304" charset="0"/>
                <a:cs typeface="Times New Roman" panose="02020603050405020304" charset="0"/>
              </a:rPr>
              <a:t>Literature Survey</a:t>
            </a:r>
            <a:endParaRPr lang="en-US" sz="2400" b="1" dirty="0">
              <a:latin typeface="Times New Roman" panose="02020603050405020304" charset="0"/>
              <a:cs typeface="Times New Roman" panose="02020603050405020304" charset="0"/>
            </a:endParaRPr>
          </a:p>
          <a:p>
            <a:pPr marL="838200">
              <a:lnSpc>
                <a:spcPct val="100000"/>
              </a:lnSpc>
              <a:buFont typeface="Arial" panose="020B0604020202020204" pitchFamily="34" charset="0"/>
              <a:buChar char="•"/>
              <a:defRPr/>
            </a:pPr>
            <a:r>
              <a:rPr lang="en-US" sz="2400" dirty="0">
                <a:solidFill>
                  <a:schemeClr val="tx1"/>
                </a:solidFill>
                <a:latin typeface="Times New Roman" panose="02020603050405020304" charset="0"/>
                <a:cs typeface="Times New Roman" panose="02020603050405020304" charset="0"/>
              </a:rPr>
              <a:t>Scope of the project</a:t>
            </a:r>
          </a:p>
          <a:p>
            <a:pPr marL="838200">
              <a:lnSpc>
                <a:spcPct val="100000"/>
              </a:lnSpc>
              <a:buFont typeface="Arial" panose="020B0604020202020204" pitchFamily="34" charset="0"/>
              <a:buChar char="•"/>
              <a:defRPr/>
            </a:pPr>
            <a:r>
              <a:rPr lang="en-US" sz="2400" dirty="0">
                <a:latin typeface="Times New Roman" panose="02020603050405020304" charset="0"/>
                <a:cs typeface="Times New Roman" panose="02020603050405020304" charset="0"/>
              </a:rPr>
              <a:t>Preferred Technology</a:t>
            </a:r>
          </a:p>
          <a:p>
            <a:pPr marL="838200">
              <a:lnSpc>
                <a:spcPct val="100000"/>
              </a:lnSpc>
              <a:buFont typeface="Arial" panose="020B0604020202020204" pitchFamily="34" charset="0"/>
              <a:buChar char="•"/>
              <a:defRPr/>
            </a:pPr>
            <a:r>
              <a:rPr lang="en-US" sz="2400" dirty="0">
                <a:solidFill>
                  <a:schemeClr val="tx1"/>
                </a:solidFill>
                <a:latin typeface="Times New Roman" panose="02020603050405020304" charset="0"/>
                <a:cs typeface="Times New Roman" panose="02020603050405020304" charset="0"/>
              </a:rPr>
              <a:t>System Requirements</a:t>
            </a:r>
          </a:p>
          <a:p>
            <a:pPr marL="838200">
              <a:lnSpc>
                <a:spcPct val="100000"/>
              </a:lnSpc>
              <a:buFont typeface="Arial" panose="020B0604020202020204" pitchFamily="34" charset="0"/>
              <a:buChar char="•"/>
              <a:defRPr/>
            </a:pPr>
            <a:r>
              <a:rPr lang="en-US" sz="2400" dirty="0">
                <a:latin typeface="Times New Roman" panose="02020603050405020304" charset="0"/>
                <a:cs typeface="Times New Roman" panose="02020603050405020304" charset="0"/>
              </a:rPr>
              <a:t>System Architecture</a:t>
            </a:r>
          </a:p>
          <a:p>
            <a:pPr marL="838200">
              <a:lnSpc>
                <a:spcPct val="100000"/>
              </a:lnSpc>
              <a:buFont typeface="Arial" panose="020B0604020202020204" pitchFamily="34" charset="0"/>
              <a:buChar char="•"/>
              <a:defRPr/>
            </a:pPr>
            <a:r>
              <a:rPr lang="en-US" sz="2400" dirty="0">
                <a:solidFill>
                  <a:schemeClr val="tx1"/>
                </a:solidFill>
                <a:latin typeface="Times New Roman" panose="02020603050405020304" charset="0"/>
                <a:cs typeface="Times New Roman" panose="02020603050405020304" charset="0"/>
              </a:rPr>
              <a:t>Probable Solution</a:t>
            </a:r>
          </a:p>
          <a:p>
            <a:pPr marL="838200">
              <a:lnSpc>
                <a:spcPct val="100000"/>
              </a:lnSpc>
              <a:buFont typeface="Arial" panose="020B0604020202020204" pitchFamily="34" charset="0"/>
              <a:buChar char="•"/>
              <a:defRPr/>
            </a:pPr>
            <a:r>
              <a:rPr lang="en-US" sz="2400" dirty="0">
                <a:latin typeface="Times New Roman" panose="02020603050405020304" charset="0"/>
                <a:cs typeface="Times New Roman" panose="02020603050405020304" charset="0"/>
              </a:rPr>
              <a:t>Module Description</a:t>
            </a:r>
          </a:p>
          <a:p>
            <a:pPr marL="609600" indent="0">
              <a:lnSpc>
                <a:spcPct val="100000"/>
              </a:lnSpc>
              <a:buNone/>
              <a:defRPr/>
            </a:pPr>
            <a:endParaRPr lang="en-US" sz="2400" dirty="0">
              <a:latin typeface="Times New Roman" panose="02020603050405020304" charset="0"/>
              <a:cs typeface="Times New Roman" panose="02020603050405020304" charset="0"/>
            </a:endParaRPr>
          </a:p>
        </p:txBody>
      </p:sp>
      <p:sp>
        <p:nvSpPr>
          <p:cNvPr id="8" name="Footer Placeholder 4"/>
          <p:cNvSpPr>
            <a:spLocks noGrp="1"/>
          </p:cNvSpPr>
          <p:nvPr>
            <p:ph type="ftr" sz="quarter" idx="11"/>
          </p:nvPr>
        </p:nvSpPr>
        <p:spPr>
          <a:xfrm>
            <a:off x="2876550" y="6384925"/>
            <a:ext cx="6248400" cy="473075"/>
          </a:xfrm>
        </p:spPr>
        <p:txBody>
          <a:bodyPr/>
          <a:lstStyle/>
          <a:p>
            <a:pPr algn="ctr" eaLnBrk="0" hangingPunct="0"/>
            <a:r>
              <a:rPr lang="en-US" sz="1400" b="1" dirty="0">
                <a:solidFill>
                  <a:schemeClr val="bg1">
                    <a:lumMod val="50000"/>
                  </a:schemeClr>
                </a:solidFill>
                <a:latin typeface="Times New Roman" panose="02020603050405020304" charset="0"/>
                <a:cs typeface="Times New Roman" panose="02020603050405020304" charset="0"/>
              </a:rPr>
              <a:t> </a:t>
            </a:r>
            <a:r>
              <a:rPr lang="en-US" dirty="0">
                <a:solidFill>
                  <a:schemeClr val="tx1"/>
                </a:solidFill>
                <a:latin typeface="Times New Roman" panose="02020603050405020304" charset="0"/>
                <a:cs typeface="Times New Roman" panose="02020603050405020304" charset="0"/>
              </a:rPr>
              <a:t>Distance Based Accident Avoidance System Using Arduino with CAN Protocol</a:t>
            </a:r>
            <a:r>
              <a:rPr lang="en-US" sz="1400" dirty="0">
                <a:solidFill>
                  <a:schemeClr val="tx1"/>
                </a:solidFill>
                <a:latin typeface="Times New Roman" panose="02020603050405020304" charset="0"/>
                <a:cs typeface="Times New Roman" panose="02020603050405020304" charset="0"/>
              </a:rPr>
              <a:t> </a:t>
            </a:r>
            <a:endParaRPr lang="en-US" sz="1400" dirty="0">
              <a:solidFill>
                <a:schemeClr val="tx1"/>
              </a:solidFill>
            </a:endParaRPr>
          </a:p>
        </p:txBody>
      </p:sp>
      <p:sp>
        <p:nvSpPr>
          <p:cNvPr id="5" name="Content Placeholder 2"/>
          <p:cNvSpPr txBox="1"/>
          <p:nvPr/>
        </p:nvSpPr>
        <p:spPr>
          <a:xfrm>
            <a:off x="5330825" y="1019176"/>
            <a:ext cx="4635500" cy="4351338"/>
          </a:xfrm>
          <a:prstGeom prst="rect">
            <a:avLst/>
          </a:prstGeom>
        </p:spPr>
        <p:txBody>
          <a:bodyPr vert="horz" lIns="91440" tIns="45720" rIns="91440" bIns="4572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spcBef>
                <a:spcPct val="20000"/>
              </a:spcBef>
              <a:buFont typeface="Arial" panose="020B0604020202020204" pitchFamily="34" charset="0"/>
              <a:buChar char="•"/>
              <a:defRPr/>
            </a:pPr>
            <a:r>
              <a:rPr lang="en-IN" sz="2400" dirty="0">
                <a:latin typeface="Times New Roman" panose="02020603050405020304" charset="0"/>
                <a:cs typeface="Times New Roman" panose="02020603050405020304" charset="0"/>
              </a:rPr>
              <a:t>Project Analysis and Design</a:t>
            </a:r>
          </a:p>
          <a:p>
            <a:pPr marL="342900" indent="-342900">
              <a:lnSpc>
                <a:spcPct val="100000"/>
              </a:lnSpc>
              <a:spcBef>
                <a:spcPct val="20000"/>
              </a:spcBef>
              <a:buFont typeface="Arial" panose="020B0604020202020204" pitchFamily="34" charset="0"/>
              <a:buChar char="•"/>
              <a:defRPr/>
            </a:pPr>
            <a:r>
              <a:rPr lang="en-IN" sz="2400" dirty="0">
                <a:latin typeface="Times New Roman" panose="02020603050405020304" charset="0"/>
                <a:cs typeface="Times New Roman" panose="02020603050405020304" charset="0"/>
              </a:rPr>
              <a:t>Data Flow Diagram</a:t>
            </a:r>
          </a:p>
          <a:p>
            <a:pPr marL="342900" indent="-342900">
              <a:lnSpc>
                <a:spcPct val="100000"/>
              </a:lnSpc>
              <a:spcBef>
                <a:spcPct val="20000"/>
              </a:spcBef>
              <a:buFont typeface="Arial" panose="020B0604020202020204" pitchFamily="34" charset="0"/>
              <a:buChar char="•"/>
              <a:defRPr/>
            </a:pPr>
            <a:r>
              <a:rPr lang="en-IN" sz="2400" dirty="0">
                <a:latin typeface="Times New Roman" panose="02020603050405020304" charset="0"/>
                <a:cs typeface="Times New Roman" panose="02020603050405020304" charset="0"/>
              </a:rPr>
              <a:t>UML Diagram</a:t>
            </a:r>
          </a:p>
          <a:p>
            <a:pPr>
              <a:lnSpc>
                <a:spcPct val="100000"/>
              </a:lnSpc>
              <a:spcBef>
                <a:spcPct val="20000"/>
              </a:spcBef>
              <a:defRPr/>
            </a:pPr>
            <a:r>
              <a:rPr lang="en-IN" sz="2400" dirty="0">
                <a:latin typeface="Times New Roman" panose="02020603050405020304" charset="0"/>
                <a:cs typeface="Times New Roman" panose="02020603050405020304" charset="0"/>
              </a:rPr>
              <a:t>                  Use case Diagram  </a:t>
            </a:r>
          </a:p>
          <a:p>
            <a:pPr>
              <a:lnSpc>
                <a:spcPct val="100000"/>
              </a:lnSpc>
              <a:spcBef>
                <a:spcPct val="20000"/>
              </a:spcBef>
              <a:defRPr/>
            </a:pPr>
            <a:r>
              <a:rPr lang="en-IN" sz="2400" dirty="0">
                <a:latin typeface="Times New Roman" panose="02020603050405020304" charset="0"/>
                <a:cs typeface="Times New Roman" panose="02020603050405020304" charset="0"/>
              </a:rPr>
              <a:t>                  Activity Diagram</a:t>
            </a:r>
          </a:p>
          <a:p>
            <a:pPr>
              <a:lnSpc>
                <a:spcPct val="100000"/>
              </a:lnSpc>
              <a:spcBef>
                <a:spcPct val="20000"/>
              </a:spcBef>
              <a:defRPr/>
            </a:pPr>
            <a:r>
              <a:rPr lang="en-IN" sz="2400" dirty="0">
                <a:latin typeface="Times New Roman" panose="02020603050405020304" charset="0"/>
                <a:cs typeface="Times New Roman" panose="02020603050405020304" charset="0"/>
              </a:rPr>
              <a:t>                  Class Diagram</a:t>
            </a:r>
          </a:p>
          <a:p>
            <a:pPr>
              <a:lnSpc>
                <a:spcPct val="100000"/>
              </a:lnSpc>
              <a:spcBef>
                <a:spcPct val="20000"/>
              </a:spcBef>
              <a:defRPr/>
            </a:pPr>
            <a:r>
              <a:rPr lang="en-IN" sz="2400" dirty="0">
                <a:latin typeface="Times New Roman" panose="02020603050405020304" charset="0"/>
                <a:cs typeface="Times New Roman" panose="02020603050405020304" charset="0"/>
              </a:rPr>
              <a:t>                  Sequence Diagram</a:t>
            </a:r>
          </a:p>
          <a:p>
            <a:pPr marL="342900" indent="-342900">
              <a:lnSpc>
                <a:spcPct val="100000"/>
              </a:lnSpc>
              <a:spcBef>
                <a:spcPct val="20000"/>
              </a:spcBef>
              <a:buFont typeface="Arial" panose="020B0604020202020204" pitchFamily="34" charset="0"/>
              <a:buChar char="•"/>
              <a:defRPr/>
            </a:pPr>
            <a:r>
              <a:rPr lang="en-IN" sz="2400" dirty="0">
                <a:latin typeface="Times New Roman" panose="02020603050405020304" charset="0"/>
                <a:cs typeface="Times New Roman" panose="02020603050405020304" charset="0"/>
              </a:rPr>
              <a:t>Plan of the project – Gantt Chart</a:t>
            </a:r>
          </a:p>
          <a:p>
            <a:pPr marL="342900" indent="-342900">
              <a:lnSpc>
                <a:spcPct val="100000"/>
              </a:lnSpc>
              <a:spcBef>
                <a:spcPct val="20000"/>
              </a:spcBef>
              <a:buFont typeface="Arial" panose="020B0604020202020204" pitchFamily="34" charset="0"/>
              <a:buChar char="•"/>
              <a:defRPr/>
            </a:pPr>
            <a:r>
              <a:rPr lang="en-IN" sz="2400" dirty="0">
                <a:latin typeface="Times New Roman" panose="02020603050405020304" charset="0"/>
                <a:cs typeface="Times New Roman" panose="02020603050405020304" charset="0"/>
              </a:rPr>
              <a:t>Applications</a:t>
            </a:r>
          </a:p>
          <a:p>
            <a:pPr marL="342900" indent="-342900">
              <a:lnSpc>
                <a:spcPct val="100000"/>
              </a:lnSpc>
              <a:spcBef>
                <a:spcPct val="20000"/>
              </a:spcBef>
              <a:buFont typeface="Arial" panose="020B0604020202020204" pitchFamily="34" charset="0"/>
              <a:buChar char="•"/>
              <a:defRPr/>
            </a:pPr>
            <a:r>
              <a:rPr lang="en-IN" sz="2400" dirty="0">
                <a:latin typeface="Times New Roman" panose="02020603050405020304" charset="0"/>
                <a:cs typeface="Times New Roman" panose="02020603050405020304" charset="0"/>
              </a:rPr>
              <a:t>Experimental Result</a:t>
            </a:r>
          </a:p>
          <a:p>
            <a:pPr marL="342900" indent="-342900">
              <a:lnSpc>
                <a:spcPct val="100000"/>
              </a:lnSpc>
              <a:spcBef>
                <a:spcPct val="20000"/>
              </a:spcBef>
              <a:buFont typeface="Arial" panose="020B0604020202020204" pitchFamily="34" charset="0"/>
              <a:buChar char="•"/>
              <a:defRPr/>
            </a:pPr>
            <a:r>
              <a:rPr lang="en-IN" sz="2400" dirty="0">
                <a:latin typeface="Times New Roman" panose="02020603050405020304" charset="0"/>
                <a:cs typeface="Times New Roman" panose="02020603050405020304" charset="0"/>
              </a:rPr>
              <a:t>Conclusion</a:t>
            </a:r>
          </a:p>
          <a:p>
            <a:pPr marL="342900" indent="-342900">
              <a:lnSpc>
                <a:spcPct val="100000"/>
              </a:lnSpc>
              <a:spcBef>
                <a:spcPct val="20000"/>
              </a:spcBef>
              <a:buFont typeface="Arial" panose="020B0604020202020204" pitchFamily="34" charset="0"/>
              <a:buChar char="•"/>
              <a:defRPr/>
            </a:pPr>
            <a:r>
              <a:rPr lang="en-IN" sz="2400" dirty="0">
                <a:latin typeface="Times New Roman" panose="02020603050405020304" charset="0"/>
                <a:cs typeface="Times New Roman" panose="02020603050405020304" charset="0"/>
              </a:rPr>
              <a:t>References</a:t>
            </a:r>
          </a:p>
          <a:p>
            <a:endParaRPr lang="en-IN" sz="2200" dirty="0">
              <a:latin typeface="Times New Roman" panose="02020603050405020304" charset="0"/>
              <a:cs typeface="Times New Roman" panose="0202060305040502030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u="sng" dirty="0">
                <a:latin typeface="Times New Roman" panose="02020603050405020304" charset="0"/>
                <a:cs typeface="Times New Roman" panose="02020603050405020304" charset="0"/>
              </a:rPr>
              <a:t>Applications</a:t>
            </a:r>
            <a:endParaRPr lang="en-IN" sz="4000" b="1" u="sng" dirty="0">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normAutofit/>
          </a:bodyPr>
          <a:lstStyle/>
          <a:p>
            <a:r>
              <a:rPr lang="en-US" sz="2400" dirty="0">
                <a:latin typeface="Times New Roman" panose="02020603050405020304" charset="0"/>
                <a:cs typeface="Times New Roman" panose="02020603050405020304" charset="0"/>
              </a:rPr>
              <a:t>Used to detect an object in extreme conditions like fog and misty areas.</a:t>
            </a:r>
          </a:p>
          <a:p>
            <a:r>
              <a:rPr lang="en-US" sz="2400" dirty="0">
                <a:latin typeface="Times New Roman" panose="02020603050405020304" charset="0"/>
                <a:cs typeface="Times New Roman" panose="02020603050405020304" charset="0"/>
              </a:rPr>
              <a:t>Used as a warning system to avoid collision in road and highways.</a:t>
            </a:r>
          </a:p>
          <a:p>
            <a:endParaRPr lang="en-IN" sz="2400" dirty="0">
              <a:latin typeface="Times New Roman" panose="02020603050405020304" charset="0"/>
              <a:cs typeface="Times New Roman" panose="02020603050405020304" charset="0"/>
            </a:endParaRPr>
          </a:p>
        </p:txBody>
      </p:sp>
      <p:sp>
        <p:nvSpPr>
          <p:cNvPr id="8" name="TextBox 7"/>
          <p:cNvSpPr txBox="1"/>
          <p:nvPr/>
        </p:nvSpPr>
        <p:spPr>
          <a:xfrm>
            <a:off x="3457575" y="6492875"/>
            <a:ext cx="6096000" cy="276999"/>
          </a:xfrm>
          <a:prstGeom prst="rect">
            <a:avLst/>
          </a:prstGeom>
          <a:noFill/>
        </p:spPr>
        <p:txBody>
          <a:bodyPr wrap="square">
            <a:spAutoFit/>
          </a:bodyPr>
          <a:lstStyle/>
          <a:p>
            <a:r>
              <a:rPr lang="en-US" sz="1200" dirty="0">
                <a:solidFill>
                  <a:schemeClr val="tx1"/>
                </a:solidFill>
                <a:latin typeface="Times New Roman" panose="02020603050405020304" charset="0"/>
                <a:cs typeface="Times New Roman" panose="02020603050405020304" charset="0"/>
              </a:rPr>
              <a:t>Distance Based Accident Avoidance System Using Arduino with CAN Protocol </a:t>
            </a:r>
            <a:endParaRPr lang="en-IN" sz="12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F2D2D-7D92-41F5-BDE7-E96F56F3DD19}"/>
              </a:ext>
            </a:extLst>
          </p:cNvPr>
          <p:cNvSpPr>
            <a:spLocks noGrp="1"/>
          </p:cNvSpPr>
          <p:nvPr>
            <p:ph type="title"/>
          </p:nvPr>
        </p:nvSpPr>
        <p:spPr/>
        <p:txBody>
          <a:bodyPr>
            <a:normAutofit/>
          </a:bodyPr>
          <a:lstStyle/>
          <a:p>
            <a:r>
              <a:rPr lang="en-US" sz="4000" b="1" u="sng" dirty="0">
                <a:latin typeface="Times New Roman" panose="02020603050405020304" charset="0"/>
                <a:cs typeface="Times New Roman" panose="02020603050405020304" charset="0"/>
              </a:rPr>
              <a:t>Experimental Results</a:t>
            </a:r>
            <a:endParaRPr lang="en-IN" sz="4000" dirty="0"/>
          </a:p>
        </p:txBody>
      </p:sp>
      <p:pic>
        <p:nvPicPr>
          <p:cNvPr id="7" name="Content Placeholder 6" descr="WhatsApp Image 2021-11-26 at 3.13.13 PM">
            <a:extLst>
              <a:ext uri="{FF2B5EF4-FFF2-40B4-BE49-F238E27FC236}">
                <a16:creationId xmlns:a16="http://schemas.microsoft.com/office/drawing/2014/main" id="{32E84467-8DF2-4F87-9B0B-9B6A308ED371}"/>
              </a:ext>
            </a:extLst>
          </p:cNvPr>
          <p:cNvPicPr>
            <a:picLocks noGrp="1" noChangeAspect="1"/>
          </p:cNvPicPr>
          <p:nvPr>
            <p:ph idx="1"/>
          </p:nvPr>
        </p:nvPicPr>
        <p:blipFill>
          <a:blip r:embed="rId2"/>
          <a:stretch>
            <a:fillRect/>
          </a:stretch>
        </p:blipFill>
        <p:spPr>
          <a:xfrm>
            <a:off x="3195108" y="1825625"/>
            <a:ext cx="5801784" cy="4351338"/>
          </a:xfrm>
          <a:prstGeom prst="rect">
            <a:avLst/>
          </a:prstGeom>
        </p:spPr>
      </p:pic>
      <p:sp>
        <p:nvSpPr>
          <p:cNvPr id="8" name="TextBox 7">
            <a:extLst>
              <a:ext uri="{FF2B5EF4-FFF2-40B4-BE49-F238E27FC236}">
                <a16:creationId xmlns:a16="http://schemas.microsoft.com/office/drawing/2014/main" id="{DBFBFA06-A0DF-4BB9-B11C-069ABE074507}"/>
              </a:ext>
            </a:extLst>
          </p:cNvPr>
          <p:cNvSpPr txBox="1"/>
          <p:nvPr/>
        </p:nvSpPr>
        <p:spPr>
          <a:xfrm>
            <a:off x="3457575" y="6492875"/>
            <a:ext cx="6096000" cy="276999"/>
          </a:xfrm>
          <a:prstGeom prst="rect">
            <a:avLst/>
          </a:prstGeom>
          <a:noFill/>
        </p:spPr>
        <p:txBody>
          <a:bodyPr wrap="square">
            <a:spAutoFit/>
          </a:bodyPr>
          <a:lstStyle/>
          <a:p>
            <a:pPr algn="ctr"/>
            <a:r>
              <a:rPr lang="en-US" sz="1200" dirty="0">
                <a:solidFill>
                  <a:schemeClr val="tx1"/>
                </a:solidFill>
                <a:latin typeface="Times New Roman" panose="02020603050405020304" charset="0"/>
                <a:cs typeface="Times New Roman" panose="02020603050405020304" charset="0"/>
              </a:rPr>
              <a:t>Distance Based Accident Avoidance System Using Arduino with CAN Protocol </a:t>
            </a:r>
            <a:endParaRPr lang="en-IN" sz="1200" dirty="0"/>
          </a:p>
        </p:txBody>
      </p:sp>
    </p:spTree>
    <p:extLst>
      <p:ext uri="{BB962C8B-B14F-4D97-AF65-F5344CB8AC3E}">
        <p14:creationId xmlns:p14="http://schemas.microsoft.com/office/powerpoint/2010/main" val="13591142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WhatsApp Image 2021-11-26 at 3.13.14 PM (2)">
            <a:extLst>
              <a:ext uri="{FF2B5EF4-FFF2-40B4-BE49-F238E27FC236}">
                <a16:creationId xmlns:a16="http://schemas.microsoft.com/office/drawing/2014/main" id="{FB11A523-73EA-4034-BED7-C9FCEFBCDD17}"/>
              </a:ext>
            </a:extLst>
          </p:cNvPr>
          <p:cNvPicPr>
            <a:picLocks noGrp="1" noChangeAspect="1"/>
          </p:cNvPicPr>
          <p:nvPr>
            <p:ph idx="1"/>
          </p:nvPr>
        </p:nvPicPr>
        <p:blipFill>
          <a:blip r:embed="rId2"/>
          <a:stretch>
            <a:fillRect/>
          </a:stretch>
        </p:blipFill>
        <p:spPr>
          <a:xfrm>
            <a:off x="2229508" y="1825625"/>
            <a:ext cx="7732984" cy="4351338"/>
          </a:xfrm>
          <a:prstGeom prst="rect">
            <a:avLst/>
          </a:prstGeom>
        </p:spPr>
      </p:pic>
      <p:sp>
        <p:nvSpPr>
          <p:cNvPr id="8" name="TextBox 7">
            <a:extLst>
              <a:ext uri="{FF2B5EF4-FFF2-40B4-BE49-F238E27FC236}">
                <a16:creationId xmlns:a16="http://schemas.microsoft.com/office/drawing/2014/main" id="{4F5AB37F-1B8A-4DB0-91F1-EAC72FD07BBA}"/>
              </a:ext>
            </a:extLst>
          </p:cNvPr>
          <p:cNvSpPr txBox="1"/>
          <p:nvPr/>
        </p:nvSpPr>
        <p:spPr>
          <a:xfrm>
            <a:off x="3457575" y="6492875"/>
            <a:ext cx="6096000" cy="276999"/>
          </a:xfrm>
          <a:prstGeom prst="rect">
            <a:avLst/>
          </a:prstGeom>
          <a:noFill/>
        </p:spPr>
        <p:txBody>
          <a:bodyPr wrap="square">
            <a:spAutoFit/>
          </a:bodyPr>
          <a:lstStyle/>
          <a:p>
            <a:pPr algn="ctr"/>
            <a:r>
              <a:rPr lang="en-US" sz="1200" dirty="0">
                <a:solidFill>
                  <a:schemeClr val="tx1"/>
                </a:solidFill>
                <a:latin typeface="Times New Roman" panose="02020603050405020304" charset="0"/>
                <a:cs typeface="Times New Roman" panose="02020603050405020304" charset="0"/>
              </a:rPr>
              <a:t>Distance Based Accident Avoidance System Using Arduino with CAN Protocol </a:t>
            </a:r>
            <a:endParaRPr lang="en-IN" sz="1200" dirty="0"/>
          </a:p>
        </p:txBody>
      </p:sp>
    </p:spTree>
    <p:extLst>
      <p:ext uri="{BB962C8B-B14F-4D97-AF65-F5344CB8AC3E}">
        <p14:creationId xmlns:p14="http://schemas.microsoft.com/office/powerpoint/2010/main" val="2771189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lcd">
            <a:extLst>
              <a:ext uri="{FF2B5EF4-FFF2-40B4-BE49-F238E27FC236}">
                <a16:creationId xmlns:a16="http://schemas.microsoft.com/office/drawing/2014/main" id="{28885D00-6F9C-4C27-95BC-CDBC222330A5}"/>
              </a:ext>
            </a:extLst>
          </p:cNvPr>
          <p:cNvPicPr>
            <a:picLocks noGrp="1" noChangeAspect="1"/>
          </p:cNvPicPr>
          <p:nvPr>
            <p:ph idx="1"/>
          </p:nvPr>
        </p:nvPicPr>
        <p:blipFill>
          <a:blip r:embed="rId2"/>
          <a:stretch>
            <a:fillRect/>
          </a:stretch>
        </p:blipFill>
        <p:spPr>
          <a:xfrm>
            <a:off x="3192111" y="1825625"/>
            <a:ext cx="5807777" cy="4351338"/>
          </a:xfrm>
          <a:prstGeom prst="rect">
            <a:avLst/>
          </a:prstGeom>
        </p:spPr>
      </p:pic>
      <p:sp>
        <p:nvSpPr>
          <p:cNvPr id="8" name="TextBox 7">
            <a:extLst>
              <a:ext uri="{FF2B5EF4-FFF2-40B4-BE49-F238E27FC236}">
                <a16:creationId xmlns:a16="http://schemas.microsoft.com/office/drawing/2014/main" id="{DFE3AF26-524D-40E6-B3B2-70D9550DCE1E}"/>
              </a:ext>
            </a:extLst>
          </p:cNvPr>
          <p:cNvSpPr txBox="1"/>
          <p:nvPr/>
        </p:nvSpPr>
        <p:spPr>
          <a:xfrm>
            <a:off x="3457575" y="6492875"/>
            <a:ext cx="6096000" cy="276999"/>
          </a:xfrm>
          <a:prstGeom prst="rect">
            <a:avLst/>
          </a:prstGeom>
          <a:noFill/>
        </p:spPr>
        <p:txBody>
          <a:bodyPr wrap="square">
            <a:spAutoFit/>
          </a:bodyPr>
          <a:lstStyle/>
          <a:p>
            <a:pPr algn="ctr"/>
            <a:r>
              <a:rPr lang="en-US" sz="1200" dirty="0">
                <a:solidFill>
                  <a:schemeClr val="tx1"/>
                </a:solidFill>
                <a:latin typeface="Times New Roman" panose="02020603050405020304" charset="0"/>
                <a:cs typeface="Times New Roman" panose="02020603050405020304" charset="0"/>
              </a:rPr>
              <a:t>Distance Based Accident Avoidance System Using Arduino with CAN Protocol </a:t>
            </a:r>
            <a:endParaRPr lang="en-IN" sz="1200" dirty="0"/>
          </a:p>
        </p:txBody>
      </p:sp>
    </p:spTree>
    <p:extLst>
      <p:ext uri="{BB962C8B-B14F-4D97-AF65-F5344CB8AC3E}">
        <p14:creationId xmlns:p14="http://schemas.microsoft.com/office/powerpoint/2010/main" val="31273534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8174" y="184946"/>
            <a:ext cx="10515600" cy="1203326"/>
          </a:xfrm>
        </p:spPr>
        <p:txBody>
          <a:bodyPr>
            <a:normAutofit/>
          </a:bodyPr>
          <a:lstStyle/>
          <a:p>
            <a:r>
              <a:rPr lang="en-US" sz="4000" b="1" u="sng" dirty="0">
                <a:solidFill>
                  <a:schemeClr val="tx1"/>
                </a:solidFill>
                <a:latin typeface="Times New Roman" panose="02020603050405020304" charset="0"/>
                <a:cs typeface="Times New Roman" panose="02020603050405020304" charset="0"/>
              </a:rPr>
              <a:t>Conclusion</a:t>
            </a:r>
          </a:p>
        </p:txBody>
      </p:sp>
      <p:sp>
        <p:nvSpPr>
          <p:cNvPr id="3" name="Content Placeholder 2"/>
          <p:cNvSpPr>
            <a:spLocks noGrp="1"/>
          </p:cNvSpPr>
          <p:nvPr>
            <p:ph idx="1"/>
          </p:nvPr>
        </p:nvSpPr>
        <p:spPr>
          <a:xfrm>
            <a:off x="704850" y="1631951"/>
            <a:ext cx="10725150" cy="3416299"/>
          </a:xfrm>
        </p:spPr>
        <p:txBody>
          <a:bodyPr>
            <a:normAutofit/>
          </a:bodyPr>
          <a:lstStyle/>
          <a:p>
            <a:pPr algn="just">
              <a:buFont typeface="Arial" panose="020B0604020202020204" pitchFamily="34" charset="0"/>
              <a:buChar char="•"/>
            </a:pPr>
            <a:r>
              <a:rPr lang="en-US" sz="2400" dirty="0">
                <a:solidFill>
                  <a:schemeClr val="tx1"/>
                </a:solidFill>
                <a:latin typeface="Times New Roman" panose="02020603050405020304" charset="0"/>
                <a:cs typeface="Times New Roman" panose="02020603050405020304" charset="0"/>
              </a:rPr>
              <a:t>From this overall project we conclude that using this technique we can implement the safety measures regarding road transport. </a:t>
            </a:r>
          </a:p>
          <a:p>
            <a:pPr algn="just">
              <a:buFont typeface="Arial" panose="020B0604020202020204" pitchFamily="34" charset="0"/>
              <a:buChar char="•"/>
            </a:pPr>
            <a:r>
              <a:rPr lang="en-US" sz="2400" dirty="0">
                <a:solidFill>
                  <a:schemeClr val="tx1"/>
                </a:solidFill>
                <a:latin typeface="Times New Roman" panose="02020603050405020304" charset="0"/>
                <a:cs typeface="Times New Roman" panose="02020603050405020304" charset="0"/>
              </a:rPr>
              <a:t>V2V(Vehicle To Vehicle) communication enable intelligent transport system that will provide better vehicle environment.</a:t>
            </a:r>
          </a:p>
          <a:p>
            <a:pPr marL="0" indent="0">
              <a:buNone/>
            </a:pPr>
            <a:endParaRPr lang="en-US" sz="2400" dirty="0">
              <a:latin typeface="Times New Roman" panose="02020603050405020304" charset="0"/>
              <a:cs typeface="Times New Roman" panose="02020603050405020304" charset="0"/>
            </a:endParaRPr>
          </a:p>
        </p:txBody>
      </p:sp>
      <p:sp>
        <p:nvSpPr>
          <p:cNvPr id="8" name="Footer Placeholder 4"/>
          <p:cNvSpPr>
            <a:spLocks noGrp="1"/>
          </p:cNvSpPr>
          <p:nvPr>
            <p:ph type="ftr" sz="quarter" idx="11"/>
          </p:nvPr>
        </p:nvSpPr>
        <p:spPr>
          <a:xfrm>
            <a:off x="2971800" y="6495255"/>
            <a:ext cx="6248400" cy="473075"/>
          </a:xfrm>
        </p:spPr>
        <p:txBody>
          <a:bodyPr/>
          <a:lstStyle/>
          <a:p>
            <a:pPr algn="ctr" eaLnBrk="0" hangingPunct="0"/>
            <a:r>
              <a:rPr lang="en-US" dirty="0">
                <a:solidFill>
                  <a:schemeClr val="tx1"/>
                </a:solidFill>
                <a:latin typeface="Times New Roman" panose="02020603050405020304" charset="0"/>
                <a:cs typeface="Times New Roman" panose="02020603050405020304" charset="0"/>
              </a:rPr>
              <a:t>Distance Based Accident Avoidance System Using Arduino with CAN Protocol </a:t>
            </a:r>
          </a:p>
          <a:p>
            <a:pPr algn="ctr" eaLnBrk="0" hangingPunct="0"/>
            <a:endParaRPr lang="en-US" sz="1400" dirty="0">
              <a:solidFill>
                <a:schemeClr val="tx1"/>
              </a:solidFill>
              <a:latin typeface="Times New Roman" panose="02020603050405020304" charset="0"/>
              <a:cs typeface="Times New Roman" panose="02020603050405020304"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2449" y="70250"/>
            <a:ext cx="10515600" cy="1143000"/>
          </a:xfrm>
        </p:spPr>
        <p:txBody>
          <a:bodyPr>
            <a:normAutofit/>
          </a:bodyPr>
          <a:lstStyle/>
          <a:p>
            <a:r>
              <a:rPr lang="en-US" sz="4000" b="1" u="sng" dirty="0">
                <a:solidFill>
                  <a:schemeClr val="tx1"/>
                </a:solidFill>
                <a:latin typeface="Times New Roman" panose="02020603050405020304" charset="0"/>
                <a:cs typeface="Times New Roman" panose="02020603050405020304" charset="0"/>
              </a:rPr>
              <a:t>References</a:t>
            </a:r>
            <a:r>
              <a:rPr lang="en-US" sz="4000" b="1" u="sng" dirty="0">
                <a:latin typeface="Times New Roman" panose="02020603050405020304" charset="0"/>
                <a:cs typeface="Times New Roman" panose="02020603050405020304" charset="0"/>
              </a:rPr>
              <a:t> </a:t>
            </a:r>
          </a:p>
        </p:txBody>
      </p:sp>
      <p:sp>
        <p:nvSpPr>
          <p:cNvPr id="3" name="Content Placeholder 2"/>
          <p:cNvSpPr>
            <a:spLocks noGrp="1"/>
          </p:cNvSpPr>
          <p:nvPr>
            <p:ph idx="1"/>
          </p:nvPr>
        </p:nvSpPr>
        <p:spPr>
          <a:xfrm>
            <a:off x="552449" y="1213250"/>
            <a:ext cx="11182351" cy="5363365"/>
          </a:xfrm>
        </p:spPr>
        <p:txBody>
          <a:bodyPr>
            <a:noAutofit/>
          </a:bodyPr>
          <a:lstStyle/>
          <a:p>
            <a:pPr marL="0" indent="0">
              <a:buNone/>
            </a:pPr>
            <a:r>
              <a:rPr lang="en-US" sz="1400" dirty="0">
                <a:solidFill>
                  <a:schemeClr val="tx1"/>
                </a:solidFill>
                <a:latin typeface="Times New Roman" panose="02020603050405020304" charset="0"/>
                <a:cs typeface="Times New Roman" panose="02020603050405020304" charset="0"/>
              </a:rPr>
              <a:t>[1] Rachana Khamamka, Ashru Jadhav, Shreyas Thoke, Prof. Girish Chaple,“Smart Vehicle Safety Monitoring System Using CAN Protocol”, </a:t>
            </a:r>
          </a:p>
          <a:p>
            <a:pPr marL="0" indent="0">
              <a:buNone/>
            </a:pPr>
            <a:r>
              <a:rPr lang="en-US" sz="1400" dirty="0">
                <a:solidFill>
                  <a:schemeClr val="tx1"/>
                </a:solidFill>
                <a:latin typeface="Times New Roman" panose="02020603050405020304" charset="0"/>
                <a:cs typeface="Times New Roman" panose="02020603050405020304" charset="0"/>
              </a:rPr>
              <a:t>     IEEE 2020.</a:t>
            </a:r>
          </a:p>
          <a:p>
            <a:pPr marL="0" indent="0">
              <a:buNone/>
            </a:pPr>
            <a:r>
              <a:rPr lang="en-US" sz="1400" dirty="0">
                <a:solidFill>
                  <a:schemeClr val="tx1"/>
                </a:solidFill>
                <a:latin typeface="Times New Roman" panose="02020603050405020304" charset="0"/>
                <a:cs typeface="Times New Roman" panose="02020603050405020304" charset="0"/>
              </a:rPr>
              <a:t>[2] Vipul Parihar, Yogesh Rohilla, Kusum Kumari,</a:t>
            </a:r>
            <a:r>
              <a:rPr lang="en-IN" sz="1400" dirty="0">
                <a:solidFill>
                  <a:srgbClr val="000000"/>
                </a:solidFill>
                <a:effectLst/>
                <a:latin typeface="Times New Roman" panose="02020603050405020304" charset="0"/>
                <a:cs typeface="Times New Roman" panose="02020603050405020304" charset="0"/>
              </a:rPr>
              <a:t> </a:t>
            </a:r>
            <a:r>
              <a:rPr lang="en-US" sz="1400" dirty="0">
                <a:solidFill>
                  <a:schemeClr val="tx1"/>
                </a:solidFill>
                <a:latin typeface="Times New Roman" panose="02020603050405020304" charset="0"/>
                <a:cs typeface="Times New Roman" panose="02020603050405020304" charset="0"/>
              </a:rPr>
              <a:t>“</a:t>
            </a:r>
            <a:r>
              <a:rPr lang="en-US" sz="1400" kern="1200" dirty="0">
                <a:solidFill>
                  <a:schemeClr val="tx1"/>
                </a:solidFill>
                <a:effectLst/>
                <a:latin typeface="Times New Roman" panose="02020603050405020304" charset="0"/>
                <a:cs typeface="Times New Roman" panose="02020603050405020304" charset="0"/>
              </a:rPr>
              <a:t>Ultrasonic Sensor based Smart Cap as Electronic Travel</a:t>
            </a:r>
            <a:r>
              <a:rPr lang="en-US" sz="1400" dirty="0">
                <a:solidFill>
                  <a:schemeClr val="tx1"/>
                </a:solidFill>
                <a:latin typeface="Times New Roman" panose="02020603050405020304" charset="0"/>
                <a:cs typeface="Times New Roman" panose="02020603050405020304" charset="0"/>
              </a:rPr>
              <a:t> </a:t>
            </a:r>
            <a:r>
              <a:rPr lang="en-US" sz="1400" kern="1200" dirty="0">
                <a:solidFill>
                  <a:schemeClr val="tx1"/>
                </a:solidFill>
                <a:effectLst/>
                <a:latin typeface="Times New Roman" panose="02020603050405020304" charset="0"/>
                <a:cs typeface="Times New Roman" panose="02020603050405020304" charset="0"/>
              </a:rPr>
              <a:t>Aid for Blind People</a:t>
            </a:r>
            <a:r>
              <a:rPr lang="en-US" sz="1400" dirty="0">
                <a:solidFill>
                  <a:schemeClr val="tx1"/>
                </a:solidFill>
                <a:latin typeface="Times New Roman" panose="02020603050405020304" charset="0"/>
                <a:cs typeface="Times New Roman" panose="02020603050405020304" charset="0"/>
              </a:rPr>
              <a:t>”,</a:t>
            </a:r>
            <a:r>
              <a:rPr lang="en-US" sz="1400" dirty="0">
                <a:solidFill>
                  <a:srgbClr val="000000"/>
                </a:solidFill>
                <a:latin typeface="Times New Roman" panose="02020603050405020304" charset="0"/>
                <a:cs typeface="Times New Roman" panose="02020603050405020304" charset="0"/>
              </a:rPr>
              <a:t> </a:t>
            </a:r>
            <a:r>
              <a:rPr lang="en-US" sz="1400" dirty="0">
                <a:solidFill>
                  <a:srgbClr val="000000"/>
                </a:solidFill>
                <a:effectLst/>
                <a:latin typeface="Times New Roman" panose="02020603050405020304" charset="0"/>
                <a:cs typeface="Times New Roman" panose="02020603050405020304" charset="0"/>
              </a:rPr>
              <a:t>Third </a:t>
            </a:r>
          </a:p>
          <a:p>
            <a:pPr marL="0" indent="0">
              <a:buNone/>
            </a:pPr>
            <a:r>
              <a:rPr lang="en-US" sz="1400" dirty="0">
                <a:solidFill>
                  <a:srgbClr val="000000"/>
                </a:solidFill>
                <a:latin typeface="Times New Roman" panose="02020603050405020304" charset="0"/>
                <a:cs typeface="Times New Roman" panose="02020603050405020304" charset="0"/>
              </a:rPr>
              <a:t>      </a:t>
            </a:r>
            <a:r>
              <a:rPr lang="en-US" sz="1400" dirty="0">
                <a:solidFill>
                  <a:srgbClr val="000000"/>
                </a:solidFill>
                <a:effectLst/>
                <a:latin typeface="Times New Roman" panose="02020603050405020304" charset="0"/>
                <a:cs typeface="Times New Roman" panose="02020603050405020304" charset="0"/>
              </a:rPr>
              <a:t>International Conference on Smart Systems and Inventive Technology (ICSSIT 2020) IEEE Xplore Part Number: CFP20P</a:t>
            </a:r>
            <a:r>
              <a:rPr lang="en-US" sz="1400" dirty="0">
                <a:solidFill>
                  <a:srgbClr val="000000"/>
                </a:solidFill>
                <a:latin typeface="Times New Roman" panose="02020603050405020304" charset="0"/>
                <a:cs typeface="Times New Roman" panose="02020603050405020304" charset="0"/>
              </a:rPr>
              <a:t>17 ART;ISBN:978-</a:t>
            </a:r>
          </a:p>
          <a:p>
            <a:pPr marL="0" indent="0">
              <a:buNone/>
            </a:pPr>
            <a:r>
              <a:rPr lang="en-US" sz="1400" dirty="0">
                <a:solidFill>
                  <a:srgbClr val="000000"/>
                </a:solidFill>
                <a:latin typeface="Times New Roman" panose="02020603050405020304" charset="0"/>
                <a:cs typeface="Times New Roman" panose="02020603050405020304" charset="0"/>
              </a:rPr>
              <a:t>     1-7281-5821-1.</a:t>
            </a:r>
            <a:endParaRPr lang="en-US" sz="1400" dirty="0">
              <a:solidFill>
                <a:srgbClr val="000000"/>
              </a:solidFill>
              <a:effectLst/>
              <a:latin typeface="Times New Roman" panose="02020603050405020304" charset="0"/>
              <a:cs typeface="Times New Roman" panose="02020603050405020304" charset="0"/>
            </a:endParaRPr>
          </a:p>
          <a:p>
            <a:pPr marL="0" indent="0">
              <a:buNone/>
            </a:pPr>
            <a:r>
              <a:rPr lang="en-US" sz="1400" dirty="0">
                <a:solidFill>
                  <a:schemeClr val="tx1"/>
                </a:solidFill>
                <a:latin typeface="Times New Roman" panose="02020603050405020304" charset="0"/>
                <a:cs typeface="Times New Roman" panose="02020603050405020304" charset="0"/>
              </a:rPr>
              <a:t>[3] Waladur Rahman, Md. Raseduzzaman Ruman, Khan Roushan Jahan, Md. Jamil Roni, Md. Foyjur Rahman, Md. Abu Hasnat</a:t>
            </a:r>
          </a:p>
          <a:p>
            <a:pPr marL="0" indent="0">
              <a:buNone/>
            </a:pPr>
            <a:r>
              <a:rPr lang="en-US" sz="1400" dirty="0">
                <a:solidFill>
                  <a:schemeClr val="tx1"/>
                </a:solidFill>
                <a:latin typeface="Times New Roman" panose="02020603050405020304" charset="0"/>
                <a:cs typeface="Times New Roman" panose="02020603050405020304" charset="0"/>
              </a:rPr>
              <a:t>      Shahriar,“</a:t>
            </a:r>
            <a:r>
              <a:rPr lang="en-US" sz="1400" b="0" kern="1200" dirty="0">
                <a:solidFill>
                  <a:schemeClr val="tx1"/>
                </a:solidFill>
                <a:effectLst/>
                <a:latin typeface="Times New Roman" panose="02020603050405020304" charset="0"/>
                <a:cs typeface="Times New Roman" panose="02020603050405020304" charset="0"/>
              </a:rPr>
              <a:t>Vehicle Speed Control and Accident Avoidance System Based on Arm M4 Microprocessor</a:t>
            </a:r>
            <a:r>
              <a:rPr lang="en-US" sz="1400" dirty="0">
                <a:solidFill>
                  <a:schemeClr val="tx1"/>
                </a:solidFill>
                <a:latin typeface="Times New Roman" panose="02020603050405020304" charset="0"/>
                <a:cs typeface="Times New Roman" panose="02020603050405020304" charset="0"/>
              </a:rPr>
              <a:t>”, 2020 International Conference on </a:t>
            </a:r>
          </a:p>
          <a:p>
            <a:pPr marL="0" indent="0">
              <a:buNone/>
            </a:pPr>
            <a:r>
              <a:rPr lang="en-US" sz="1400" dirty="0">
                <a:solidFill>
                  <a:schemeClr val="tx1"/>
                </a:solidFill>
                <a:latin typeface="Times New Roman" panose="02020603050405020304" charset="0"/>
                <a:cs typeface="Times New Roman" panose="02020603050405020304" charset="0"/>
              </a:rPr>
              <a:t>      Industry 4.0 Technology(14Tech) Feb 13-15, 2020.</a:t>
            </a:r>
            <a:endParaRPr lang="en-IN" sz="1400" b="0" dirty="0">
              <a:solidFill>
                <a:schemeClr val="tx1"/>
              </a:solidFill>
              <a:latin typeface="Times New Roman" panose="02020603050405020304" charset="0"/>
              <a:cs typeface="Times New Roman" panose="02020603050405020304" charset="0"/>
            </a:endParaRPr>
          </a:p>
          <a:p>
            <a:pPr marL="0" indent="0">
              <a:buNone/>
            </a:pPr>
            <a:r>
              <a:rPr lang="en-US" sz="1400" b="0" dirty="0">
                <a:solidFill>
                  <a:schemeClr val="tx1"/>
                </a:solidFill>
                <a:latin typeface="Times New Roman" panose="02020603050405020304" charset="0"/>
                <a:cs typeface="Times New Roman" panose="02020603050405020304" charset="0"/>
              </a:rPr>
              <a:t>[4] Abhi B. Amin, Harsh P. Patel, Suken P. Vaghela, Prof. Ronak R. Patel,“</a:t>
            </a:r>
            <a:r>
              <a:rPr lang="en-US" sz="1400" b="0" kern="1200" dirty="0">
                <a:solidFill>
                  <a:schemeClr val="tx1"/>
                </a:solidFill>
                <a:effectLst/>
                <a:latin typeface="Times New Roman" panose="02020603050405020304" charset="0"/>
                <a:cs typeface="Times New Roman" panose="02020603050405020304" charset="0"/>
              </a:rPr>
              <a:t>IOT Based Vehicle Anti-Collision And  Pollution Control System</a:t>
            </a:r>
            <a:r>
              <a:rPr lang="en-US" sz="1400" dirty="0">
                <a:solidFill>
                  <a:schemeClr val="tx1"/>
                </a:solidFill>
                <a:latin typeface="Times New Roman" panose="02020603050405020304" charset="0"/>
                <a:cs typeface="Times New Roman" panose="02020603050405020304" charset="0"/>
              </a:rPr>
              <a:t>”, </a:t>
            </a:r>
          </a:p>
          <a:p>
            <a:pPr marL="0" indent="0">
              <a:buNone/>
            </a:pPr>
            <a:r>
              <a:rPr lang="en-US" sz="1400" dirty="0">
                <a:solidFill>
                  <a:schemeClr val="tx1"/>
                </a:solidFill>
                <a:latin typeface="Times New Roman" panose="02020603050405020304" charset="0"/>
                <a:cs typeface="Times New Roman" panose="02020603050405020304" charset="0"/>
              </a:rPr>
              <a:t>     Third  International Conference on Electronics Communication and Aerospace Technology[ICECA 2019].</a:t>
            </a:r>
            <a:endParaRPr lang="en-IN" sz="1400" b="0" dirty="0">
              <a:solidFill>
                <a:schemeClr val="tx1"/>
              </a:solidFill>
              <a:latin typeface="Times New Roman" panose="02020603050405020304" charset="0"/>
              <a:cs typeface="Times New Roman" panose="02020603050405020304" charset="0"/>
            </a:endParaRPr>
          </a:p>
          <a:p>
            <a:pPr marL="0" indent="0">
              <a:buNone/>
            </a:pPr>
            <a:r>
              <a:rPr lang="en-US" sz="1400" b="0" dirty="0">
                <a:solidFill>
                  <a:schemeClr val="tx1"/>
                </a:solidFill>
                <a:latin typeface="Times New Roman" panose="02020603050405020304" charset="0"/>
                <a:cs typeface="Times New Roman" panose="02020603050405020304" charset="0"/>
              </a:rPr>
              <a:t>[5] Yi Yun Lau, Muhammad Nasiruddin Mahyuddin, Bakhtiar Affendi Rosdi, Noor Hafizi Hanafi</a:t>
            </a:r>
            <a:r>
              <a:rPr lang="en-US" sz="1400" dirty="0">
                <a:solidFill>
                  <a:schemeClr val="tx1"/>
                </a:solidFill>
                <a:latin typeface="Times New Roman" panose="02020603050405020304" charset="0"/>
                <a:cs typeface="Times New Roman" panose="02020603050405020304" charset="0"/>
              </a:rPr>
              <a:t>,</a:t>
            </a:r>
            <a:r>
              <a:rPr lang="en-US" sz="1400" b="0" dirty="0">
                <a:solidFill>
                  <a:schemeClr val="tx1"/>
                </a:solidFill>
                <a:latin typeface="Times New Roman" panose="02020603050405020304" charset="0"/>
                <a:cs typeface="Times New Roman" panose="02020603050405020304" charset="0"/>
              </a:rPr>
              <a:t>“Autonomous Test System for CAN-based </a:t>
            </a:r>
          </a:p>
          <a:p>
            <a:pPr marL="0" indent="0">
              <a:buNone/>
            </a:pPr>
            <a:r>
              <a:rPr lang="en-US" sz="1400" dirty="0">
                <a:solidFill>
                  <a:schemeClr val="tx1"/>
                </a:solidFill>
                <a:latin typeface="Times New Roman" panose="02020603050405020304" charset="0"/>
                <a:cs typeface="Times New Roman" panose="02020603050405020304" charset="0"/>
              </a:rPr>
              <a:t>      </a:t>
            </a:r>
            <a:r>
              <a:rPr lang="en-US" sz="1400" b="0" dirty="0">
                <a:solidFill>
                  <a:schemeClr val="tx1"/>
                </a:solidFill>
                <a:latin typeface="Times New Roman" panose="02020603050405020304" charset="0"/>
                <a:cs typeface="Times New Roman" panose="02020603050405020304" charset="0"/>
              </a:rPr>
              <a:t>Automotive Instrument Cluster</a:t>
            </a:r>
            <a:r>
              <a:rPr lang="en-US" sz="1400" dirty="0">
                <a:solidFill>
                  <a:schemeClr val="tx1"/>
                </a:solidFill>
                <a:latin typeface="Times New Roman" panose="02020603050405020304" charset="0"/>
                <a:cs typeface="Times New Roman" panose="02020603050405020304" charset="0"/>
              </a:rPr>
              <a:t>”,</a:t>
            </a:r>
            <a:r>
              <a:rPr lang="en-US" sz="1400" b="0" dirty="0">
                <a:solidFill>
                  <a:schemeClr val="tx1"/>
                </a:solidFill>
                <a:latin typeface="Times New Roman" panose="02020603050405020304" charset="0"/>
                <a:cs typeface="Times New Roman" panose="02020603050405020304" charset="0"/>
              </a:rPr>
              <a:t> 4</a:t>
            </a:r>
            <a:r>
              <a:rPr lang="en-US" sz="1400" b="0" baseline="30000" dirty="0">
                <a:solidFill>
                  <a:schemeClr val="tx1"/>
                </a:solidFill>
                <a:latin typeface="Times New Roman" panose="02020603050405020304" charset="0"/>
                <a:cs typeface="Times New Roman" panose="02020603050405020304" charset="0"/>
              </a:rPr>
              <a:t>th</a:t>
            </a:r>
            <a:r>
              <a:rPr lang="en-US" sz="1400" b="0" dirty="0">
                <a:solidFill>
                  <a:schemeClr val="tx1"/>
                </a:solidFill>
                <a:latin typeface="Times New Roman" panose="02020603050405020304" charset="0"/>
                <a:cs typeface="Times New Roman" panose="02020603050405020304" charset="0"/>
              </a:rPr>
              <a:t>  International Conference and Workshops on Recent Advances and Innovations </a:t>
            </a:r>
            <a:r>
              <a:rPr lang="en-US" sz="1400" dirty="0">
                <a:solidFill>
                  <a:schemeClr val="tx1"/>
                </a:solidFill>
                <a:latin typeface="Times New Roman" panose="02020603050405020304" charset="0"/>
                <a:cs typeface="Times New Roman" panose="02020603050405020304" charset="0"/>
              </a:rPr>
              <a:t>in Engineering, 27-29  </a:t>
            </a:r>
          </a:p>
          <a:p>
            <a:pPr marL="0" indent="0">
              <a:buNone/>
            </a:pPr>
            <a:r>
              <a:rPr lang="en-US" sz="1400" dirty="0">
                <a:solidFill>
                  <a:schemeClr val="tx1"/>
                </a:solidFill>
                <a:latin typeface="Times New Roman" panose="02020603050405020304" charset="0"/>
                <a:cs typeface="Times New Roman" panose="02020603050405020304" charset="0"/>
              </a:rPr>
              <a:t>      November 2019</a:t>
            </a:r>
          </a:p>
          <a:p>
            <a:pPr marL="0" indent="0">
              <a:buNone/>
            </a:pPr>
            <a:r>
              <a:rPr lang="en-US" sz="1400" b="0" dirty="0">
                <a:solidFill>
                  <a:schemeClr val="tx1"/>
                </a:solidFill>
                <a:latin typeface="Times New Roman" panose="02020603050405020304" charset="0"/>
                <a:cs typeface="Times New Roman" panose="02020603050405020304" charset="0"/>
              </a:rPr>
              <a:t>[6] Yves Lean Krishner Macayana, Vance Anthony Coronel, Ian Christian Fernandez, Kenneth Ung Carlo Miras, Chris Vincent Densing, Darvy  </a:t>
            </a:r>
          </a:p>
          <a:p>
            <a:pPr marL="0" indent="0">
              <a:buNone/>
            </a:pPr>
            <a:r>
              <a:rPr lang="en-US" sz="1400" dirty="0">
                <a:solidFill>
                  <a:schemeClr val="tx1"/>
                </a:solidFill>
                <a:latin typeface="Times New Roman" panose="02020603050405020304" charset="0"/>
                <a:cs typeface="Times New Roman" panose="02020603050405020304" charset="0"/>
              </a:rPr>
              <a:t>     </a:t>
            </a:r>
            <a:r>
              <a:rPr lang="en-US" sz="1400" b="0" dirty="0">
                <a:solidFill>
                  <a:schemeClr val="tx1"/>
                </a:solidFill>
                <a:latin typeface="Times New Roman" panose="02020603050405020304" charset="0"/>
                <a:cs typeface="Times New Roman" panose="02020603050405020304" charset="0"/>
              </a:rPr>
              <a:t>Ong, </a:t>
            </a:r>
            <a:r>
              <a:rPr lang="en-US" sz="1400" dirty="0">
                <a:solidFill>
                  <a:schemeClr val="tx1"/>
                </a:solidFill>
                <a:latin typeface="Times New Roman" panose="02020603050405020304" charset="0"/>
                <a:cs typeface="Times New Roman" panose="02020603050405020304" charset="0"/>
              </a:rPr>
              <a:t>Isabel Austria, Marc Talampas Nestor Tiglao, Maria Theresa De Leon, Percival Magpantay Jr., Marc Rosales,</a:t>
            </a:r>
            <a:r>
              <a:rPr lang="en-US" sz="1400" b="0" dirty="0">
                <a:solidFill>
                  <a:schemeClr val="tx1"/>
                </a:solidFill>
                <a:latin typeface="Times New Roman" panose="02020603050405020304" charset="0"/>
                <a:cs typeface="Times New Roman" panose="02020603050405020304" charset="0"/>
              </a:rPr>
              <a:t>“</a:t>
            </a:r>
            <a:r>
              <a:rPr lang="en-US" sz="1400" dirty="0">
                <a:solidFill>
                  <a:schemeClr val="tx1"/>
                </a:solidFill>
                <a:latin typeface="Times New Roman" panose="02020603050405020304" charset="0"/>
                <a:cs typeface="Times New Roman" panose="02020603050405020304" charset="0"/>
              </a:rPr>
              <a:t>Implementation of </a:t>
            </a:r>
          </a:p>
          <a:p>
            <a:pPr marL="0" indent="0">
              <a:buNone/>
            </a:pPr>
            <a:r>
              <a:rPr lang="en-US" sz="1400" dirty="0">
                <a:solidFill>
                  <a:schemeClr val="tx1"/>
                </a:solidFill>
                <a:latin typeface="Times New Roman" panose="02020603050405020304" charset="0"/>
                <a:cs typeface="Times New Roman" panose="02020603050405020304" charset="0"/>
              </a:rPr>
              <a:t>     6LoWPAN and Controller Area Network for a Smart Hydroponics System”.</a:t>
            </a:r>
            <a:endParaRPr lang="en-IN" sz="1400" dirty="0">
              <a:solidFill>
                <a:schemeClr val="tx1"/>
              </a:solidFill>
              <a:latin typeface="Times New Roman" panose="02020603050405020304" charset="0"/>
              <a:cs typeface="Times New Roman" panose="02020603050405020304" charset="0"/>
            </a:endParaRPr>
          </a:p>
          <a:p>
            <a:pPr marL="0" indent="0">
              <a:buNone/>
            </a:pPr>
            <a:endParaRPr lang="en-IN" sz="1400" b="0" dirty="0">
              <a:solidFill>
                <a:schemeClr val="tx1"/>
              </a:solidFill>
              <a:latin typeface="Times New Roman" panose="02020603050405020304" charset="0"/>
              <a:cs typeface="Times New Roman" panose="02020603050405020304" charset="0"/>
            </a:endParaRPr>
          </a:p>
          <a:p>
            <a:pPr marL="0" indent="0">
              <a:buNone/>
            </a:pPr>
            <a:endParaRPr lang="en-US" sz="1000" dirty="0">
              <a:latin typeface="Times New Roman" panose="02020603050405020304" charset="0"/>
              <a:cs typeface="Times New Roman" panose="02020603050405020304" charset="0"/>
            </a:endParaRPr>
          </a:p>
        </p:txBody>
      </p:sp>
      <p:sp>
        <p:nvSpPr>
          <p:cNvPr id="8" name="Footer Placeholder 4"/>
          <p:cNvSpPr>
            <a:spLocks noGrp="1"/>
          </p:cNvSpPr>
          <p:nvPr>
            <p:ph type="ftr" sz="quarter" idx="11"/>
          </p:nvPr>
        </p:nvSpPr>
        <p:spPr>
          <a:xfrm>
            <a:off x="2752725" y="6475412"/>
            <a:ext cx="6638925" cy="473075"/>
          </a:xfrm>
        </p:spPr>
        <p:txBody>
          <a:bodyPr/>
          <a:lstStyle/>
          <a:p>
            <a:pPr algn="ctr" eaLnBrk="0" hangingPunct="0"/>
            <a:r>
              <a:rPr lang="en-US" dirty="0">
                <a:solidFill>
                  <a:schemeClr val="tx1"/>
                </a:solidFill>
                <a:latin typeface="Times New Roman" panose="02020603050405020304" charset="0"/>
                <a:cs typeface="Times New Roman" panose="02020603050405020304" charset="0"/>
              </a:rPr>
              <a:t>Distance Based Accident Avoidance System Using Arduino with CAN Protocol </a:t>
            </a:r>
          </a:p>
          <a:p>
            <a:pPr algn="ctr" eaLnBrk="0" hangingPunct="0"/>
            <a:endParaRPr lang="en-US" sz="1400" dirty="0">
              <a:solidFill>
                <a:schemeClr val="tx1"/>
              </a:solidFill>
              <a:latin typeface="Times New Roman" panose="02020603050405020304" charset="0"/>
              <a:cs typeface="Times New Roman" panose="0202060305040502030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57766" y="284162"/>
            <a:ext cx="10628841" cy="6122987"/>
          </a:xfrm>
        </p:spPr>
        <p:txBody>
          <a:bodyPr>
            <a:normAutofit fontScale="92500"/>
          </a:bodyPr>
          <a:lstStyle/>
          <a:p>
            <a:pPr marL="0" indent="0">
              <a:buNone/>
            </a:pPr>
            <a:r>
              <a:rPr lang="en-US" sz="1515" b="0" dirty="0">
                <a:solidFill>
                  <a:schemeClr val="tx1"/>
                </a:solidFill>
                <a:latin typeface="Times New Roman" panose="02020603050405020304" charset="0"/>
                <a:cs typeface="Times New Roman" panose="02020603050405020304" charset="0"/>
              </a:rPr>
              <a:t>[7] Azmyin Md. Kamal, Salman Habib Hemel</a:t>
            </a:r>
            <a:r>
              <a:rPr lang="en-US" sz="1515" dirty="0">
                <a:solidFill>
                  <a:schemeClr val="tx1"/>
                </a:solidFill>
                <a:latin typeface="Times New Roman" panose="02020603050405020304" charset="0"/>
                <a:cs typeface="Times New Roman" panose="02020603050405020304" charset="0"/>
              </a:rPr>
              <a:t>, Mohsan Uddin Ahmad,</a:t>
            </a:r>
            <a:r>
              <a:rPr lang="en-US" sz="1515" b="0" dirty="0">
                <a:solidFill>
                  <a:schemeClr val="tx1"/>
                </a:solidFill>
                <a:latin typeface="Times New Roman" panose="02020603050405020304" charset="0"/>
                <a:cs typeface="Times New Roman" panose="02020603050405020304" charset="0"/>
              </a:rPr>
              <a:t>“Comparison Of Linear Displacement Measurements Between A </a:t>
            </a:r>
          </a:p>
          <a:p>
            <a:pPr marL="0" indent="0">
              <a:buNone/>
            </a:pPr>
            <a:r>
              <a:rPr lang="en-US" sz="1515" b="0" dirty="0">
                <a:solidFill>
                  <a:schemeClr val="tx1"/>
                </a:solidFill>
                <a:latin typeface="Times New Roman" panose="02020603050405020304" charset="0"/>
                <a:cs typeface="Times New Roman" panose="02020603050405020304" charset="0"/>
              </a:rPr>
              <a:t>     MEMS </a:t>
            </a:r>
            <a:r>
              <a:rPr lang="en-US" sz="1515" dirty="0">
                <a:solidFill>
                  <a:schemeClr val="tx1"/>
                </a:solidFill>
                <a:latin typeface="Times New Roman" panose="02020603050405020304" charset="0"/>
                <a:cs typeface="Times New Roman" panose="02020603050405020304" charset="0"/>
              </a:rPr>
              <a:t> </a:t>
            </a:r>
            <a:r>
              <a:rPr lang="en-US" sz="1515" b="0" dirty="0">
                <a:solidFill>
                  <a:schemeClr val="tx1"/>
                </a:solidFill>
                <a:latin typeface="Times New Roman" panose="02020603050405020304" charset="0"/>
                <a:cs typeface="Times New Roman" panose="02020603050405020304" charset="0"/>
              </a:rPr>
              <a:t>Accelerometer </a:t>
            </a:r>
            <a:r>
              <a:rPr lang="en-US" sz="1515" b="0" i="0" kern="1200" dirty="0">
                <a:solidFill>
                  <a:schemeClr val="tx1"/>
                </a:solidFill>
                <a:effectLst/>
                <a:latin typeface="Times New Roman" panose="02020603050405020304" charset="0"/>
                <a:cs typeface="Times New Roman" panose="02020603050405020304" charset="0"/>
              </a:rPr>
              <a:t>And HC-SR04 Low-Cost Ultrasonic Sensor</a:t>
            </a:r>
            <a:r>
              <a:rPr lang="en-US" sz="1515" dirty="0">
                <a:solidFill>
                  <a:schemeClr val="tx1"/>
                </a:solidFill>
                <a:latin typeface="Times New Roman" panose="02020603050405020304" charset="0"/>
                <a:cs typeface="Times New Roman" panose="02020603050405020304" charset="0"/>
              </a:rPr>
              <a:t>”,1</a:t>
            </a:r>
            <a:r>
              <a:rPr lang="en-US" sz="1515" baseline="30000" dirty="0">
                <a:solidFill>
                  <a:schemeClr val="tx1"/>
                </a:solidFill>
                <a:latin typeface="Times New Roman" panose="02020603050405020304" charset="0"/>
                <a:cs typeface="Times New Roman" panose="02020603050405020304" charset="0"/>
              </a:rPr>
              <a:t>st</a:t>
            </a:r>
            <a:r>
              <a:rPr lang="en-US" sz="1515" dirty="0">
                <a:solidFill>
                  <a:schemeClr val="tx1"/>
                </a:solidFill>
                <a:latin typeface="Times New Roman" panose="02020603050405020304" charset="0"/>
                <a:cs typeface="Times New Roman" panose="02020603050405020304" charset="0"/>
              </a:rPr>
              <a:t> International Conference on Advance in Science, </a:t>
            </a:r>
            <a:r>
              <a:rPr lang="en-US" sz="1515" dirty="0">
                <a:latin typeface="Times New Roman" panose="02020603050405020304" charset="0"/>
                <a:cs typeface="Times New Roman" panose="02020603050405020304" charset="0"/>
              </a:rPr>
              <a:t>Engineering</a:t>
            </a:r>
            <a:endParaRPr lang="en-US" sz="1515" dirty="0">
              <a:solidFill>
                <a:schemeClr val="tx1"/>
              </a:solidFill>
              <a:latin typeface="Times New Roman" panose="02020603050405020304" charset="0"/>
              <a:cs typeface="Times New Roman" panose="02020603050405020304" charset="0"/>
            </a:endParaRPr>
          </a:p>
          <a:p>
            <a:pPr marL="0" indent="0">
              <a:buNone/>
            </a:pPr>
            <a:r>
              <a:rPr lang="en-US" sz="1515" dirty="0">
                <a:solidFill>
                  <a:schemeClr val="tx1"/>
                </a:solidFill>
                <a:latin typeface="Times New Roman" panose="02020603050405020304" charset="0"/>
                <a:cs typeface="Times New Roman" panose="02020603050405020304" charset="0"/>
              </a:rPr>
              <a:t>     and Robotics Technology 2019(ICASERT 2019).</a:t>
            </a:r>
            <a:endParaRPr lang="en-IN" sz="1515" b="0" i="0" dirty="0">
              <a:solidFill>
                <a:schemeClr val="tx1"/>
              </a:solidFill>
              <a:latin typeface="Times New Roman" panose="02020603050405020304" charset="0"/>
              <a:cs typeface="Times New Roman" panose="02020603050405020304" charset="0"/>
            </a:endParaRPr>
          </a:p>
          <a:p>
            <a:pPr marL="0" indent="0">
              <a:buNone/>
            </a:pPr>
            <a:r>
              <a:rPr lang="en-US" sz="1515" b="0" i="0" dirty="0">
                <a:solidFill>
                  <a:schemeClr val="tx1"/>
                </a:solidFill>
                <a:latin typeface="Times New Roman" panose="02020603050405020304" charset="0"/>
                <a:cs typeface="Times New Roman" panose="02020603050405020304" charset="0"/>
              </a:rPr>
              <a:t>[8] </a:t>
            </a:r>
            <a:r>
              <a:rPr lang="en-US" sz="1515" b="0" i="0" dirty="0" err="1">
                <a:solidFill>
                  <a:schemeClr val="tx1"/>
                </a:solidFill>
                <a:latin typeface="Times New Roman" panose="02020603050405020304" charset="0"/>
                <a:cs typeface="Times New Roman" panose="02020603050405020304" charset="0"/>
              </a:rPr>
              <a:t>Yimeng</a:t>
            </a:r>
            <a:r>
              <a:rPr lang="en-US" sz="1515" b="0" i="0" dirty="0">
                <a:solidFill>
                  <a:schemeClr val="tx1"/>
                </a:solidFill>
                <a:latin typeface="Times New Roman" panose="02020603050405020304" charset="0"/>
                <a:cs typeface="Times New Roman" panose="02020603050405020304" charset="0"/>
              </a:rPr>
              <a:t> Feng, </a:t>
            </a:r>
            <a:r>
              <a:rPr lang="en-US" sz="1515" b="0" i="0" dirty="0" err="1">
                <a:solidFill>
                  <a:schemeClr val="tx1"/>
                </a:solidFill>
                <a:latin typeface="Times New Roman" panose="02020603050405020304" charset="0"/>
                <a:cs typeface="Times New Roman" panose="02020603050405020304" charset="0"/>
              </a:rPr>
              <a:t>Guoqiang</a:t>
            </a:r>
            <a:r>
              <a:rPr lang="en-US" sz="1515" b="0" i="0" dirty="0">
                <a:solidFill>
                  <a:schemeClr val="tx1"/>
                </a:solidFill>
                <a:latin typeface="Times New Roman" panose="02020603050405020304" charset="0"/>
                <a:cs typeface="Times New Roman" panose="02020603050405020304" charset="0"/>
              </a:rPr>
              <a:t> Mao, Bo Cheng, </a:t>
            </a:r>
            <a:r>
              <a:rPr lang="en-US" sz="1515" b="0" i="0" dirty="0" err="1">
                <a:solidFill>
                  <a:schemeClr val="tx1"/>
                </a:solidFill>
                <a:latin typeface="Times New Roman" panose="02020603050405020304" charset="0"/>
                <a:cs typeface="Times New Roman" panose="02020603050405020304" charset="0"/>
              </a:rPr>
              <a:t>Baoqi</a:t>
            </a:r>
            <a:r>
              <a:rPr lang="en-US" sz="1515" b="0" i="0" dirty="0">
                <a:solidFill>
                  <a:schemeClr val="tx1"/>
                </a:solidFill>
                <a:latin typeface="Times New Roman" panose="02020603050405020304" charset="0"/>
                <a:cs typeface="Times New Roman" panose="02020603050405020304" charset="0"/>
              </a:rPr>
              <a:t> Huang, </a:t>
            </a:r>
            <a:r>
              <a:rPr lang="en-US" sz="1515" b="0" i="0" dirty="0" err="1">
                <a:solidFill>
                  <a:schemeClr val="tx1"/>
                </a:solidFill>
                <a:latin typeface="Times New Roman" panose="02020603050405020304" charset="0"/>
                <a:cs typeface="Times New Roman" panose="02020603050405020304" charset="0"/>
              </a:rPr>
              <a:t>Shangbo</a:t>
            </a:r>
            <a:r>
              <a:rPr lang="en-US" sz="1515" b="0" i="0" dirty="0">
                <a:solidFill>
                  <a:schemeClr val="tx1"/>
                </a:solidFill>
                <a:latin typeface="Times New Roman" panose="02020603050405020304" charset="0"/>
                <a:cs typeface="Times New Roman" panose="02020603050405020304" charset="0"/>
              </a:rPr>
              <a:t> Wang, </a:t>
            </a:r>
            <a:r>
              <a:rPr lang="en-US" sz="1515" b="0" i="0" dirty="0" err="1">
                <a:solidFill>
                  <a:schemeClr val="tx1"/>
                </a:solidFill>
                <a:latin typeface="Times New Roman" panose="02020603050405020304" charset="0"/>
                <a:cs typeface="Times New Roman" panose="02020603050405020304" charset="0"/>
              </a:rPr>
              <a:t>Junliang</a:t>
            </a:r>
            <a:r>
              <a:rPr lang="en-US" sz="1515" b="0" i="0" dirty="0">
                <a:solidFill>
                  <a:schemeClr val="tx1"/>
                </a:solidFill>
                <a:latin typeface="Times New Roman" panose="02020603050405020304" charset="0"/>
                <a:cs typeface="Times New Roman" panose="02020603050405020304" charset="0"/>
              </a:rPr>
              <a:t> Chen,“</a:t>
            </a:r>
            <a:r>
              <a:rPr lang="en-US" sz="1515" kern="1200" dirty="0" err="1">
                <a:solidFill>
                  <a:schemeClr val="tx1"/>
                </a:solidFill>
                <a:effectLst/>
                <a:latin typeface="Times New Roman" panose="02020603050405020304" charset="0"/>
                <a:cs typeface="Times New Roman" panose="02020603050405020304" charset="0"/>
              </a:rPr>
              <a:t>MagSpeed</a:t>
            </a:r>
            <a:r>
              <a:rPr lang="en-US" sz="1515" kern="1200" dirty="0">
                <a:solidFill>
                  <a:schemeClr val="tx1"/>
                </a:solidFill>
                <a:effectLst/>
                <a:latin typeface="Times New Roman" panose="02020603050405020304" charset="0"/>
                <a:cs typeface="Times New Roman" panose="02020603050405020304" charset="0"/>
              </a:rPr>
              <a:t>: A Novel Method of Vehicle </a:t>
            </a:r>
          </a:p>
          <a:p>
            <a:pPr marL="0" indent="0">
              <a:buNone/>
            </a:pPr>
            <a:r>
              <a:rPr lang="en-US" sz="1515" dirty="0">
                <a:solidFill>
                  <a:schemeClr val="tx1"/>
                </a:solidFill>
                <a:latin typeface="Times New Roman" panose="02020603050405020304" charset="0"/>
                <a:cs typeface="Times New Roman" panose="02020603050405020304" charset="0"/>
              </a:rPr>
              <a:t>      </a:t>
            </a:r>
            <a:r>
              <a:rPr lang="en-US" sz="1515" kern="1200" dirty="0">
                <a:solidFill>
                  <a:schemeClr val="tx1"/>
                </a:solidFill>
                <a:effectLst/>
                <a:latin typeface="Times New Roman" panose="02020603050405020304" charset="0"/>
                <a:cs typeface="Times New Roman" panose="02020603050405020304" charset="0"/>
              </a:rPr>
              <a:t>Speed Estimation Through A Single Magnetic Sensor</a:t>
            </a:r>
            <a:r>
              <a:rPr lang="en-US" sz="1515" dirty="0">
                <a:solidFill>
                  <a:schemeClr val="tx1"/>
                </a:solidFill>
                <a:latin typeface="Times New Roman" panose="02020603050405020304" charset="0"/>
                <a:cs typeface="Times New Roman" panose="02020603050405020304" charset="0"/>
              </a:rPr>
              <a:t>”, 2019 IEEE Intelligent Transportation Systems Conference(ITSC) October </a:t>
            </a:r>
            <a:r>
              <a:rPr lang="en-US" sz="1515" dirty="0">
                <a:latin typeface="Times New Roman" panose="02020603050405020304" charset="0"/>
                <a:cs typeface="Times New Roman" panose="02020603050405020304" charset="0"/>
              </a:rPr>
              <a:t>27</a:t>
            </a:r>
            <a:endParaRPr lang="en-US" sz="1515" dirty="0">
              <a:solidFill>
                <a:schemeClr val="tx1"/>
              </a:solidFill>
              <a:latin typeface="Times New Roman" panose="02020603050405020304" charset="0"/>
              <a:cs typeface="Times New Roman" panose="02020603050405020304" charset="0"/>
            </a:endParaRPr>
          </a:p>
          <a:p>
            <a:pPr marL="0" indent="0">
              <a:buNone/>
            </a:pPr>
            <a:r>
              <a:rPr lang="en-US" sz="1515" dirty="0">
                <a:solidFill>
                  <a:schemeClr val="tx1"/>
                </a:solidFill>
                <a:latin typeface="Times New Roman" panose="02020603050405020304" charset="0"/>
                <a:cs typeface="Times New Roman" panose="02020603050405020304" charset="0"/>
              </a:rPr>
              <a:t>      -30,2019.</a:t>
            </a:r>
            <a:endParaRPr lang="en-IN" sz="1515" dirty="0">
              <a:solidFill>
                <a:schemeClr val="tx1"/>
              </a:solidFill>
              <a:latin typeface="Times New Roman" panose="02020603050405020304" charset="0"/>
              <a:cs typeface="Times New Roman" panose="02020603050405020304" charset="0"/>
            </a:endParaRPr>
          </a:p>
          <a:p>
            <a:pPr marL="0" indent="0">
              <a:buNone/>
            </a:pPr>
            <a:r>
              <a:rPr lang="en-US" sz="1515" b="0" i="0" dirty="0">
                <a:solidFill>
                  <a:schemeClr val="tx1"/>
                </a:solidFill>
                <a:latin typeface="Times New Roman" panose="02020603050405020304" charset="0"/>
                <a:cs typeface="Times New Roman" panose="02020603050405020304" charset="0"/>
              </a:rPr>
              <a:t>[9] Md Habib Ullah </a:t>
            </a:r>
            <a:r>
              <a:rPr lang="en-US" sz="1515" dirty="0">
                <a:solidFill>
                  <a:schemeClr val="tx1"/>
                </a:solidFill>
                <a:latin typeface="Times New Roman" panose="02020603050405020304" charset="0"/>
                <a:cs typeface="Times New Roman" panose="02020603050405020304" charset="0"/>
              </a:rPr>
              <a:t>Khan, Md Mamun Howlader,</a:t>
            </a:r>
            <a:r>
              <a:rPr lang="en-US" sz="1515" b="0" i="0" dirty="0">
                <a:solidFill>
                  <a:schemeClr val="tx1"/>
                </a:solidFill>
                <a:latin typeface="Times New Roman" panose="02020603050405020304" charset="0"/>
                <a:cs typeface="Times New Roman" panose="02020603050405020304" charset="0"/>
              </a:rPr>
              <a:t>“</a:t>
            </a:r>
            <a:r>
              <a:rPr lang="en-US" sz="1515" b="0" dirty="0">
                <a:solidFill>
                  <a:schemeClr val="tx1"/>
                </a:solidFill>
                <a:latin typeface="Times New Roman" panose="02020603050405020304" charset="0"/>
                <a:cs typeface="Times New Roman" panose="02020603050405020304" charset="0"/>
              </a:rPr>
              <a:t>Design of an intelligent autonomous accident prevention, detection and vehicle monitoring</a:t>
            </a:r>
          </a:p>
          <a:p>
            <a:pPr marL="0" indent="0" algn="just">
              <a:buNone/>
            </a:pPr>
            <a:r>
              <a:rPr lang="en-US" sz="1515" dirty="0">
                <a:solidFill>
                  <a:schemeClr val="tx1"/>
                </a:solidFill>
                <a:latin typeface="Times New Roman" panose="02020603050405020304" charset="0"/>
                <a:cs typeface="Times New Roman" panose="02020603050405020304" charset="0"/>
              </a:rPr>
              <a:t>      system”, 2019 IEEE International Conference on  Robotics , Automation, Artificial-intelligence and Internet-of-Things(RAAICON) </a:t>
            </a:r>
          </a:p>
          <a:p>
            <a:pPr marL="0" indent="0" algn="just">
              <a:buNone/>
            </a:pPr>
            <a:r>
              <a:rPr lang="en-US" sz="1515" dirty="0">
                <a:latin typeface="Times New Roman" panose="02020603050405020304" charset="0"/>
                <a:cs typeface="Times New Roman" panose="02020603050405020304" charset="0"/>
              </a:rPr>
              <a:t>     </a:t>
            </a:r>
            <a:r>
              <a:rPr lang="en-US" sz="1515" dirty="0">
                <a:solidFill>
                  <a:schemeClr val="tx1"/>
                </a:solidFill>
                <a:latin typeface="Times New Roman" panose="02020603050405020304" charset="0"/>
                <a:cs typeface="Times New Roman" panose="02020603050405020304" charset="0"/>
              </a:rPr>
              <a:t>29 November – 1 December 2019.</a:t>
            </a:r>
            <a:endParaRPr lang="en-US" sz="1515" b="0" dirty="0">
              <a:solidFill>
                <a:schemeClr val="tx1"/>
              </a:solidFill>
              <a:latin typeface="Times New Roman" panose="02020603050405020304" charset="0"/>
              <a:cs typeface="Times New Roman" panose="02020603050405020304" charset="0"/>
            </a:endParaRPr>
          </a:p>
          <a:p>
            <a:pPr marL="0" indent="0">
              <a:buNone/>
            </a:pPr>
            <a:r>
              <a:rPr lang="en-US" sz="1515" dirty="0">
                <a:solidFill>
                  <a:schemeClr val="tx1"/>
                </a:solidFill>
                <a:latin typeface="Times New Roman" panose="02020603050405020304" charset="0"/>
                <a:cs typeface="Times New Roman" panose="02020603050405020304" charset="0"/>
              </a:rPr>
              <a:t>[10] Vibin V, Sivraj P, Dr.V.Vanitha, “Implementation of IN-Vehicle and V2V communication with basic safety message format” , International</a:t>
            </a:r>
          </a:p>
          <a:p>
            <a:pPr marL="0" indent="0">
              <a:buNone/>
            </a:pPr>
            <a:r>
              <a:rPr lang="en-US" sz="1515" dirty="0">
                <a:solidFill>
                  <a:schemeClr val="tx1"/>
                </a:solidFill>
                <a:latin typeface="Times New Roman" panose="02020603050405020304" charset="0"/>
                <a:cs typeface="Times New Roman" panose="02020603050405020304" charset="0"/>
              </a:rPr>
              <a:t>        Conference on Inventive Research in Computing Applications(ICIRCA 2018).</a:t>
            </a:r>
          </a:p>
          <a:p>
            <a:pPr marL="0" indent="0">
              <a:buNone/>
            </a:pPr>
            <a:r>
              <a:rPr lang="en-US" sz="1515" dirty="0">
                <a:latin typeface="Times New Roman" panose="02020603050405020304" charset="0"/>
                <a:cs typeface="Times New Roman" panose="02020603050405020304" charset="0"/>
              </a:rPr>
              <a:t>[11] Fatima Nadhim Ameen, Ziad Saeed Mohammed, Abdulrahman Ikram Siddiq,</a:t>
            </a:r>
            <a:r>
              <a:rPr lang="en-US" sz="1515" b="0" i="0" dirty="0">
                <a:solidFill>
                  <a:schemeClr val="tx1"/>
                </a:solidFill>
                <a:latin typeface="Times New Roman" panose="02020603050405020304" charset="0"/>
                <a:cs typeface="Times New Roman" panose="02020603050405020304" charset="0"/>
              </a:rPr>
              <a:t>“Cost Minimization of GPS-GSM Based Vehicle Tracking </a:t>
            </a:r>
          </a:p>
          <a:p>
            <a:pPr marL="0" indent="0">
              <a:buNone/>
            </a:pPr>
            <a:r>
              <a:rPr lang="en-US" sz="1515" dirty="0">
                <a:latin typeface="Times New Roman" panose="02020603050405020304" charset="0"/>
                <a:cs typeface="Times New Roman" panose="02020603050405020304" charset="0"/>
              </a:rPr>
              <a:t>       System”, 2018 International Conference on Advanced Science and Engineering(ICOASE).</a:t>
            </a:r>
          </a:p>
          <a:p>
            <a:pPr marL="0" indent="0">
              <a:buNone/>
            </a:pPr>
            <a:r>
              <a:rPr lang="en-US" sz="1515" dirty="0">
                <a:latin typeface="Times New Roman" panose="02020603050405020304" charset="0"/>
                <a:cs typeface="Times New Roman" panose="02020603050405020304" charset="0"/>
              </a:rPr>
              <a:t>[12] Begum Korunur Engiz, Rakan Bashir,</a:t>
            </a:r>
            <a:r>
              <a:rPr lang="en-US" sz="1515" b="0" i="0" dirty="0">
                <a:solidFill>
                  <a:schemeClr val="tx1"/>
                </a:solidFill>
                <a:latin typeface="Times New Roman" panose="02020603050405020304" charset="0"/>
                <a:cs typeface="Times New Roman" panose="02020603050405020304" charset="0"/>
              </a:rPr>
              <a:t>“Implementation of a Speed Control System Using Arduino”, 2019 6</a:t>
            </a:r>
            <a:r>
              <a:rPr lang="en-US" sz="1515" b="0" i="0" baseline="30000" dirty="0">
                <a:solidFill>
                  <a:schemeClr val="tx1"/>
                </a:solidFill>
                <a:latin typeface="Times New Roman" panose="02020603050405020304" charset="0"/>
                <a:cs typeface="Times New Roman" panose="02020603050405020304" charset="0"/>
              </a:rPr>
              <a:t>th</a:t>
            </a:r>
            <a:r>
              <a:rPr lang="en-US" sz="1515" b="0" i="0" dirty="0">
                <a:solidFill>
                  <a:schemeClr val="tx1"/>
                </a:solidFill>
                <a:latin typeface="Times New Roman" panose="02020603050405020304" charset="0"/>
                <a:cs typeface="Times New Roman" panose="02020603050405020304" charset="0"/>
              </a:rPr>
              <a:t> International Conference on </a:t>
            </a:r>
          </a:p>
          <a:p>
            <a:pPr marL="0" indent="0">
              <a:buNone/>
            </a:pPr>
            <a:r>
              <a:rPr lang="en-US" sz="1515" dirty="0">
                <a:latin typeface="Times New Roman" panose="02020603050405020304" charset="0"/>
                <a:cs typeface="Times New Roman" panose="02020603050405020304" charset="0"/>
              </a:rPr>
              <a:t>        Electrical and Electronics Engineering(ICEEE), IEEE 2019.</a:t>
            </a:r>
          </a:p>
          <a:p>
            <a:pPr marL="0" indent="0">
              <a:buNone/>
            </a:pPr>
            <a:r>
              <a:rPr lang="en-US" sz="1515" dirty="0">
                <a:latin typeface="Times New Roman" panose="02020603050405020304" charset="0"/>
                <a:cs typeface="Times New Roman" panose="02020603050405020304" charset="0"/>
              </a:rPr>
              <a:t>[13] Anyu Cheng, Lin Qin, Qiuhan Xiong, Youguo Li,</a:t>
            </a:r>
            <a:r>
              <a:rPr lang="en-US" sz="1515" b="0" i="0" dirty="0">
                <a:solidFill>
                  <a:schemeClr val="tx1"/>
                </a:solidFill>
                <a:latin typeface="Times New Roman" panose="02020603050405020304" charset="0"/>
                <a:cs typeface="Times New Roman" panose="02020603050405020304" charset="0"/>
              </a:rPr>
              <a:t>“Design of Communication Module pf Vehicle Controller Based on ISO26262 Standard”,</a:t>
            </a:r>
          </a:p>
          <a:p>
            <a:pPr marL="0" indent="0">
              <a:buNone/>
            </a:pPr>
            <a:r>
              <a:rPr lang="en-US" sz="1515" dirty="0">
                <a:latin typeface="Times New Roman" panose="02020603050405020304" charset="0"/>
                <a:cs typeface="Times New Roman" panose="02020603050405020304" charset="0"/>
              </a:rPr>
              <a:t>        IEEE 2019.</a:t>
            </a:r>
          </a:p>
          <a:p>
            <a:pPr marL="0" indent="0">
              <a:buNone/>
            </a:pPr>
            <a:r>
              <a:rPr lang="en-US" sz="1515" dirty="0">
                <a:latin typeface="Times New Roman" panose="02020603050405020304" charset="0"/>
                <a:cs typeface="Times New Roman" panose="02020603050405020304" charset="0"/>
              </a:rPr>
              <a:t>[14]  Arun Kant Singh, Ramprasad Potluri, </a:t>
            </a:r>
            <a:r>
              <a:rPr lang="en-US" sz="1515" b="0" i="0" dirty="0">
                <a:solidFill>
                  <a:schemeClr val="tx1"/>
                </a:solidFill>
                <a:latin typeface="Times New Roman" panose="02020603050405020304" charset="0"/>
                <a:cs typeface="Times New Roman" panose="02020603050405020304" charset="0"/>
              </a:rPr>
              <a:t>“CAN – Based Networked Path – Tracking of a 4WS4WD Electric Vehicle:Maximum Sampling</a:t>
            </a:r>
            <a:endParaRPr lang="en-US" sz="1515" dirty="0">
              <a:latin typeface="Times New Roman" panose="02020603050405020304" charset="0"/>
              <a:cs typeface="Times New Roman" panose="02020603050405020304" charset="0"/>
            </a:endParaRPr>
          </a:p>
          <a:p>
            <a:pPr marL="0" indent="0">
              <a:buNone/>
            </a:pPr>
            <a:r>
              <a:rPr lang="en-US" sz="1515" dirty="0">
                <a:solidFill>
                  <a:schemeClr val="tx1"/>
                </a:solidFill>
                <a:latin typeface="Times New Roman" panose="02020603050405020304" charset="0"/>
                <a:cs typeface="Times New Roman" panose="02020603050405020304" charset="0"/>
              </a:rPr>
              <a:t>         Period”, 2018 Indian Control Conference(ICC), IEEE 2018.</a:t>
            </a:r>
          </a:p>
          <a:p>
            <a:pPr marL="0" indent="0">
              <a:buNone/>
            </a:pPr>
            <a:endParaRPr lang="en-US" sz="1400" b="0" i="0" dirty="0">
              <a:latin typeface="Times New Roman" panose="02020603050405020304" charset="0"/>
              <a:cs typeface="Times New Roman" panose="02020603050405020304" charset="0"/>
            </a:endParaRPr>
          </a:p>
          <a:p>
            <a:pPr marL="0" indent="0">
              <a:buNone/>
            </a:pPr>
            <a:endParaRPr lang="en-US" sz="1800" dirty="0">
              <a:latin typeface="Times New Roman" panose="02020603050405020304" charset="0"/>
              <a:cs typeface="Times New Roman" panose="02020603050405020304" charset="0"/>
            </a:endParaRPr>
          </a:p>
          <a:p>
            <a:pPr marL="0" indent="0">
              <a:buNone/>
            </a:pPr>
            <a:endParaRPr lang="en-IN" sz="1800" dirty="0">
              <a:latin typeface="Times New Roman" panose="02020603050405020304" charset="0"/>
              <a:cs typeface="Times New Roman" panose="02020603050405020304" charset="0"/>
            </a:endParaRPr>
          </a:p>
          <a:p>
            <a:pPr marL="0" indent="0">
              <a:buNone/>
            </a:pPr>
            <a:endParaRPr lang="en-IN" dirty="0"/>
          </a:p>
        </p:txBody>
      </p:sp>
      <p:sp>
        <p:nvSpPr>
          <p:cNvPr id="7" name="Footer Placeholder 4"/>
          <p:cNvSpPr>
            <a:spLocks noGrp="1"/>
          </p:cNvSpPr>
          <p:nvPr>
            <p:ph type="ftr" sz="quarter" idx="11"/>
          </p:nvPr>
        </p:nvSpPr>
        <p:spPr>
          <a:xfrm>
            <a:off x="2752725" y="6475412"/>
            <a:ext cx="6638925" cy="473075"/>
          </a:xfrm>
        </p:spPr>
        <p:txBody>
          <a:bodyPr/>
          <a:lstStyle/>
          <a:p>
            <a:pPr algn="ctr" eaLnBrk="0" hangingPunct="0"/>
            <a:r>
              <a:rPr lang="en-US" dirty="0">
                <a:solidFill>
                  <a:schemeClr val="tx1"/>
                </a:solidFill>
                <a:latin typeface="Times New Roman" panose="02020603050405020304" charset="0"/>
                <a:cs typeface="Times New Roman" panose="02020603050405020304" charset="0"/>
              </a:rPr>
              <a:t>Distance Based Accident Avoidance System Using Arduino with CAN Protocol </a:t>
            </a:r>
          </a:p>
          <a:p>
            <a:pPr algn="ctr" eaLnBrk="0" hangingPunct="0"/>
            <a:endParaRPr lang="en-US" sz="1400" dirty="0">
              <a:solidFill>
                <a:schemeClr val="tx1"/>
              </a:solidFill>
              <a:latin typeface="Times New Roman" panose="02020603050405020304" charset="0"/>
              <a:cs typeface="Times New Roman" panose="02020603050405020304"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15925"/>
            <a:ext cx="10515600" cy="4351338"/>
          </a:xfrm>
        </p:spPr>
        <p:txBody>
          <a:bodyPr>
            <a:normAutofit/>
          </a:bodyPr>
          <a:lstStyle/>
          <a:p>
            <a:pPr marL="0" indent="0">
              <a:buNone/>
            </a:pPr>
            <a:r>
              <a:rPr lang="en-US" sz="1400" dirty="0">
                <a:latin typeface="Times New Roman" panose="02020603050405020304" charset="0"/>
                <a:cs typeface="Times New Roman" panose="02020603050405020304" charset="0"/>
              </a:rPr>
              <a:t>[15]  Woranon Rassameepaiboon, Wudhichai Assawinchaichote, </a:t>
            </a:r>
            <a:r>
              <a:rPr lang="en-US" sz="1400" b="0" i="0" dirty="0">
                <a:solidFill>
                  <a:schemeClr val="tx1"/>
                </a:solidFill>
                <a:latin typeface="Times New Roman" panose="02020603050405020304" charset="0"/>
                <a:cs typeface="Times New Roman" panose="02020603050405020304" charset="0"/>
              </a:rPr>
              <a:t>“Vehicle Avoidance Reaction By Two Step Motion Flow Cluster</a:t>
            </a:r>
            <a:r>
              <a:rPr lang="en-US" sz="1400" dirty="0">
                <a:solidFill>
                  <a:schemeClr val="tx1"/>
                </a:solidFill>
                <a:latin typeface="Times New Roman" panose="02020603050405020304" charset="0"/>
                <a:cs typeface="Times New Roman" panose="02020603050405020304" charset="0"/>
              </a:rPr>
              <a:t>”, IEEE 2018.</a:t>
            </a:r>
          </a:p>
          <a:p>
            <a:pPr marL="0" indent="0">
              <a:buNone/>
            </a:pPr>
            <a:r>
              <a:rPr lang="en-US" sz="1400" dirty="0">
                <a:latin typeface="Times New Roman" panose="02020603050405020304" charset="0"/>
                <a:cs typeface="Times New Roman" panose="02020603050405020304" charset="0"/>
              </a:rPr>
              <a:t>[16] Joseph Azeta, Christian Bolu, Daniel Hinvi, Abiodun A Abioye, </a:t>
            </a:r>
            <a:r>
              <a:rPr lang="en-US" sz="1400" b="0" i="0" dirty="0">
                <a:solidFill>
                  <a:schemeClr val="tx1"/>
                </a:solidFill>
                <a:latin typeface="Times New Roman" panose="02020603050405020304" charset="0"/>
                <a:cs typeface="Times New Roman" panose="02020603050405020304" charset="0"/>
              </a:rPr>
              <a:t>“</a:t>
            </a:r>
            <a:r>
              <a:rPr lang="en-US" sz="1400" dirty="0">
                <a:latin typeface="Times New Roman" panose="02020603050405020304" charset="0"/>
                <a:cs typeface="Times New Roman" panose="02020603050405020304" charset="0"/>
              </a:rPr>
              <a:t>Obstacle detection using ultrasonic sensor for a mobile robot”, 2019 8</a:t>
            </a:r>
            <a:r>
              <a:rPr lang="en-US" sz="1400" baseline="30000" dirty="0">
                <a:latin typeface="Times New Roman" panose="02020603050405020304" charset="0"/>
                <a:cs typeface="Times New Roman" panose="02020603050405020304" charset="0"/>
              </a:rPr>
              <a:t>th</a:t>
            </a:r>
            <a:r>
              <a:rPr lang="en-US" sz="1400" dirty="0">
                <a:latin typeface="Times New Roman" panose="02020603050405020304" charset="0"/>
                <a:cs typeface="Times New Roman" panose="02020603050405020304" charset="0"/>
              </a:rPr>
              <a:t>  </a:t>
            </a:r>
          </a:p>
          <a:p>
            <a:pPr marL="0" indent="0">
              <a:buNone/>
            </a:pPr>
            <a:r>
              <a:rPr lang="en-US" sz="1400" dirty="0">
                <a:latin typeface="Times New Roman" panose="02020603050405020304" charset="0"/>
                <a:cs typeface="Times New Roman" panose="02020603050405020304" charset="0"/>
              </a:rPr>
              <a:t>        International Conference on Mechatronics and Control Engineering.</a:t>
            </a:r>
            <a:endParaRPr lang="en-US" sz="1400" dirty="0">
              <a:solidFill>
                <a:schemeClr val="tx1"/>
              </a:solidFill>
              <a:latin typeface="Times New Roman" panose="02020603050405020304" charset="0"/>
              <a:cs typeface="Times New Roman" panose="02020603050405020304" charset="0"/>
            </a:endParaRPr>
          </a:p>
          <a:p>
            <a:pPr marL="0" indent="0">
              <a:buNone/>
            </a:pPr>
            <a:endParaRPr lang="en-US" sz="1400" b="0" i="0" dirty="0">
              <a:latin typeface="Times New Roman" panose="02020603050405020304" charset="0"/>
              <a:cs typeface="Times New Roman" panose="02020603050405020304" charset="0"/>
            </a:endParaRPr>
          </a:p>
          <a:p>
            <a:pPr marL="0" indent="0">
              <a:buNone/>
            </a:pPr>
            <a:endParaRPr lang="en-IN" sz="1400" dirty="0">
              <a:latin typeface="Times New Roman" panose="02020603050405020304" charset="0"/>
              <a:cs typeface="Times New Roman" panose="02020603050405020304" charset="0"/>
            </a:endParaRPr>
          </a:p>
        </p:txBody>
      </p:sp>
      <p:sp>
        <p:nvSpPr>
          <p:cNvPr id="9" name="TextBox 8"/>
          <p:cNvSpPr txBox="1"/>
          <p:nvPr/>
        </p:nvSpPr>
        <p:spPr>
          <a:xfrm>
            <a:off x="3200400" y="6442075"/>
            <a:ext cx="6096000" cy="275590"/>
          </a:xfrm>
          <a:prstGeom prst="rect">
            <a:avLst/>
          </a:prstGeom>
          <a:noFill/>
        </p:spPr>
        <p:txBody>
          <a:bodyPr wrap="square">
            <a:spAutoFit/>
          </a:bodyPr>
          <a:lstStyle/>
          <a:p>
            <a:pPr algn="ctr" eaLnBrk="0" hangingPunct="0"/>
            <a:r>
              <a:rPr lang="en-US" sz="1200" dirty="0">
                <a:solidFill>
                  <a:schemeClr val="tx1"/>
                </a:solidFill>
                <a:latin typeface="Times New Roman" panose="02020603050405020304" charset="0"/>
                <a:cs typeface="Times New Roman" panose="02020603050405020304" charset="0"/>
              </a:rPr>
              <a:t>Distance Based Accident Avoidance System Using Arduino with CAN Protocol </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0684" y="3000375"/>
            <a:ext cx="8596668" cy="1320800"/>
          </a:xfrm>
        </p:spPr>
        <p:txBody>
          <a:bodyPr>
            <a:normAutofit/>
          </a:bodyPr>
          <a:lstStyle/>
          <a:p>
            <a:pPr algn="ctr"/>
            <a:r>
              <a:rPr lang="en-US" sz="4400" b="1" dirty="0">
                <a:solidFill>
                  <a:schemeClr val="tx1"/>
                </a:solidFill>
                <a:latin typeface="Times New Roman" panose="02020603050405020304" charset="0"/>
                <a:cs typeface="Times New Roman" panose="02020603050405020304" charset="0"/>
              </a:rPr>
              <a:t>Any Questions?</a:t>
            </a:r>
            <a:endParaRPr lang="en-IN" sz="4400" b="1" dirty="0">
              <a:solidFill>
                <a:schemeClr val="tx1"/>
              </a:solidFill>
              <a:latin typeface="Times New Roman" panose="02020603050405020304" charset="0"/>
              <a:cs typeface="Times New Roman" panose="02020603050405020304"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989132"/>
            <a:ext cx="10515600" cy="1116143"/>
          </a:xfrm>
        </p:spPr>
        <p:txBody>
          <a:bodyPr>
            <a:normAutofit/>
          </a:bodyPr>
          <a:lstStyle/>
          <a:p>
            <a:pPr algn="ctr"/>
            <a:r>
              <a:rPr lang="en-US" sz="4400" b="1" dirty="0">
                <a:solidFill>
                  <a:schemeClr val="tx1"/>
                </a:solidFill>
                <a:latin typeface="Times New Roman" panose="02020603050405020304" charset="0"/>
                <a:cs typeface="Times New Roman" panose="02020603050405020304" charset="0"/>
              </a:rPr>
              <a:t>Thank You</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1" y="408782"/>
            <a:ext cx="10515600" cy="1325563"/>
          </a:xfrm>
        </p:spPr>
        <p:txBody>
          <a:bodyPr>
            <a:normAutofit/>
          </a:bodyPr>
          <a:lstStyle/>
          <a:p>
            <a:r>
              <a:rPr lang="en-US" sz="4000" b="1" u="sng" dirty="0">
                <a:solidFill>
                  <a:schemeClr val="tx1"/>
                </a:solidFill>
                <a:latin typeface="Times New Roman" panose="02020603050405020304" charset="0"/>
                <a:cs typeface="Times New Roman" panose="02020603050405020304" charset="0"/>
              </a:rPr>
              <a:t>Introduction</a:t>
            </a:r>
          </a:p>
        </p:txBody>
      </p:sp>
      <p:sp>
        <p:nvSpPr>
          <p:cNvPr id="3" name="Content Placeholder 2"/>
          <p:cNvSpPr>
            <a:spLocks noGrp="1"/>
          </p:cNvSpPr>
          <p:nvPr>
            <p:ph idx="1"/>
          </p:nvPr>
        </p:nvSpPr>
        <p:spPr>
          <a:xfrm>
            <a:off x="666750" y="1734345"/>
            <a:ext cx="10744199" cy="3989388"/>
          </a:xfrm>
        </p:spPr>
        <p:txBody>
          <a:bodyPr>
            <a:noAutofit/>
          </a:bodyPr>
          <a:lstStyle/>
          <a:p>
            <a:pPr>
              <a:buFont typeface="Arial" panose="020B0604020202020204" pitchFamily="34" charset="0"/>
              <a:buChar char="•"/>
            </a:pPr>
            <a:r>
              <a:rPr lang="en-US" sz="2400" dirty="0">
                <a:solidFill>
                  <a:schemeClr val="tx1"/>
                </a:solidFill>
                <a:effectLst/>
                <a:latin typeface="Times New Roman" panose="02020603050405020304" charset="0"/>
                <a:cs typeface="Times New Roman" panose="02020603050405020304" charset="0"/>
              </a:rPr>
              <a:t>Now a day’s road accident is one of the major concerns in our country.</a:t>
            </a:r>
          </a:p>
          <a:p>
            <a:pPr>
              <a:buFont typeface="Arial" panose="020B0604020202020204" pitchFamily="34" charset="0"/>
              <a:buChar char="•"/>
            </a:pPr>
            <a:r>
              <a:rPr lang="en-US" sz="2400" dirty="0">
                <a:solidFill>
                  <a:schemeClr val="tx1"/>
                </a:solidFill>
                <a:effectLst/>
                <a:latin typeface="Times New Roman" panose="02020603050405020304" charset="0"/>
                <a:cs typeface="Times New Roman" panose="02020603050405020304" charset="0"/>
              </a:rPr>
              <a:t>Reckless vehicle driving is the  major reason behind those road accidents.</a:t>
            </a:r>
          </a:p>
          <a:p>
            <a:pPr>
              <a:buFont typeface="Arial" panose="020B0604020202020204" pitchFamily="34" charset="0"/>
              <a:buChar char="•"/>
            </a:pPr>
            <a:r>
              <a:rPr lang="en-US" sz="2400" dirty="0">
                <a:solidFill>
                  <a:schemeClr val="tx1"/>
                </a:solidFill>
                <a:effectLst/>
                <a:latin typeface="Times New Roman" panose="02020603050405020304" charset="0"/>
                <a:cs typeface="Times New Roman" panose="02020603050405020304" charset="0"/>
              </a:rPr>
              <a:t>Alarming rate of accidents and uncontrollable car in the road demand an automatic system.</a:t>
            </a:r>
          </a:p>
          <a:p>
            <a:pPr>
              <a:buFont typeface="Arial" panose="020B0604020202020204" pitchFamily="34" charset="0"/>
              <a:buChar char="•"/>
            </a:pPr>
            <a:r>
              <a:rPr lang="en-US" sz="2400" dirty="0">
                <a:solidFill>
                  <a:schemeClr val="tx1"/>
                </a:solidFill>
                <a:latin typeface="Times New Roman" panose="02020603050405020304" charset="0"/>
                <a:cs typeface="Times New Roman" panose="02020603050405020304" charset="0"/>
              </a:rPr>
              <a:t>It is very useful to avoid emergency obstacle.</a:t>
            </a:r>
            <a:endParaRPr lang="en-US" sz="2400" dirty="0">
              <a:solidFill>
                <a:schemeClr val="tx1"/>
              </a:solidFill>
              <a:effectLst/>
              <a:latin typeface="Times New Roman" panose="02020603050405020304" charset="0"/>
              <a:cs typeface="Times New Roman" panose="02020603050405020304" charset="0"/>
            </a:endParaRPr>
          </a:p>
          <a:p>
            <a:pPr>
              <a:buFont typeface="Arial" panose="020B0604020202020204" pitchFamily="34" charset="0"/>
              <a:buChar char="•"/>
            </a:pPr>
            <a:r>
              <a:rPr lang="en-US" sz="2400" dirty="0">
                <a:solidFill>
                  <a:schemeClr val="tx1"/>
                </a:solidFill>
                <a:latin typeface="Times New Roman" panose="02020603050405020304" charset="0"/>
                <a:cs typeface="Times New Roman" panose="02020603050405020304" charset="0"/>
              </a:rPr>
              <a:t>It is very easy to communicate using CAN protocol.</a:t>
            </a:r>
            <a:endParaRPr lang="en-US" sz="2400" dirty="0">
              <a:solidFill>
                <a:schemeClr val="tx1"/>
              </a:solidFill>
              <a:effectLst/>
              <a:latin typeface="Times New Roman" panose="02020603050405020304" charset="0"/>
              <a:cs typeface="Times New Roman" panose="02020603050405020304" charset="0"/>
            </a:endParaRPr>
          </a:p>
          <a:p>
            <a:pPr marL="0" indent="0">
              <a:buNone/>
            </a:pPr>
            <a:endParaRPr lang="en-US" sz="2400" dirty="0">
              <a:solidFill>
                <a:srgbClr val="231F20"/>
              </a:solidFill>
              <a:effectLst/>
              <a:latin typeface="Times New Roman" panose="02020603050405020304" charset="0"/>
            </a:endParaRPr>
          </a:p>
        </p:txBody>
      </p:sp>
      <p:sp>
        <p:nvSpPr>
          <p:cNvPr id="8" name="Footer Placeholder 4"/>
          <p:cNvSpPr>
            <a:spLocks noGrp="1"/>
          </p:cNvSpPr>
          <p:nvPr>
            <p:ph type="ftr" sz="quarter" idx="11"/>
          </p:nvPr>
        </p:nvSpPr>
        <p:spPr>
          <a:xfrm>
            <a:off x="2971800" y="6384925"/>
            <a:ext cx="6248400" cy="473075"/>
          </a:xfrm>
        </p:spPr>
        <p:txBody>
          <a:bodyPr/>
          <a:lstStyle/>
          <a:p>
            <a:pPr algn="ctr" eaLnBrk="0" hangingPunct="0"/>
            <a:r>
              <a:rPr lang="en-US" b="1" dirty="0">
                <a:solidFill>
                  <a:schemeClr val="bg1">
                    <a:lumMod val="50000"/>
                  </a:schemeClr>
                </a:solidFill>
                <a:latin typeface="Times New Roman" panose="02020603050405020304" charset="0"/>
                <a:cs typeface="Times New Roman" panose="02020603050405020304" charset="0"/>
              </a:rPr>
              <a:t> </a:t>
            </a:r>
            <a:r>
              <a:rPr lang="en-US" dirty="0">
                <a:solidFill>
                  <a:schemeClr val="tx1"/>
                </a:solidFill>
                <a:latin typeface="Times New Roman" panose="02020603050405020304" charset="0"/>
                <a:cs typeface="Times New Roman" panose="02020603050405020304" charset="0"/>
              </a:rPr>
              <a:t>Distance Based Accident Avoidance System Using Arduino with CAN Protocol </a:t>
            </a:r>
            <a:endParaRPr lang="en-US" dirty="0">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3876" y="504825"/>
            <a:ext cx="10868026" cy="1143000"/>
          </a:xfrm>
        </p:spPr>
        <p:txBody>
          <a:bodyPr>
            <a:normAutofit/>
          </a:bodyPr>
          <a:lstStyle/>
          <a:p>
            <a:r>
              <a:rPr lang="en-US" sz="4000" b="1" u="sng" dirty="0">
                <a:solidFill>
                  <a:schemeClr val="tx1"/>
                </a:solidFill>
                <a:latin typeface="Times New Roman" panose="02020603050405020304" charset="0"/>
                <a:cs typeface="Times New Roman" panose="02020603050405020304" charset="0"/>
              </a:rPr>
              <a:t>Motivation of the project</a:t>
            </a:r>
          </a:p>
        </p:txBody>
      </p:sp>
      <p:sp>
        <p:nvSpPr>
          <p:cNvPr id="3" name="Content Placeholder 2"/>
          <p:cNvSpPr>
            <a:spLocks noGrp="1"/>
          </p:cNvSpPr>
          <p:nvPr>
            <p:ph idx="1"/>
          </p:nvPr>
        </p:nvSpPr>
        <p:spPr>
          <a:xfrm>
            <a:off x="0" y="1962150"/>
            <a:ext cx="11391900" cy="4032250"/>
          </a:xfrm>
        </p:spPr>
        <p:txBody>
          <a:bodyPr>
            <a:noAutofit/>
          </a:bodyPr>
          <a:lstStyle/>
          <a:p>
            <a:pPr marL="1078230">
              <a:buFont typeface="Arial" panose="020B0604020202020204" pitchFamily="34" charset="0"/>
              <a:buChar char="•"/>
              <a:defRPr/>
            </a:pPr>
            <a:r>
              <a:rPr lang="en-US" sz="2400" dirty="0">
                <a:solidFill>
                  <a:schemeClr val="tx1"/>
                </a:solidFill>
                <a:latin typeface="Times New Roman" panose="02020603050405020304" charset="0"/>
                <a:cs typeface="Times New Roman" panose="02020603050405020304" charset="0"/>
              </a:rPr>
              <a:t>Most of the accidents happen due to over speeding to avoid these kind of accidents we implement distance based accident avoidance system.</a:t>
            </a:r>
          </a:p>
          <a:p>
            <a:pPr marL="1078230">
              <a:buFont typeface="Arial" panose="020B0604020202020204" pitchFamily="34" charset="0"/>
              <a:buChar char="•"/>
              <a:defRPr/>
            </a:pPr>
            <a:r>
              <a:rPr lang="en-US" sz="2400" dirty="0">
                <a:solidFill>
                  <a:schemeClr val="tx1"/>
                </a:solidFill>
                <a:latin typeface="Times New Roman" panose="02020603050405020304" charset="0"/>
                <a:cs typeface="Times New Roman" panose="02020603050405020304" charset="0"/>
              </a:rPr>
              <a:t>It is very useful and helpful for commercial transport.</a:t>
            </a:r>
          </a:p>
          <a:p>
            <a:pPr marL="1078230">
              <a:buFont typeface="Arial" panose="020B0604020202020204" pitchFamily="34" charset="0"/>
              <a:buChar char="•"/>
              <a:defRPr/>
            </a:pPr>
            <a:r>
              <a:rPr lang="en-US" sz="2400" dirty="0">
                <a:solidFill>
                  <a:schemeClr val="tx1"/>
                </a:solidFill>
                <a:latin typeface="Times New Roman" panose="02020603050405020304" charset="0"/>
                <a:cs typeface="Times New Roman" panose="02020603050405020304" charset="0"/>
              </a:rPr>
              <a:t>It is also useful for drivers or owner of the vehicle to check whether their vehicle crosses the speed limit on highways.</a:t>
            </a:r>
          </a:p>
          <a:p>
            <a:pPr marL="1078230">
              <a:buFont typeface="Arial" panose="020B0604020202020204" pitchFamily="34" charset="0"/>
              <a:buChar char="•"/>
              <a:defRPr/>
            </a:pPr>
            <a:r>
              <a:rPr lang="en-US" sz="2400" dirty="0">
                <a:solidFill>
                  <a:schemeClr val="tx1"/>
                </a:solidFill>
                <a:latin typeface="Times New Roman" panose="02020603050405020304" charset="0"/>
                <a:cs typeface="Times New Roman" panose="02020603050405020304" charset="0"/>
              </a:rPr>
              <a:t>It is also useful for drivers to check the distance between two vehicles.</a:t>
            </a:r>
          </a:p>
        </p:txBody>
      </p:sp>
      <p:sp>
        <p:nvSpPr>
          <p:cNvPr id="9" name="Footer Placeholder 4"/>
          <p:cNvSpPr>
            <a:spLocks noGrp="1"/>
          </p:cNvSpPr>
          <p:nvPr>
            <p:ph type="ftr" sz="quarter" idx="11"/>
          </p:nvPr>
        </p:nvSpPr>
        <p:spPr>
          <a:xfrm>
            <a:off x="2971800" y="6353175"/>
            <a:ext cx="6248400" cy="473075"/>
          </a:xfrm>
        </p:spPr>
        <p:txBody>
          <a:bodyPr/>
          <a:lstStyle/>
          <a:p>
            <a:pPr algn="ctr" eaLnBrk="0" hangingPunct="0"/>
            <a:r>
              <a:rPr lang="en-US" dirty="0">
                <a:solidFill>
                  <a:schemeClr val="tx1"/>
                </a:solidFill>
                <a:latin typeface="Times New Roman" panose="02020603050405020304" charset="0"/>
                <a:cs typeface="Times New Roman" panose="02020603050405020304" charset="0"/>
              </a:rPr>
              <a:t>Distance Based Accident Avoidance System Using Arduino with CAN Protocol </a:t>
            </a:r>
            <a:endParaRPr lang="en-US" dirty="0">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419100"/>
            <a:ext cx="8596668" cy="1320800"/>
          </a:xfrm>
        </p:spPr>
        <p:txBody>
          <a:bodyPr>
            <a:normAutofit/>
          </a:bodyPr>
          <a:lstStyle/>
          <a:p>
            <a:r>
              <a:rPr lang="en-US" sz="4000" b="1" u="sng" dirty="0">
                <a:solidFill>
                  <a:schemeClr val="tx1"/>
                </a:solidFill>
                <a:latin typeface="Times New Roman" panose="02020603050405020304" charset="0"/>
                <a:cs typeface="Times New Roman" panose="02020603050405020304" charset="0"/>
              </a:rPr>
              <a:t>Aim and Objective</a:t>
            </a:r>
          </a:p>
        </p:txBody>
      </p:sp>
      <p:sp>
        <p:nvSpPr>
          <p:cNvPr id="3" name="Content Placeholder 2"/>
          <p:cNvSpPr>
            <a:spLocks noGrp="1"/>
          </p:cNvSpPr>
          <p:nvPr>
            <p:ph idx="1"/>
          </p:nvPr>
        </p:nvSpPr>
        <p:spPr>
          <a:xfrm>
            <a:off x="677333" y="1854200"/>
            <a:ext cx="10800292" cy="4098925"/>
          </a:xfrm>
        </p:spPr>
        <p:txBody>
          <a:bodyPr>
            <a:normAutofit fontScale="25000" lnSpcReduction="20000"/>
          </a:bodyPr>
          <a:lstStyle/>
          <a:p>
            <a:pPr>
              <a:buFont typeface="Arial" panose="020B0604020202020204" pitchFamily="34" charset="0"/>
              <a:buChar char="•"/>
            </a:pPr>
            <a:r>
              <a:rPr lang="en-US" sz="9600" b="1" dirty="0">
                <a:solidFill>
                  <a:schemeClr val="tx1"/>
                </a:solidFill>
                <a:latin typeface="Times New Roman" panose="02020603050405020304" charset="0"/>
                <a:cs typeface="Times New Roman" panose="02020603050405020304" charset="0"/>
              </a:rPr>
              <a:t>Aim</a:t>
            </a:r>
            <a:r>
              <a:rPr lang="en-US" sz="9600" dirty="0">
                <a:solidFill>
                  <a:schemeClr val="tx1"/>
                </a:solidFill>
                <a:latin typeface="Times New Roman" panose="02020603050405020304" charset="0"/>
                <a:cs typeface="Times New Roman" panose="02020603050405020304" charset="0"/>
              </a:rPr>
              <a:t> –</a:t>
            </a:r>
          </a:p>
          <a:p>
            <a:pPr marL="0" indent="0">
              <a:buNone/>
            </a:pPr>
            <a:r>
              <a:rPr lang="en-US" sz="9600" dirty="0">
                <a:solidFill>
                  <a:schemeClr val="tx1"/>
                </a:solidFill>
                <a:latin typeface="Times New Roman" panose="02020603050405020304" charset="0"/>
                <a:cs typeface="Times New Roman" panose="02020603050405020304" charset="0"/>
              </a:rPr>
              <a:t>      To design and implement system for avoiding the road accidents.</a:t>
            </a:r>
          </a:p>
          <a:p>
            <a:pPr marL="0" indent="0">
              <a:buNone/>
            </a:pPr>
            <a:endParaRPr lang="en-US" sz="9600" dirty="0">
              <a:solidFill>
                <a:schemeClr val="tx1"/>
              </a:solidFill>
              <a:latin typeface="Times New Roman" panose="02020603050405020304" charset="0"/>
              <a:cs typeface="Times New Roman" panose="02020603050405020304" charset="0"/>
            </a:endParaRPr>
          </a:p>
          <a:p>
            <a:pPr>
              <a:buFont typeface="Arial" panose="020B0604020202020204" pitchFamily="34" charset="0"/>
              <a:buChar char="•"/>
            </a:pPr>
            <a:r>
              <a:rPr lang="en-US" sz="9600" b="1" dirty="0">
                <a:solidFill>
                  <a:schemeClr val="tx1"/>
                </a:solidFill>
                <a:latin typeface="Times New Roman" panose="02020603050405020304" charset="0"/>
                <a:cs typeface="Times New Roman" panose="02020603050405020304" charset="0"/>
              </a:rPr>
              <a:t>Objectives</a:t>
            </a:r>
            <a:r>
              <a:rPr lang="en-US" sz="9600" dirty="0">
                <a:solidFill>
                  <a:schemeClr val="tx1"/>
                </a:solidFill>
                <a:latin typeface="Times New Roman" panose="02020603050405020304" charset="0"/>
                <a:cs typeface="Times New Roman" panose="02020603050405020304" charset="0"/>
              </a:rPr>
              <a:t> –</a:t>
            </a:r>
          </a:p>
          <a:p>
            <a:pPr marL="0" indent="0">
              <a:buNone/>
            </a:pPr>
            <a:endParaRPr lang="en-US" sz="9600" dirty="0">
              <a:solidFill>
                <a:schemeClr val="tx1"/>
              </a:solidFill>
              <a:latin typeface="Times New Roman" panose="02020603050405020304" charset="0"/>
              <a:cs typeface="Times New Roman" panose="02020603050405020304" charset="0"/>
            </a:endParaRPr>
          </a:p>
          <a:p>
            <a:pPr lvl="1">
              <a:buFont typeface="Courier New" panose="02070309020205020404" pitchFamily="49" charset="0"/>
              <a:buChar char="o"/>
            </a:pPr>
            <a:r>
              <a:rPr lang="en-US" sz="9600" dirty="0">
                <a:solidFill>
                  <a:schemeClr val="tx1"/>
                </a:solidFill>
                <a:effectLst/>
                <a:latin typeface="Times New Roman" panose="02020603050405020304" charset="0"/>
                <a:cs typeface="Times New Roman" panose="02020603050405020304" charset="0"/>
              </a:rPr>
              <a:t>To design a CAN based accident avoidance system.</a:t>
            </a:r>
            <a:endParaRPr lang="en-US" sz="9600" dirty="0">
              <a:solidFill>
                <a:schemeClr val="tx1"/>
              </a:solidFill>
              <a:latin typeface="Times New Roman" panose="02020603050405020304" charset="0"/>
              <a:cs typeface="Times New Roman" panose="02020603050405020304" charset="0"/>
            </a:endParaRPr>
          </a:p>
          <a:p>
            <a:pPr lvl="1">
              <a:buFont typeface="Courier New" panose="02070309020205020404" pitchFamily="49" charset="0"/>
              <a:buChar char="o"/>
            </a:pPr>
            <a:r>
              <a:rPr lang="en-US" sz="9600" dirty="0">
                <a:solidFill>
                  <a:schemeClr val="tx1"/>
                </a:solidFill>
                <a:effectLst/>
                <a:latin typeface="Times New Roman" panose="02020603050405020304" charset="0"/>
                <a:cs typeface="Times New Roman" panose="02020603050405020304" charset="0"/>
              </a:rPr>
              <a:t>To set up Ultrasonic sensors</a:t>
            </a:r>
            <a:r>
              <a:rPr lang="en-US" sz="9600" dirty="0">
                <a:solidFill>
                  <a:schemeClr val="tx1"/>
                </a:solidFill>
                <a:latin typeface="Times New Roman" panose="02020603050405020304" charset="0"/>
                <a:cs typeface="Times New Roman" panose="02020603050405020304" charset="0"/>
              </a:rPr>
              <a:t> and Speed sensor.</a:t>
            </a:r>
          </a:p>
          <a:p>
            <a:pPr lvl="1">
              <a:buFont typeface="Courier New" panose="02070309020205020404" pitchFamily="49" charset="0"/>
              <a:buChar char="o"/>
            </a:pPr>
            <a:r>
              <a:rPr lang="en-US" sz="9600" dirty="0">
                <a:solidFill>
                  <a:schemeClr val="tx1"/>
                </a:solidFill>
                <a:latin typeface="Times New Roman" panose="02020603050405020304" charset="0"/>
                <a:cs typeface="Times New Roman" panose="02020603050405020304" charset="0"/>
              </a:rPr>
              <a:t>To implement </a:t>
            </a:r>
            <a:r>
              <a:rPr lang="en-US" sz="9600" dirty="0">
                <a:solidFill>
                  <a:schemeClr val="tx1"/>
                </a:solidFill>
                <a:effectLst/>
                <a:latin typeface="Times New Roman" panose="02020603050405020304" charset="0"/>
                <a:cs typeface="Times New Roman" panose="02020603050405020304" charset="0"/>
              </a:rPr>
              <a:t>control device like Arduino Uno R3 with many onboard interfaces.</a:t>
            </a:r>
          </a:p>
          <a:p>
            <a:pPr lvl="1">
              <a:buFont typeface="Courier New" panose="02070309020205020404" pitchFamily="49" charset="0"/>
              <a:buChar char="o"/>
            </a:pPr>
            <a:r>
              <a:rPr lang="en-US" sz="9600" dirty="0">
                <a:solidFill>
                  <a:schemeClr val="tx1"/>
                </a:solidFill>
                <a:latin typeface="Times New Roman" panose="02020603050405020304" charset="0"/>
                <a:cs typeface="Times New Roman" panose="02020603050405020304" charset="0"/>
              </a:rPr>
              <a:t>To </a:t>
            </a:r>
            <a:r>
              <a:rPr lang="en-US" sz="9600" dirty="0">
                <a:solidFill>
                  <a:schemeClr val="tx1"/>
                </a:solidFill>
                <a:effectLst/>
                <a:latin typeface="Times New Roman" panose="02020603050405020304" charset="0"/>
                <a:cs typeface="Times New Roman" panose="02020603050405020304" charset="0"/>
              </a:rPr>
              <a:t>communicate throughout the devices.</a:t>
            </a:r>
          </a:p>
          <a:p>
            <a:pPr lvl="1">
              <a:buFont typeface="Courier New" panose="02070309020205020404" pitchFamily="49" charset="0"/>
              <a:buChar char="o"/>
            </a:pPr>
            <a:r>
              <a:rPr lang="en-US" sz="9600" dirty="0">
                <a:solidFill>
                  <a:schemeClr val="tx1"/>
                </a:solidFill>
                <a:effectLst/>
                <a:latin typeface="Times New Roman" panose="02020603050405020304" charset="0"/>
                <a:cs typeface="Times New Roman" panose="02020603050405020304" charset="0"/>
              </a:rPr>
              <a:t>To measure distance between two vehicles.</a:t>
            </a:r>
            <a:endParaRPr lang="en-US" sz="9600" dirty="0">
              <a:solidFill>
                <a:schemeClr val="tx1"/>
              </a:solidFill>
              <a:latin typeface="Times New Roman" panose="02020603050405020304" charset="0"/>
              <a:cs typeface="Times New Roman" panose="02020603050405020304" charset="0"/>
            </a:endParaRPr>
          </a:p>
          <a:p>
            <a:pPr marL="457200" lvl="1" indent="0">
              <a:buNone/>
            </a:pPr>
            <a:endParaRPr lang="en-US" sz="9600" dirty="0">
              <a:latin typeface="Times New Roman" panose="02020603050405020304" charset="0"/>
              <a:cs typeface="Times New Roman" panose="02020603050405020304" charset="0"/>
            </a:endParaRPr>
          </a:p>
          <a:p>
            <a:pPr lvl="1">
              <a:buFont typeface="Arial" panose="020B0604020202020204" pitchFamily="34" charset="0"/>
              <a:buChar char="•"/>
            </a:pPr>
            <a:endParaRPr lang="en-US" sz="1800" dirty="0">
              <a:solidFill>
                <a:srgbClr val="231F20"/>
              </a:solidFill>
              <a:effectLst/>
              <a:latin typeface="TimesNewRomanPSMT"/>
            </a:endParaRPr>
          </a:p>
          <a:p>
            <a:pPr marL="457200" lvl="1" indent="0">
              <a:buNone/>
            </a:pPr>
            <a:endParaRPr lang="en-US" dirty="0"/>
          </a:p>
          <a:p>
            <a:pPr lvl="1">
              <a:buFont typeface="Arial" panose="020B0604020202020204" pitchFamily="34" charset="0"/>
              <a:buChar char="•"/>
            </a:pPr>
            <a:endParaRPr lang="en-US" sz="1800" dirty="0">
              <a:solidFill>
                <a:schemeClr val="tx1"/>
              </a:solidFill>
              <a:latin typeface="TimesNewRomanPS-BoldMT"/>
            </a:endParaRPr>
          </a:p>
          <a:p>
            <a:pPr marL="457200" lvl="1" indent="0">
              <a:buNone/>
            </a:pPr>
            <a:endParaRPr lang="en-US" dirty="0"/>
          </a:p>
          <a:p>
            <a:endParaRPr lang="en-US" dirty="0"/>
          </a:p>
        </p:txBody>
      </p:sp>
      <p:sp>
        <p:nvSpPr>
          <p:cNvPr id="5" name="Footer Placeholder 4"/>
          <p:cNvSpPr>
            <a:spLocks noGrp="1"/>
          </p:cNvSpPr>
          <p:nvPr>
            <p:ph type="ftr" sz="quarter" idx="11"/>
          </p:nvPr>
        </p:nvSpPr>
        <p:spPr>
          <a:xfrm>
            <a:off x="3181350" y="6492875"/>
            <a:ext cx="5829300" cy="365125"/>
          </a:xfrm>
        </p:spPr>
        <p:txBody>
          <a:bodyPr/>
          <a:lstStyle/>
          <a:p>
            <a:pPr algn="ctr"/>
            <a:r>
              <a:rPr lang="en-US" dirty="0">
                <a:solidFill>
                  <a:schemeClr val="tx1"/>
                </a:solidFill>
                <a:latin typeface="Times New Roman" panose="02020603050405020304" charset="0"/>
                <a:cs typeface="Times New Roman" panose="02020603050405020304" charset="0"/>
              </a:rPr>
              <a:t>Distance Based Accident Avoidance System Using Arduino with CAN Protocol </a:t>
            </a:r>
            <a:endParaRPr lang="en-US" dirty="0">
              <a:solidFill>
                <a:schemeClr val="tx1"/>
              </a:solidFill>
            </a:endParaRP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93725"/>
            <a:ext cx="10515600" cy="1325563"/>
          </a:xfrm>
        </p:spPr>
        <p:txBody>
          <a:bodyPr>
            <a:normAutofit/>
          </a:bodyPr>
          <a:lstStyle/>
          <a:p>
            <a:r>
              <a:rPr lang="en-US" sz="4000" b="1" u="sng" dirty="0">
                <a:solidFill>
                  <a:schemeClr val="tx1"/>
                </a:solidFill>
                <a:latin typeface="Times New Roman" panose="02020603050405020304" charset="0"/>
                <a:cs typeface="Times New Roman" panose="02020603050405020304" charset="0"/>
              </a:rPr>
              <a:t>Problem Statement</a:t>
            </a:r>
            <a:endParaRPr lang="en-IN" sz="4000" dirty="0"/>
          </a:p>
        </p:txBody>
      </p:sp>
      <p:sp>
        <p:nvSpPr>
          <p:cNvPr id="3" name="Content Placeholder 2"/>
          <p:cNvSpPr>
            <a:spLocks noGrp="1"/>
          </p:cNvSpPr>
          <p:nvPr>
            <p:ph idx="1"/>
          </p:nvPr>
        </p:nvSpPr>
        <p:spPr>
          <a:xfrm>
            <a:off x="838200" y="2135187"/>
            <a:ext cx="10515600" cy="4351338"/>
          </a:xfrm>
        </p:spPr>
        <p:txBody>
          <a:bodyPr/>
          <a:lstStyle/>
          <a:p>
            <a:r>
              <a:rPr lang="en-US" sz="2400" dirty="0">
                <a:latin typeface="Times New Roman" panose="02020603050405020304" charset="0"/>
                <a:cs typeface="Times New Roman" panose="02020603050405020304" charset="0"/>
              </a:rPr>
              <a:t>Globalization and revolution of cities put impacts on infrastructure including road accident.</a:t>
            </a:r>
            <a:endParaRPr lang="en-US" sz="2400" dirty="0">
              <a:solidFill>
                <a:schemeClr val="tx1"/>
              </a:solidFill>
              <a:latin typeface="Times New Roman" panose="02020603050405020304" charset="0"/>
              <a:cs typeface="Times New Roman" panose="02020603050405020304" charset="0"/>
            </a:endParaRPr>
          </a:p>
          <a:p>
            <a:pPr>
              <a:buFont typeface="Arial" panose="020B0604020202020204" pitchFamily="34" charset="0"/>
              <a:buChar char="•"/>
            </a:pPr>
            <a:r>
              <a:rPr lang="en-US" sz="2400" dirty="0">
                <a:solidFill>
                  <a:schemeClr val="tx1"/>
                </a:solidFill>
                <a:latin typeface="Times New Roman" panose="02020603050405020304" charset="0"/>
                <a:cs typeface="Times New Roman" panose="02020603050405020304" charset="0"/>
              </a:rPr>
              <a:t>Number of road accidents are increasing.</a:t>
            </a:r>
          </a:p>
          <a:p>
            <a:pPr>
              <a:buFont typeface="Arial" panose="020B0604020202020204" pitchFamily="34" charset="0"/>
              <a:buChar char="•"/>
            </a:pPr>
            <a:r>
              <a:rPr lang="en-US" sz="2400" dirty="0">
                <a:solidFill>
                  <a:schemeClr val="tx1"/>
                </a:solidFill>
                <a:latin typeface="Times New Roman" panose="02020603050405020304" charset="0"/>
                <a:cs typeface="Times New Roman" panose="02020603050405020304" charset="0"/>
              </a:rPr>
              <a:t>To avoid road mishaps, it is not enough to just improve the road conditions, but</a:t>
            </a:r>
          </a:p>
          <a:p>
            <a:pPr marL="0" indent="0">
              <a:buNone/>
            </a:pPr>
            <a:r>
              <a:rPr lang="en-US" sz="2400" dirty="0">
                <a:latin typeface="Times New Roman" panose="02020603050405020304" charset="0"/>
                <a:cs typeface="Times New Roman" panose="02020603050405020304" charset="0"/>
              </a:rPr>
              <a:t>  </a:t>
            </a:r>
            <a:r>
              <a:rPr lang="en-US" sz="2400" dirty="0">
                <a:solidFill>
                  <a:schemeClr val="tx1"/>
                </a:solidFill>
                <a:latin typeface="Times New Roman" panose="02020603050405020304" charset="0"/>
                <a:cs typeface="Times New Roman" panose="02020603050405020304" charset="0"/>
              </a:rPr>
              <a:t> also needs to control the traffic accidents.</a:t>
            </a:r>
          </a:p>
          <a:p>
            <a:pPr marL="0" indent="0">
              <a:buNone/>
            </a:pPr>
            <a:endParaRPr lang="en-IN" dirty="0"/>
          </a:p>
        </p:txBody>
      </p:sp>
      <p:sp>
        <p:nvSpPr>
          <p:cNvPr id="8" name="TextBox 7"/>
          <p:cNvSpPr txBox="1"/>
          <p:nvPr/>
        </p:nvSpPr>
        <p:spPr>
          <a:xfrm>
            <a:off x="3562350" y="6425425"/>
            <a:ext cx="6096000" cy="276999"/>
          </a:xfrm>
          <a:prstGeom prst="rect">
            <a:avLst/>
          </a:prstGeom>
          <a:noFill/>
        </p:spPr>
        <p:txBody>
          <a:bodyPr wrap="square">
            <a:spAutoFit/>
          </a:bodyPr>
          <a:lstStyle/>
          <a:p>
            <a:r>
              <a:rPr lang="en-US" sz="1200" dirty="0">
                <a:solidFill>
                  <a:schemeClr val="tx1"/>
                </a:solidFill>
                <a:latin typeface="Times New Roman" panose="02020603050405020304" charset="0"/>
                <a:cs typeface="Times New Roman" panose="02020603050405020304" charset="0"/>
              </a:rPr>
              <a:t>Distance Based Accident Avoidance System Using Arduino with CAN Protocol </a:t>
            </a:r>
            <a:endParaRPr lang="en-IN" sz="12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63525"/>
            <a:ext cx="8596668" cy="1320800"/>
          </a:xfrm>
        </p:spPr>
        <p:txBody>
          <a:bodyPr/>
          <a:lstStyle/>
          <a:p>
            <a:r>
              <a:rPr lang="en-US" sz="3600" b="1" u="sng" dirty="0">
                <a:solidFill>
                  <a:schemeClr val="tx1"/>
                </a:solidFill>
                <a:latin typeface="Times New Roman" panose="02020603050405020304" charset="0"/>
                <a:cs typeface="Times New Roman" panose="02020603050405020304" charset="0"/>
              </a:rPr>
              <a:t>Literature Survey</a:t>
            </a:r>
            <a:endParaRPr lang="en-IN" dirty="0">
              <a:latin typeface="Times New Roman" panose="02020603050405020304" charset="0"/>
              <a:cs typeface="Times New Roman" panose="02020603050405020304" charset="0"/>
            </a:endParaRPr>
          </a:p>
        </p:txBody>
      </p:sp>
      <p:sp>
        <p:nvSpPr>
          <p:cNvPr id="4" name="Date Placeholder 3"/>
          <p:cNvSpPr>
            <a:spLocks noGrp="1"/>
          </p:cNvSpPr>
          <p:nvPr>
            <p:ph type="dt" sz="half" idx="10"/>
          </p:nvPr>
        </p:nvSpPr>
        <p:spPr/>
        <p:txBody>
          <a:bodyPr/>
          <a:lstStyle/>
          <a:p>
            <a:fld id="{68AC2155-1AA5-4B98-A0A4-63437400A046}" type="datetime1">
              <a:rPr lang="en-US" smtClean="0"/>
              <a:t>11/28/2021</a:t>
            </a:fld>
            <a:endParaRPr lang="en-US"/>
          </a:p>
        </p:txBody>
      </p:sp>
      <p:sp>
        <p:nvSpPr>
          <p:cNvPr id="5" name="Footer Placeholder 4"/>
          <p:cNvSpPr>
            <a:spLocks noGrp="1"/>
          </p:cNvSpPr>
          <p:nvPr>
            <p:ph type="ftr" sz="quarter" idx="11"/>
          </p:nvPr>
        </p:nvSpPr>
        <p:spPr/>
        <p:txBody>
          <a:bodyPr/>
          <a:lstStyle/>
          <a:p>
            <a:r>
              <a:rPr lang="en-US"/>
              <a:t>&lt;&lt;title of Project&gt;&gt;</a:t>
            </a:r>
            <a:endParaRPr lang="en-US" dirty="0"/>
          </a:p>
        </p:txBody>
      </p:sp>
      <p:sp>
        <p:nvSpPr>
          <p:cNvPr id="6" name="Slide Number Placeholder 5"/>
          <p:cNvSpPr>
            <a:spLocks noGrp="1"/>
          </p:cNvSpPr>
          <p:nvPr>
            <p:ph type="sldNum" sz="quarter" idx="12"/>
          </p:nvPr>
        </p:nvSpPr>
        <p:spPr/>
        <p:txBody>
          <a:bodyPr/>
          <a:lstStyle/>
          <a:p>
            <a:fld id="{B7DB4BBF-4C96-4087-B4EC-DA651138EB13}" type="slidenum">
              <a:rPr lang="en-US" smtClean="0"/>
              <a:t>8</a:t>
            </a:fld>
            <a:endParaRPr lang="en-US"/>
          </a:p>
        </p:txBody>
      </p:sp>
      <p:graphicFrame>
        <p:nvGraphicFramePr>
          <p:cNvPr id="7" name="Table 11"/>
          <p:cNvGraphicFramePr>
            <a:graphicFrameLocks noGrp="1"/>
          </p:cNvGraphicFramePr>
          <p:nvPr/>
        </p:nvGraphicFramePr>
        <p:xfrm>
          <a:off x="0" y="1057275"/>
          <a:ext cx="12192000" cy="6296531"/>
        </p:xfrm>
        <a:graphic>
          <a:graphicData uri="http://schemas.openxmlformats.org/drawingml/2006/table">
            <a:tbl>
              <a:tblPr firstRow="1" bandRow="1">
                <a:tableStyleId>{5C22544A-7EE6-4342-B048-85BDC9FD1C3A}</a:tableStyleId>
              </a:tblPr>
              <a:tblGrid>
                <a:gridCol w="685800">
                  <a:extLst>
                    <a:ext uri="{9D8B030D-6E8A-4147-A177-3AD203B41FA5}">
                      <a16:colId xmlns:a16="http://schemas.microsoft.com/office/drawing/2014/main" val="20000"/>
                    </a:ext>
                  </a:extLst>
                </a:gridCol>
                <a:gridCol w="2371725">
                  <a:extLst>
                    <a:ext uri="{9D8B030D-6E8A-4147-A177-3AD203B41FA5}">
                      <a16:colId xmlns:a16="http://schemas.microsoft.com/office/drawing/2014/main" val="20001"/>
                    </a:ext>
                  </a:extLst>
                </a:gridCol>
                <a:gridCol w="4076700">
                  <a:extLst>
                    <a:ext uri="{9D8B030D-6E8A-4147-A177-3AD203B41FA5}">
                      <a16:colId xmlns:a16="http://schemas.microsoft.com/office/drawing/2014/main" val="20002"/>
                    </a:ext>
                  </a:extLst>
                </a:gridCol>
                <a:gridCol w="2619375">
                  <a:extLst>
                    <a:ext uri="{9D8B030D-6E8A-4147-A177-3AD203B41FA5}">
                      <a16:colId xmlns:a16="http://schemas.microsoft.com/office/drawing/2014/main" val="20003"/>
                    </a:ext>
                  </a:extLst>
                </a:gridCol>
                <a:gridCol w="2438400">
                  <a:extLst>
                    <a:ext uri="{9D8B030D-6E8A-4147-A177-3AD203B41FA5}">
                      <a16:colId xmlns:a16="http://schemas.microsoft.com/office/drawing/2014/main" val="20004"/>
                    </a:ext>
                  </a:extLst>
                </a:gridCol>
              </a:tblGrid>
              <a:tr h="723602">
                <a:tc>
                  <a:txBody>
                    <a:bodyPr/>
                    <a:lstStyle/>
                    <a:p>
                      <a:r>
                        <a:rPr lang="en-US" sz="1800" dirty="0">
                          <a:solidFill>
                            <a:schemeClr val="bg1"/>
                          </a:solidFill>
                          <a:latin typeface="Times New Roman" panose="02020603050405020304" charset="0"/>
                          <a:cs typeface="Times New Roman" panose="02020603050405020304" charset="0"/>
                        </a:rPr>
                        <a:t>SR NO.</a:t>
                      </a:r>
                    </a:p>
                  </a:txBody>
                  <a:tcPr/>
                </a:tc>
                <a:tc>
                  <a:txBody>
                    <a:bodyPr/>
                    <a:lstStyle/>
                    <a:p>
                      <a:r>
                        <a:rPr lang="en-US" sz="1800" dirty="0">
                          <a:solidFill>
                            <a:schemeClr val="bg1"/>
                          </a:solidFill>
                          <a:latin typeface="Times New Roman" panose="02020603050405020304" charset="0"/>
                          <a:cs typeface="Times New Roman" panose="02020603050405020304" charset="0"/>
                        </a:rPr>
                        <a:t>Title Of Paper</a:t>
                      </a:r>
                    </a:p>
                  </a:txBody>
                  <a:tcPr/>
                </a:tc>
                <a:tc>
                  <a:txBody>
                    <a:bodyPr/>
                    <a:lstStyle/>
                    <a:p>
                      <a:r>
                        <a:rPr lang="en-US" sz="1800" dirty="0">
                          <a:solidFill>
                            <a:schemeClr val="bg1"/>
                          </a:solidFill>
                          <a:latin typeface="Times New Roman" panose="02020603050405020304" charset="0"/>
                          <a:cs typeface="Times New Roman" panose="02020603050405020304" charset="0"/>
                        </a:rPr>
                        <a:t>Description With Seed Idea</a:t>
                      </a:r>
                    </a:p>
                  </a:txBody>
                  <a:tcPr/>
                </a:tc>
                <a:tc>
                  <a:txBody>
                    <a:bodyPr/>
                    <a:lstStyle/>
                    <a:p>
                      <a:r>
                        <a:rPr lang="en-US" sz="1800" dirty="0">
                          <a:solidFill>
                            <a:schemeClr val="bg1"/>
                          </a:solidFill>
                          <a:latin typeface="Times New Roman" panose="02020603050405020304" charset="0"/>
                          <a:cs typeface="Times New Roman" panose="02020603050405020304" charset="0"/>
                        </a:rPr>
                        <a:t>Techniques Used</a:t>
                      </a:r>
                    </a:p>
                  </a:txBody>
                  <a:tcPr/>
                </a:tc>
                <a:tc>
                  <a:txBody>
                    <a:bodyPr/>
                    <a:lstStyle/>
                    <a:p>
                      <a:r>
                        <a:rPr lang="en-US" sz="1800" dirty="0">
                          <a:solidFill>
                            <a:schemeClr val="bg1"/>
                          </a:solidFill>
                          <a:latin typeface="Times New Roman" panose="02020603050405020304" charset="0"/>
                          <a:cs typeface="Times New Roman" panose="02020603050405020304" charset="0"/>
                        </a:rPr>
                        <a:t>Merits/Demerits</a:t>
                      </a:r>
                    </a:p>
                  </a:txBody>
                  <a:tcPr/>
                </a:tc>
                <a:extLst>
                  <a:ext uri="{0D108BD9-81ED-4DB2-BD59-A6C34878D82A}">
                    <a16:rowId xmlns:a16="http://schemas.microsoft.com/office/drawing/2014/main" val="10000"/>
                  </a:ext>
                </a:extLst>
              </a:tr>
              <a:tr h="3204525">
                <a:tc>
                  <a:txBody>
                    <a:bodyPr/>
                    <a:lstStyle/>
                    <a:p>
                      <a:r>
                        <a:rPr lang="en-US" sz="1800" dirty="0">
                          <a:solidFill>
                            <a:schemeClr val="tx1"/>
                          </a:solidFill>
                          <a:latin typeface="Times New Roman" panose="02020603050405020304" charset="0"/>
                          <a:cs typeface="Times New Roman" panose="02020603050405020304" charset="0"/>
                        </a:rPr>
                        <a:t>1</a:t>
                      </a:r>
                    </a:p>
                  </a:txBody>
                  <a:tcPr/>
                </a:tc>
                <a:tc>
                  <a:txBody>
                    <a:bodyPr/>
                    <a:lstStyle/>
                    <a:p>
                      <a:r>
                        <a:rPr lang="en-US" sz="1800" b="0" kern="1200" dirty="0">
                          <a:solidFill>
                            <a:schemeClr val="tx1"/>
                          </a:solidFill>
                          <a:effectLst/>
                          <a:latin typeface="Times New Roman" panose="02020603050405020304" charset="0"/>
                          <a:ea typeface="+mn-ea"/>
                          <a:cs typeface="Times New Roman" panose="02020603050405020304" charset="0"/>
                        </a:rPr>
                        <a:t>Vehicle Speed Control and Accident Avoidance System Based on Arm M4 Microprocessor </a:t>
                      </a:r>
                      <a:endParaRPr lang="en-IN" sz="1800" b="0" dirty="0">
                        <a:solidFill>
                          <a:schemeClr val="tx1"/>
                        </a:solidFill>
                        <a:latin typeface="Times New Roman" panose="02020603050405020304" charset="0"/>
                        <a:cs typeface="Times New Roman" panose="02020603050405020304" charset="0"/>
                      </a:endParaRPr>
                    </a:p>
                    <a:p>
                      <a:endParaRPr lang="en-IN" sz="1800" b="0" dirty="0">
                        <a:solidFill>
                          <a:schemeClr val="tx1"/>
                        </a:solidFill>
                        <a:latin typeface="Times New Roman" panose="02020603050405020304" charset="0"/>
                        <a:cs typeface="Times New Roman" panose="02020603050405020304" charset="0"/>
                      </a:endParaRPr>
                    </a:p>
                  </a:txBody>
                  <a:tcPr/>
                </a:tc>
                <a:tc>
                  <a:txBody>
                    <a:bodyPr/>
                    <a:lstStyle/>
                    <a:p>
                      <a:pPr algn="just"/>
                      <a:r>
                        <a:rPr lang="en-US" sz="1800" b="0" dirty="0">
                          <a:solidFill>
                            <a:schemeClr val="tx1"/>
                          </a:solidFill>
                          <a:latin typeface="Times New Roman" panose="02020603050405020304" charset="0"/>
                          <a:cs typeface="Times New Roman" panose="02020603050405020304" charset="0"/>
                        </a:rPr>
                        <a:t>The objective of this paper is build an system using to </a:t>
                      </a:r>
                      <a:r>
                        <a:rPr lang="en-US" sz="1800" b="0" kern="1200" dirty="0">
                          <a:solidFill>
                            <a:schemeClr val="tx1"/>
                          </a:solidFill>
                          <a:effectLst/>
                          <a:latin typeface="Times New Roman" panose="02020603050405020304" charset="0"/>
                          <a:ea typeface="+mn-ea"/>
                          <a:cs typeface="Times New Roman" panose="02020603050405020304" charset="0"/>
                        </a:rPr>
                        <a:t>avoid road accidents and to control speed of vehicles. In this paper ARM M4 microprocessor and CAN protocol is used for creating this system.</a:t>
                      </a:r>
                      <a:endParaRPr lang="en-IN" sz="1800" b="0" dirty="0">
                        <a:solidFill>
                          <a:schemeClr val="tx1"/>
                        </a:solidFill>
                        <a:latin typeface="Times New Roman" panose="02020603050405020304" charset="0"/>
                        <a:cs typeface="Times New Roman" panose="02020603050405020304" charset="0"/>
                      </a:endParaRPr>
                    </a:p>
                    <a:p>
                      <a:endParaRPr lang="en-IN" sz="1800" b="0" dirty="0">
                        <a:solidFill>
                          <a:schemeClr val="tx1"/>
                        </a:solidFill>
                        <a:latin typeface="Times New Roman" panose="02020603050405020304" charset="0"/>
                        <a:cs typeface="Times New Roman" panose="0202060305040502030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IN" sz="1800" b="0" kern="1200" dirty="0">
                          <a:solidFill>
                            <a:schemeClr val="tx1"/>
                          </a:solidFill>
                          <a:effectLst/>
                          <a:latin typeface="Times New Roman" panose="02020603050405020304" charset="0"/>
                          <a:ea typeface="+mn-ea"/>
                          <a:cs typeface="Times New Roman" panose="02020603050405020304" charset="0"/>
                        </a:rPr>
                        <a:t>ARM M4 microprocessor, Arduino UNO, CAN protocol, Ultrasonic sensors, buzzer and LCD display.</a:t>
                      </a:r>
                      <a:endParaRPr lang="en-IN" sz="1800" b="0" dirty="0">
                        <a:solidFill>
                          <a:schemeClr val="tx1"/>
                        </a:solidFill>
                        <a:latin typeface="Times New Roman" panose="02020603050405020304" charset="0"/>
                        <a:cs typeface="Times New Roman" panose="02020603050405020304" charset="0"/>
                      </a:endParaRPr>
                    </a:p>
                    <a:p>
                      <a:endParaRPr lang="en-IN" sz="1800" b="0" dirty="0">
                        <a:solidFill>
                          <a:schemeClr val="tx1"/>
                        </a:solidFill>
                        <a:latin typeface="Times New Roman" panose="02020603050405020304" charset="0"/>
                        <a:cs typeface="Times New Roman" panose="02020603050405020304" charset="0"/>
                      </a:endParaRPr>
                    </a:p>
                  </a:txBody>
                  <a:tcPr/>
                </a:tc>
                <a:tc>
                  <a:txBody>
                    <a:bodyPr/>
                    <a:lstStyle/>
                    <a:p>
                      <a:r>
                        <a:rPr lang="en-US" sz="1800" b="0" dirty="0">
                          <a:solidFill>
                            <a:schemeClr val="tx1"/>
                          </a:solidFill>
                          <a:latin typeface="Times New Roman" panose="02020603050405020304" charset="0"/>
                          <a:cs typeface="Times New Roman" panose="02020603050405020304" charset="0"/>
                        </a:rPr>
                        <a:t>Merits: 1)</a:t>
                      </a:r>
                      <a:r>
                        <a:rPr lang="en-US" sz="1800" b="0" kern="1200" dirty="0">
                          <a:solidFill>
                            <a:schemeClr val="tx1"/>
                          </a:solidFill>
                          <a:effectLst/>
                          <a:latin typeface="Times New Roman" panose="02020603050405020304" charset="0"/>
                          <a:ea typeface="+mn-ea"/>
                          <a:cs typeface="Times New Roman" panose="02020603050405020304" charset="0"/>
                        </a:rPr>
                        <a:t>The system can work smoothly in high curve and old bridge.</a:t>
                      </a:r>
                    </a:p>
                    <a:p>
                      <a:r>
                        <a:rPr lang="en-US" sz="1800" b="0" kern="1200" dirty="0">
                          <a:solidFill>
                            <a:schemeClr val="tx1"/>
                          </a:solidFill>
                          <a:effectLst/>
                          <a:latin typeface="Times New Roman" panose="02020603050405020304" charset="0"/>
                          <a:ea typeface="+mn-ea"/>
                          <a:cs typeface="Times New Roman" panose="02020603050405020304" charset="0"/>
                        </a:rPr>
                        <a:t>2)In heavy traffic zone,</a:t>
                      </a:r>
                    </a:p>
                    <a:p>
                      <a:r>
                        <a:rPr lang="en-US" sz="1800" b="0" kern="1200" dirty="0">
                          <a:solidFill>
                            <a:schemeClr val="tx1"/>
                          </a:solidFill>
                          <a:effectLst/>
                          <a:latin typeface="Times New Roman" panose="02020603050405020304" charset="0"/>
                          <a:ea typeface="+mn-ea"/>
                          <a:cs typeface="Times New Roman" panose="02020603050405020304" charset="0"/>
                        </a:rPr>
                        <a:t>hospital, school, U-turn etc. vehicles are capable of controlling with the help embedded system.</a:t>
                      </a:r>
                      <a:endParaRPr lang="en-IN" sz="1800" b="0" dirty="0">
                        <a:solidFill>
                          <a:schemeClr val="tx1"/>
                        </a:solidFill>
                        <a:latin typeface="Times New Roman" panose="02020603050405020304" charset="0"/>
                        <a:cs typeface="Times New Roman" panose="02020603050405020304" charset="0"/>
                      </a:endParaRPr>
                    </a:p>
                    <a:p>
                      <a:endParaRPr lang="en-IN" sz="1800" b="0" dirty="0">
                        <a:solidFill>
                          <a:schemeClr val="tx1"/>
                        </a:solidFill>
                        <a:latin typeface="Times New Roman" panose="02020603050405020304" charset="0"/>
                        <a:cs typeface="Times New Roman" panose="02020603050405020304" charset="0"/>
                      </a:endParaRPr>
                    </a:p>
                  </a:txBody>
                  <a:tcPr/>
                </a:tc>
                <a:extLst>
                  <a:ext uri="{0D108BD9-81ED-4DB2-BD59-A6C34878D82A}">
                    <a16:rowId xmlns:a16="http://schemas.microsoft.com/office/drawing/2014/main" val="10001"/>
                  </a:ext>
                </a:extLst>
              </a:tr>
              <a:tr h="2368404">
                <a:tc>
                  <a:txBody>
                    <a:bodyPr/>
                    <a:lstStyle/>
                    <a:p>
                      <a:r>
                        <a:rPr lang="en-US" sz="1800" dirty="0">
                          <a:solidFill>
                            <a:schemeClr val="tx1"/>
                          </a:solidFill>
                          <a:latin typeface="Times New Roman" panose="02020603050405020304" charset="0"/>
                          <a:cs typeface="Times New Roman" panose="02020603050405020304" charset="0"/>
                        </a:rPr>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800" dirty="0">
                          <a:solidFill>
                            <a:schemeClr val="tx1"/>
                          </a:solidFill>
                          <a:latin typeface="Times New Roman" panose="02020603050405020304" charset="0"/>
                          <a:cs typeface="Times New Roman" panose="02020603050405020304" charset="0"/>
                        </a:rPr>
                        <a:t>Smart Vehicle Safety Monitoring System Using CAN Protocol</a:t>
                      </a:r>
                      <a:endParaRPr lang="en-IN" sz="1800" dirty="0">
                        <a:solidFill>
                          <a:schemeClr val="tx1"/>
                        </a:solidFill>
                        <a:latin typeface="Times New Roman" panose="02020603050405020304" charset="0"/>
                        <a:cs typeface="Times New Roman" panose="02020603050405020304"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sz="1800" b="0" kern="1200" dirty="0">
                        <a:solidFill>
                          <a:schemeClr val="tx1"/>
                        </a:solidFill>
                        <a:effectLst/>
                        <a:latin typeface="Times New Roman" panose="02020603050405020304" charset="0"/>
                        <a:ea typeface="+mn-ea"/>
                        <a:cs typeface="Times New Roman" panose="02020603050405020304" charset="0"/>
                      </a:endParaRPr>
                    </a:p>
                    <a:p>
                      <a:endParaRPr lang="en-IN" sz="1800" dirty="0">
                        <a:solidFill>
                          <a:schemeClr val="tx1"/>
                        </a:solidFill>
                        <a:latin typeface="Times New Roman" panose="02020603050405020304" charset="0"/>
                        <a:cs typeface="Times New Roman" panose="02020603050405020304"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defRPr/>
                      </a:pPr>
                      <a:r>
                        <a:rPr lang="en-US" sz="1800" dirty="0">
                          <a:solidFill>
                            <a:schemeClr val="tx1"/>
                          </a:solidFill>
                          <a:latin typeface="Times New Roman" panose="02020603050405020304" charset="0"/>
                          <a:cs typeface="Times New Roman" panose="02020603050405020304" charset="0"/>
                        </a:rPr>
                        <a:t>In this paper CAN protocol, controllers and different sensors are used for creating this system. In case of an impact, this system will service an airbag deployment request.</a:t>
                      </a:r>
                      <a:endParaRPr lang="en-IN" sz="1800" dirty="0">
                        <a:solidFill>
                          <a:schemeClr val="tx1"/>
                        </a:solidFill>
                        <a:latin typeface="Times New Roman" panose="02020603050405020304" charset="0"/>
                        <a:cs typeface="Times New Roman" panose="02020603050405020304" charset="0"/>
                      </a:endParaRPr>
                    </a:p>
                    <a:p>
                      <a:endParaRPr lang="en-IN" sz="1800" dirty="0">
                        <a:solidFill>
                          <a:schemeClr val="tx1"/>
                        </a:solidFill>
                        <a:latin typeface="Times New Roman" panose="02020603050405020304" charset="0"/>
                        <a:cs typeface="Times New Roman" panose="0202060305040502030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800" dirty="0">
                          <a:solidFill>
                            <a:schemeClr val="tx1"/>
                          </a:solidFill>
                          <a:latin typeface="Times New Roman" panose="02020603050405020304" charset="0"/>
                          <a:cs typeface="Times New Roman" panose="02020603050405020304" charset="0"/>
                        </a:rPr>
                        <a:t>CAN(Controller Area Network) protocol and controller, Temperature sensor , Obstacle detector, Master controller and Slave controller.</a:t>
                      </a:r>
                      <a:endParaRPr lang="en-IN" sz="1800" dirty="0">
                        <a:solidFill>
                          <a:schemeClr val="tx1"/>
                        </a:solidFill>
                        <a:latin typeface="Times New Roman" panose="02020603050405020304" charset="0"/>
                        <a:cs typeface="Times New Roman" panose="02020603050405020304"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lang="en-IN" sz="1800" b="0" dirty="0">
                        <a:solidFill>
                          <a:schemeClr val="tx1"/>
                        </a:solidFill>
                        <a:latin typeface="Times New Roman" panose="02020603050405020304" charset="0"/>
                        <a:cs typeface="Times New Roman" panose="02020603050405020304" charset="0"/>
                      </a:endParaRPr>
                    </a:p>
                    <a:p>
                      <a:endParaRPr lang="en-IN" sz="1800" dirty="0">
                        <a:solidFill>
                          <a:schemeClr val="tx1"/>
                        </a:solidFill>
                        <a:latin typeface="Times New Roman" panose="02020603050405020304" charset="0"/>
                        <a:cs typeface="Times New Roman" panose="0202060305040502030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800" dirty="0">
                          <a:solidFill>
                            <a:schemeClr val="tx1"/>
                          </a:solidFill>
                          <a:latin typeface="Times New Roman" panose="02020603050405020304" charset="0"/>
                          <a:cs typeface="Times New Roman" panose="02020603050405020304" charset="0"/>
                        </a:rPr>
                        <a:t>Merits: This system is useful for the safety of passengers.</a:t>
                      </a:r>
                    </a:p>
                    <a:p>
                      <a:pPr marL="0" marR="0" lvl="0" indent="0" algn="l" defTabSz="914400" rtl="0" eaLnBrk="1" fontAlgn="auto" latinLnBrk="0" hangingPunct="1">
                        <a:lnSpc>
                          <a:spcPct val="100000"/>
                        </a:lnSpc>
                        <a:spcBef>
                          <a:spcPts val="0"/>
                        </a:spcBef>
                        <a:spcAft>
                          <a:spcPts val="0"/>
                        </a:spcAft>
                        <a:buClrTx/>
                        <a:buSzTx/>
                        <a:buFontTx/>
                        <a:buNone/>
                        <a:defRPr/>
                      </a:pPr>
                      <a:endParaRPr lang="en-US" sz="1800" b="0" kern="1200" dirty="0">
                        <a:solidFill>
                          <a:schemeClr val="tx1"/>
                        </a:solidFill>
                        <a:effectLst/>
                        <a:latin typeface="Times New Roman" panose="02020603050405020304" charset="0"/>
                        <a:ea typeface="+mn-ea"/>
                        <a:cs typeface="Times New Roman" panose="02020603050405020304" charset="0"/>
                      </a:endParaRPr>
                    </a:p>
                    <a:p>
                      <a:endParaRPr lang="en-US" sz="1800" dirty="0">
                        <a:solidFill>
                          <a:schemeClr val="tx1"/>
                        </a:solidFill>
                        <a:latin typeface="Times New Roman" panose="02020603050405020304" charset="0"/>
                        <a:cs typeface="Times New Roman" panose="02020603050405020304" charset="0"/>
                      </a:endParaRPr>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nvGraphicFramePr>
        <p:xfrm>
          <a:off x="0" y="1"/>
          <a:ext cx="12192000" cy="7057178"/>
        </p:xfrm>
        <a:graphic>
          <a:graphicData uri="http://schemas.openxmlformats.org/drawingml/2006/table">
            <a:tbl>
              <a:tblPr firstRow="1" bandRow="1">
                <a:tableStyleId>{5C22544A-7EE6-4342-B048-85BDC9FD1C3A}</a:tableStyleId>
              </a:tblPr>
              <a:tblGrid>
                <a:gridCol w="685800">
                  <a:extLst>
                    <a:ext uri="{9D8B030D-6E8A-4147-A177-3AD203B41FA5}">
                      <a16:colId xmlns:a16="http://schemas.microsoft.com/office/drawing/2014/main" val="20000"/>
                    </a:ext>
                  </a:extLst>
                </a:gridCol>
                <a:gridCol w="2371725">
                  <a:extLst>
                    <a:ext uri="{9D8B030D-6E8A-4147-A177-3AD203B41FA5}">
                      <a16:colId xmlns:a16="http://schemas.microsoft.com/office/drawing/2014/main" val="20001"/>
                    </a:ext>
                  </a:extLst>
                </a:gridCol>
                <a:gridCol w="4076700">
                  <a:extLst>
                    <a:ext uri="{9D8B030D-6E8A-4147-A177-3AD203B41FA5}">
                      <a16:colId xmlns:a16="http://schemas.microsoft.com/office/drawing/2014/main" val="20002"/>
                    </a:ext>
                  </a:extLst>
                </a:gridCol>
                <a:gridCol w="2619375">
                  <a:extLst>
                    <a:ext uri="{9D8B030D-6E8A-4147-A177-3AD203B41FA5}">
                      <a16:colId xmlns:a16="http://schemas.microsoft.com/office/drawing/2014/main" val="20003"/>
                    </a:ext>
                  </a:extLst>
                </a:gridCol>
                <a:gridCol w="2438400">
                  <a:extLst>
                    <a:ext uri="{9D8B030D-6E8A-4147-A177-3AD203B41FA5}">
                      <a16:colId xmlns:a16="http://schemas.microsoft.com/office/drawing/2014/main" val="20004"/>
                    </a:ext>
                  </a:extLst>
                </a:gridCol>
              </a:tblGrid>
              <a:tr h="626930">
                <a:tc>
                  <a:txBody>
                    <a:bodyPr/>
                    <a:lstStyle/>
                    <a:p>
                      <a:r>
                        <a:rPr lang="en-US" sz="1800" dirty="0">
                          <a:solidFill>
                            <a:schemeClr val="bg1"/>
                          </a:solidFill>
                          <a:latin typeface="Times New Roman" panose="02020603050405020304" charset="0"/>
                          <a:cs typeface="Times New Roman" panose="02020603050405020304" charset="0"/>
                        </a:rPr>
                        <a:t>SR NO.</a:t>
                      </a:r>
                    </a:p>
                  </a:txBody>
                  <a:tcPr/>
                </a:tc>
                <a:tc>
                  <a:txBody>
                    <a:bodyPr/>
                    <a:lstStyle/>
                    <a:p>
                      <a:r>
                        <a:rPr lang="en-US" sz="1800" dirty="0">
                          <a:solidFill>
                            <a:schemeClr val="bg1"/>
                          </a:solidFill>
                          <a:latin typeface="Times New Roman" panose="02020603050405020304" charset="0"/>
                          <a:cs typeface="Times New Roman" panose="02020603050405020304" charset="0"/>
                        </a:rPr>
                        <a:t>Title Of Paper</a:t>
                      </a:r>
                    </a:p>
                  </a:txBody>
                  <a:tcPr/>
                </a:tc>
                <a:tc>
                  <a:txBody>
                    <a:bodyPr/>
                    <a:lstStyle/>
                    <a:p>
                      <a:r>
                        <a:rPr lang="en-US" sz="1800" dirty="0">
                          <a:solidFill>
                            <a:schemeClr val="bg1"/>
                          </a:solidFill>
                          <a:latin typeface="Times New Roman" panose="02020603050405020304" charset="0"/>
                          <a:cs typeface="Times New Roman" panose="02020603050405020304" charset="0"/>
                        </a:rPr>
                        <a:t>Description With Seed Idea</a:t>
                      </a:r>
                    </a:p>
                  </a:txBody>
                  <a:tcPr/>
                </a:tc>
                <a:tc>
                  <a:txBody>
                    <a:bodyPr/>
                    <a:lstStyle/>
                    <a:p>
                      <a:r>
                        <a:rPr lang="en-US" sz="1800" dirty="0">
                          <a:solidFill>
                            <a:schemeClr val="bg1"/>
                          </a:solidFill>
                          <a:latin typeface="Times New Roman" panose="02020603050405020304" charset="0"/>
                          <a:cs typeface="Times New Roman" panose="02020603050405020304" charset="0"/>
                        </a:rPr>
                        <a:t>Techniques Used</a:t>
                      </a:r>
                    </a:p>
                  </a:txBody>
                  <a:tcPr/>
                </a:tc>
                <a:tc>
                  <a:txBody>
                    <a:bodyPr/>
                    <a:lstStyle/>
                    <a:p>
                      <a:r>
                        <a:rPr lang="en-US" sz="1800" dirty="0">
                          <a:solidFill>
                            <a:schemeClr val="bg1"/>
                          </a:solidFill>
                          <a:latin typeface="Times New Roman" panose="02020603050405020304" charset="0"/>
                          <a:cs typeface="Times New Roman" panose="02020603050405020304" charset="0"/>
                        </a:rPr>
                        <a:t>Merits/Demerits</a:t>
                      </a:r>
                    </a:p>
                  </a:txBody>
                  <a:tcPr/>
                </a:tc>
                <a:extLst>
                  <a:ext uri="{0D108BD9-81ED-4DB2-BD59-A6C34878D82A}">
                    <a16:rowId xmlns:a16="http://schemas.microsoft.com/office/drawing/2014/main" val="10000"/>
                  </a:ext>
                </a:extLst>
              </a:tr>
              <a:tr h="3582458">
                <a:tc>
                  <a:txBody>
                    <a:bodyPr/>
                    <a:lstStyle/>
                    <a:p>
                      <a:r>
                        <a:rPr lang="en-US" sz="1800" dirty="0">
                          <a:solidFill>
                            <a:schemeClr val="tx1"/>
                          </a:solidFill>
                          <a:latin typeface="Times New Roman" panose="02020603050405020304" charset="0"/>
                          <a:cs typeface="Times New Roman" panose="02020603050405020304" charset="0"/>
                        </a:rPr>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800" b="0" dirty="0">
                          <a:solidFill>
                            <a:schemeClr val="tx1"/>
                          </a:solidFill>
                          <a:latin typeface="Times New Roman" panose="02020603050405020304" charset="0"/>
                          <a:cs typeface="Times New Roman" panose="02020603050405020304" charset="0"/>
                        </a:rPr>
                        <a:t>Autonomous Test System for CAN-based Automotive Instrument Cluster</a:t>
                      </a:r>
                      <a:endParaRPr lang="en-IN" sz="1800" b="0" dirty="0">
                        <a:solidFill>
                          <a:schemeClr val="tx1"/>
                        </a:solidFill>
                        <a:latin typeface="Times New Roman" panose="02020603050405020304" charset="0"/>
                        <a:cs typeface="Times New Roman" panose="02020603050405020304" charset="0"/>
                      </a:endParaRPr>
                    </a:p>
                    <a:p>
                      <a:endParaRPr lang="en-IN" sz="1800" b="0" dirty="0">
                        <a:solidFill>
                          <a:schemeClr val="tx1"/>
                        </a:solidFill>
                        <a:latin typeface="Times New Roman" panose="02020603050405020304" charset="0"/>
                        <a:cs typeface="Times New Roman" panose="02020603050405020304"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defRPr/>
                      </a:pPr>
                      <a:r>
                        <a:rPr lang="en-US" sz="1800" b="0" i="0" dirty="0">
                          <a:solidFill>
                            <a:schemeClr val="tx1"/>
                          </a:solidFill>
                          <a:latin typeface="Times New Roman" panose="02020603050405020304" charset="0"/>
                          <a:cs typeface="Times New Roman" panose="02020603050405020304" charset="0"/>
                        </a:rPr>
                        <a:t>In this paper vehicle information like speedometer ,tachometer, fuel gauge ,oil pressure gauge , coolant temperature</a:t>
                      </a:r>
                    </a:p>
                    <a:p>
                      <a:pPr marL="0" marR="0" lvl="0" indent="0" algn="just" defTabSz="914400" rtl="0" eaLnBrk="1" fontAlgn="auto" latinLnBrk="0" hangingPunct="1">
                        <a:lnSpc>
                          <a:spcPct val="100000"/>
                        </a:lnSpc>
                        <a:spcBef>
                          <a:spcPts val="0"/>
                        </a:spcBef>
                        <a:spcAft>
                          <a:spcPts val="0"/>
                        </a:spcAft>
                        <a:buClrTx/>
                        <a:buSzTx/>
                        <a:buFontTx/>
                        <a:buNone/>
                        <a:defRPr/>
                      </a:pPr>
                      <a:r>
                        <a:rPr lang="en-US" sz="1800" b="0" i="0" dirty="0">
                          <a:solidFill>
                            <a:schemeClr val="tx1"/>
                          </a:solidFill>
                          <a:latin typeface="Times New Roman" panose="02020603050405020304" charset="0"/>
                          <a:cs typeface="Times New Roman" panose="02020603050405020304" charset="0"/>
                        </a:rPr>
                        <a:t>gauge, warning lights all this information display by the system on instrument cluster.</a:t>
                      </a:r>
                      <a:endParaRPr lang="en-IN" sz="1800" b="0" i="0" dirty="0">
                        <a:solidFill>
                          <a:schemeClr val="tx1"/>
                        </a:solidFill>
                        <a:latin typeface="Times New Roman" panose="02020603050405020304" charset="0"/>
                        <a:cs typeface="Times New Roman" panose="02020603050405020304" charset="0"/>
                      </a:endParaRPr>
                    </a:p>
                    <a:p>
                      <a:endParaRPr lang="en-IN" sz="1800" b="0" i="0" dirty="0">
                        <a:solidFill>
                          <a:schemeClr val="tx1"/>
                        </a:solidFill>
                        <a:latin typeface="Times New Roman" panose="02020603050405020304" charset="0"/>
                        <a:cs typeface="Times New Roman" panose="0202060305040502030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800" b="0" dirty="0">
                          <a:solidFill>
                            <a:schemeClr val="tx1"/>
                          </a:solidFill>
                          <a:latin typeface="Times New Roman" panose="02020603050405020304" charset="0"/>
                          <a:cs typeface="Times New Roman" panose="02020603050405020304" charset="0"/>
                        </a:rPr>
                        <a:t>Autonomous test system and CAN (Controller Area Network).</a:t>
                      </a:r>
                      <a:endParaRPr lang="en-IN" sz="1800" b="0" dirty="0">
                        <a:solidFill>
                          <a:schemeClr val="tx1"/>
                        </a:solidFill>
                        <a:latin typeface="Times New Roman" panose="02020603050405020304" charset="0"/>
                        <a:cs typeface="Times New Roman" panose="02020603050405020304" charset="0"/>
                      </a:endParaRPr>
                    </a:p>
                    <a:p>
                      <a:endParaRPr lang="en-IN" sz="1800" b="0" dirty="0">
                        <a:solidFill>
                          <a:schemeClr val="tx1"/>
                        </a:solidFill>
                        <a:latin typeface="Times New Roman" panose="02020603050405020304" charset="0"/>
                        <a:cs typeface="Times New Roman" panose="02020603050405020304" charset="0"/>
                      </a:endParaRPr>
                    </a:p>
                  </a:txBody>
                  <a:tcPr/>
                </a:tc>
                <a:tc>
                  <a:txBody>
                    <a:bodyPr/>
                    <a:lstStyle/>
                    <a:p>
                      <a:r>
                        <a:rPr lang="en-US" sz="1800" b="0" dirty="0">
                          <a:solidFill>
                            <a:schemeClr val="tx1"/>
                          </a:solidFill>
                          <a:latin typeface="Times New Roman" panose="02020603050405020304" charset="0"/>
                          <a:cs typeface="Times New Roman" panose="02020603050405020304" charset="0"/>
                        </a:rPr>
                        <a:t>Merits: All information available on single unit.</a:t>
                      </a:r>
                    </a:p>
                    <a:p>
                      <a:endParaRPr lang="en-US" sz="1800" b="0" dirty="0">
                        <a:solidFill>
                          <a:schemeClr val="tx1"/>
                        </a:solidFill>
                        <a:latin typeface="Times New Roman" panose="02020603050405020304" charset="0"/>
                        <a:cs typeface="Times New Roman" panose="02020603050405020304" charset="0"/>
                      </a:endParaRPr>
                    </a:p>
                    <a:p>
                      <a:r>
                        <a:rPr lang="en-US" sz="1800" b="0" dirty="0">
                          <a:solidFill>
                            <a:schemeClr val="tx1"/>
                          </a:solidFill>
                          <a:latin typeface="Times New Roman" panose="02020603050405020304" charset="0"/>
                          <a:cs typeface="Times New Roman" panose="02020603050405020304" charset="0"/>
                        </a:rPr>
                        <a:t>Demerits: Everyone can’t understand the warning symbols.</a:t>
                      </a:r>
                      <a:endParaRPr lang="en-IN" sz="1800" b="0" dirty="0">
                        <a:solidFill>
                          <a:schemeClr val="tx1"/>
                        </a:solidFill>
                        <a:latin typeface="Times New Roman" panose="02020603050405020304" charset="0"/>
                        <a:cs typeface="Times New Roman" panose="02020603050405020304" charset="0"/>
                      </a:endParaRPr>
                    </a:p>
                    <a:p>
                      <a:endParaRPr lang="en-IN" sz="1800" b="0" dirty="0">
                        <a:solidFill>
                          <a:schemeClr val="tx1"/>
                        </a:solidFill>
                        <a:latin typeface="Times New Roman" panose="02020603050405020304" charset="0"/>
                        <a:cs typeface="Times New Roman" panose="02020603050405020304" charset="0"/>
                      </a:endParaRPr>
                    </a:p>
                  </a:txBody>
                  <a:tcPr/>
                </a:tc>
                <a:extLst>
                  <a:ext uri="{0D108BD9-81ED-4DB2-BD59-A6C34878D82A}">
                    <a16:rowId xmlns:a16="http://schemas.microsoft.com/office/drawing/2014/main" val="10001"/>
                  </a:ext>
                </a:extLst>
              </a:tr>
              <a:tr h="2239036">
                <a:tc>
                  <a:txBody>
                    <a:bodyPr/>
                    <a:lstStyle/>
                    <a:p>
                      <a:r>
                        <a:rPr lang="en-US" sz="1800" dirty="0">
                          <a:solidFill>
                            <a:schemeClr val="tx1"/>
                          </a:solidFill>
                          <a:latin typeface="Times New Roman" panose="02020603050405020304" charset="0"/>
                          <a:cs typeface="Times New Roman" panose="02020603050405020304" charset="0"/>
                        </a:rPr>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800" kern="1200" dirty="0">
                          <a:solidFill>
                            <a:schemeClr val="tx1"/>
                          </a:solidFill>
                          <a:effectLst/>
                          <a:latin typeface="Times New Roman" panose="02020603050405020304" charset="0"/>
                          <a:ea typeface="+mn-ea"/>
                          <a:cs typeface="Times New Roman" panose="02020603050405020304" charset="0"/>
                        </a:rPr>
                        <a:t>MagSpeed: A Novel Method of Vehicle Speed Estimation Through A Single Magnetic Sensor</a:t>
                      </a:r>
                      <a:endParaRPr lang="en-IN" sz="1800" dirty="0">
                        <a:solidFill>
                          <a:schemeClr val="tx1"/>
                        </a:solidFill>
                        <a:latin typeface="Times New Roman" panose="02020603050405020304" charset="0"/>
                        <a:cs typeface="Times New Roman" panose="02020603050405020304" charset="0"/>
                      </a:endParaRPr>
                    </a:p>
                    <a:p>
                      <a:endParaRPr lang="en-IN" sz="1800" dirty="0">
                        <a:solidFill>
                          <a:schemeClr val="tx1"/>
                        </a:solidFill>
                        <a:latin typeface="Times New Roman" panose="02020603050405020304" charset="0"/>
                        <a:cs typeface="Times New Roman" panose="02020603050405020304"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defRPr/>
                      </a:pPr>
                      <a:r>
                        <a:rPr lang="en-US" sz="1800" kern="1200" dirty="0">
                          <a:solidFill>
                            <a:schemeClr val="tx1"/>
                          </a:solidFill>
                          <a:effectLst/>
                          <a:latin typeface="Times New Roman" panose="02020603050405020304" charset="0"/>
                          <a:ea typeface="+mn-ea"/>
                          <a:cs typeface="Times New Roman" panose="02020603050405020304" charset="0"/>
                        </a:rPr>
                        <a:t>In this paper, we address the problem of performing accurate vehicle speed estimation in urban environments through a single magnetic sensor. In particular, we develop a vehicle speed estimation technique, MagSpeed, which utilizes normalized and filtered magnetic waveforms to measure vehicle speeds.</a:t>
                      </a:r>
                      <a:endParaRPr lang="en-IN" sz="1800" b="0" dirty="0">
                        <a:solidFill>
                          <a:schemeClr val="tx1"/>
                        </a:solidFill>
                        <a:latin typeface="Times New Roman" panose="02020603050405020304" charset="0"/>
                        <a:cs typeface="Times New Roman" panose="02020603050405020304"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sz="1800" b="0" kern="1200" dirty="0">
                        <a:solidFill>
                          <a:schemeClr val="tx1"/>
                        </a:solidFill>
                        <a:effectLst/>
                        <a:latin typeface="Times New Roman" panose="02020603050405020304" charset="0"/>
                        <a:ea typeface="+mn-ea"/>
                        <a:cs typeface="Times New Roman" panose="02020603050405020304" charset="0"/>
                      </a:endParaRPr>
                    </a:p>
                    <a:p>
                      <a:endParaRPr lang="en-IN" sz="1800" dirty="0">
                        <a:solidFill>
                          <a:schemeClr val="tx1"/>
                        </a:solidFill>
                        <a:latin typeface="Times New Roman" panose="02020603050405020304" charset="0"/>
                        <a:cs typeface="Times New Roman" panose="0202060305040502030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800" dirty="0">
                          <a:solidFill>
                            <a:schemeClr val="tx1"/>
                          </a:solidFill>
                          <a:latin typeface="Times New Roman" panose="02020603050405020304" charset="0"/>
                          <a:cs typeface="Times New Roman" panose="02020603050405020304" charset="0"/>
                        </a:rPr>
                        <a:t>Magnetic sensor.</a:t>
                      </a:r>
                      <a:endParaRPr lang="en-IN" sz="1800" dirty="0">
                        <a:solidFill>
                          <a:schemeClr val="tx1"/>
                        </a:solidFill>
                        <a:latin typeface="Times New Roman" panose="02020603050405020304" charset="0"/>
                        <a:cs typeface="Times New Roman" panose="02020603050405020304"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lang="en-IN" sz="1800" dirty="0">
                        <a:solidFill>
                          <a:schemeClr val="tx1"/>
                        </a:solidFill>
                        <a:latin typeface="Times New Roman" panose="02020603050405020304" charset="0"/>
                        <a:cs typeface="Times New Roman" panose="02020603050405020304" charset="0"/>
                      </a:endParaRPr>
                    </a:p>
                  </a:txBody>
                  <a:tcPr/>
                </a:tc>
                <a:tc>
                  <a:txBody>
                    <a:bodyPr/>
                    <a:lstStyle/>
                    <a:p>
                      <a:r>
                        <a:rPr lang="en-US" sz="1800" dirty="0">
                          <a:solidFill>
                            <a:schemeClr val="tx1"/>
                          </a:solidFill>
                          <a:latin typeface="Times New Roman" panose="02020603050405020304" charset="0"/>
                          <a:cs typeface="Times New Roman" panose="02020603050405020304" charset="0"/>
                        </a:rPr>
                        <a:t>Merits: It easy to detect speed of the vehicle.</a:t>
                      </a:r>
                    </a:p>
                    <a:p>
                      <a:endParaRPr lang="en-US" sz="1800" dirty="0">
                        <a:solidFill>
                          <a:schemeClr val="tx1"/>
                        </a:solidFill>
                        <a:latin typeface="Times New Roman" panose="02020603050405020304" charset="0"/>
                        <a:cs typeface="Times New Roman" panose="02020603050405020304" charset="0"/>
                      </a:endParaRPr>
                    </a:p>
                    <a:p>
                      <a:r>
                        <a:rPr lang="en-US" sz="1800" kern="1200" dirty="0">
                          <a:solidFill>
                            <a:schemeClr val="tx1"/>
                          </a:solidFill>
                          <a:effectLst/>
                          <a:latin typeface="Times New Roman" panose="02020603050405020304" charset="0"/>
                          <a:ea typeface="+mn-ea"/>
                          <a:cs typeface="Times New Roman" panose="02020603050405020304" charset="0"/>
                        </a:rPr>
                        <a:t>Demerits: Sometimes magnetic vibrations of the earth is not stable in different places that will effects on the measurement.</a:t>
                      </a:r>
                      <a:endParaRPr lang="en-IN" sz="1800" dirty="0">
                        <a:solidFill>
                          <a:schemeClr val="tx1"/>
                        </a:solidFill>
                        <a:latin typeface="Times New Roman" panose="02020603050405020304" charset="0"/>
                        <a:cs typeface="Times New Roman" panose="02020603050405020304"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lang="en-IN" sz="1800" b="0" dirty="0">
                        <a:solidFill>
                          <a:schemeClr val="tx1"/>
                        </a:solidFill>
                        <a:latin typeface="Times New Roman" panose="02020603050405020304" charset="0"/>
                        <a:cs typeface="Times New Roman" panose="02020603050405020304" charset="0"/>
                      </a:endParaRPr>
                    </a:p>
                  </a:txBody>
                  <a:tcPr/>
                </a:tc>
                <a:extLst>
                  <a:ext uri="{0D108BD9-81ED-4DB2-BD59-A6C34878D82A}">
                    <a16:rowId xmlns:a16="http://schemas.microsoft.com/office/drawing/2014/main" val="10002"/>
                  </a:ext>
                </a:extLst>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388</TotalTime>
  <Words>3421</Words>
  <Application>Microsoft Office PowerPoint</Application>
  <PresentationFormat>Widescreen</PresentationFormat>
  <Paragraphs>362</Paragraphs>
  <Slides>39</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39</vt:i4>
      </vt:variant>
    </vt:vector>
  </HeadingPairs>
  <TitlesOfParts>
    <vt:vector size="48" baseType="lpstr">
      <vt:lpstr>Arial</vt:lpstr>
      <vt:lpstr>Calibri</vt:lpstr>
      <vt:lpstr>Calibri Light</vt:lpstr>
      <vt:lpstr>Courier New</vt:lpstr>
      <vt:lpstr>Times New Roman</vt:lpstr>
      <vt:lpstr>TimesNewRomanPS-BoldMT</vt:lpstr>
      <vt:lpstr>TimesNewRomanPSMT</vt:lpstr>
      <vt:lpstr>Wingdings</vt:lpstr>
      <vt:lpstr>Office Theme</vt:lpstr>
      <vt:lpstr>SKN Sinhgad Institute of Technology and Science Department of Information Technology</vt:lpstr>
      <vt:lpstr>Distance Based Accident Avoidance System Using Arduino with CAN Protocol              </vt:lpstr>
      <vt:lpstr>Outline</vt:lpstr>
      <vt:lpstr>Introduction</vt:lpstr>
      <vt:lpstr>Motivation of the project</vt:lpstr>
      <vt:lpstr>Aim and Objective</vt:lpstr>
      <vt:lpstr>Problem Statement</vt:lpstr>
      <vt:lpstr>Literature Survey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Scope of the Project</vt:lpstr>
      <vt:lpstr>Preferred Technology</vt:lpstr>
      <vt:lpstr>System  Requirements</vt:lpstr>
      <vt:lpstr>Systems Architecture </vt:lpstr>
      <vt:lpstr>Probable Solution</vt:lpstr>
      <vt:lpstr>Module Description</vt:lpstr>
      <vt:lpstr>Project Analysis and Design</vt:lpstr>
      <vt:lpstr>Data Flow Diagram Level 0</vt:lpstr>
      <vt:lpstr>Data Flow Diagram Level 1</vt:lpstr>
      <vt:lpstr>UML Diagram : Use Case Diagram</vt:lpstr>
      <vt:lpstr>UML Diagram : Activity Diagram</vt:lpstr>
      <vt:lpstr>UML Diagram : Class Diagram</vt:lpstr>
      <vt:lpstr>UML Diagram : Sequence Diagram</vt:lpstr>
      <vt:lpstr>Plan of the project – Gantt Chart</vt:lpstr>
      <vt:lpstr>Applications</vt:lpstr>
      <vt:lpstr>Experimental Results</vt:lpstr>
      <vt:lpstr>PowerPoint Presentation</vt:lpstr>
      <vt:lpstr>PowerPoint Presentation</vt:lpstr>
      <vt:lpstr>Conclusion</vt:lpstr>
      <vt:lpstr>References </vt:lpstr>
      <vt:lpstr>PowerPoint Presentation</vt:lpstr>
      <vt:lpstr>PowerPoint Presentation</vt:lpstr>
      <vt:lpstr>Any Questions?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SKN Sinhgad Institute of Technology and Science Department of Information Technology</dc:title>
  <dc:creator>admin</dc:creator>
  <cp:lastModifiedBy>Aishwarya Gharat</cp:lastModifiedBy>
  <cp:revision>206</cp:revision>
  <dcterms:created xsi:type="dcterms:W3CDTF">2018-09-14T03:07:00Z</dcterms:created>
  <dcterms:modified xsi:type="dcterms:W3CDTF">2021-11-28T11:18:15Z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CC9F7B3C29A244059BBE55419652A8F2</vt:lpwstr>
  </property>
  <property fmtid="{D5CDD505-2E9C-101B-9397-08002B2CF9AE}" pid="3" name="KSOProductBuildVer">
    <vt:lpwstr>1033-11.2.0.10323</vt:lpwstr>
  </property>
</Properties>
</file>