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1.xml" ContentType="application/vnd.openxmlformats-officedocument.presentationml.slide+xml"/>
  <Override PartName="/ppt/slides/slide10.xml" ContentType="application/vnd.openxmlformats-officedocument.presentationml.slide+xml"/>
  <Override PartName="/ppt/slides/slide79.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80.xml" ContentType="application/vnd.openxmlformats-officedocument.presentationml.slide+xml"/>
  <Override PartName="/ppt/slides/slide71.xml" ContentType="application/vnd.openxmlformats-officedocument.presentationml.slide+xml"/>
  <Override PartName="/ppt/slides/slide65.xml" ContentType="application/vnd.openxmlformats-officedocument.presentationml.slide+xml"/>
  <Override PartName="/ppt/slides/slide73.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2.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8" r:id="rId22"/>
    <p:sldId id="279" r:id="rId23"/>
    <p:sldId id="280" r:id="rId24"/>
    <p:sldId id="281" r:id="rId25"/>
    <p:sldId id="282" r:id="rId26"/>
    <p:sldId id="283" r:id="rId27"/>
    <p:sldId id="274"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5" r:id="rId42"/>
    <p:sldId id="299"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3" r:id="rId67"/>
    <p:sldId id="324" r:id="rId68"/>
    <p:sldId id="325" r:id="rId69"/>
    <p:sldId id="326" r:id="rId70"/>
    <p:sldId id="322" r:id="rId71"/>
    <p:sldId id="327" r:id="rId72"/>
    <p:sldId id="328" r:id="rId73"/>
    <p:sldId id="329" r:id="rId74"/>
    <p:sldId id="330" r:id="rId75"/>
    <p:sldId id="332" r:id="rId76"/>
    <p:sldId id="333" r:id="rId77"/>
    <p:sldId id="331" r:id="rId78"/>
    <p:sldId id="334" r:id="rId79"/>
    <p:sldId id="335" r:id="rId80"/>
    <p:sldId id="336" r:id="rId81"/>
    <p:sldId id="337"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9C46D-DD65-41A0-A6C5-EACED1A43A44}" type="datetimeFigureOut">
              <a:rPr lang="en-US" smtClean="0"/>
              <a:pPr/>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FD4D9-043C-4C3B-81FB-7927F3A89037}" type="slidenum">
              <a:rPr lang="en-US" smtClean="0"/>
              <a:pPr/>
              <a:t>‹#›</a:t>
            </a:fld>
            <a:endParaRPr lang="en-US"/>
          </a:p>
        </p:txBody>
      </p:sp>
    </p:spTree>
    <p:extLst>
      <p:ext uri="{BB962C8B-B14F-4D97-AF65-F5344CB8AC3E}">
        <p14:creationId xmlns:p14="http://schemas.microsoft.com/office/powerpoint/2010/main" val="115042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9FD4D9-043C-4C3B-81FB-7927F3A89037}"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9FD4D9-043C-4C3B-81FB-7927F3A8903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90BD89-CEB7-410D-A71A-12460D7291DB}" type="datetime1">
              <a:rPr lang="en-US" smtClean="0"/>
              <a:t>3/14/2022</a:t>
            </a:fld>
            <a:endParaRPr lang="en-US"/>
          </a:p>
        </p:txBody>
      </p:sp>
      <p:sp>
        <p:nvSpPr>
          <p:cNvPr id="5" name="Footer Placeholder 4"/>
          <p:cNvSpPr>
            <a:spLocks noGrp="1"/>
          </p:cNvSpPr>
          <p:nvPr>
            <p:ph type="ftr" sz="quarter" idx="11"/>
          </p:nvPr>
        </p:nvSpPr>
        <p:spPr/>
        <p:txBody>
          <a:bodyPr/>
          <a:lstStyle/>
          <a:p>
            <a:r>
              <a:rPr lang="en-US" smtClean="0"/>
              <a:t>dr.preetipatil.kit@gmail.com</a:t>
            </a:r>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13D5CD-53CC-43C8-ABE4-1F2E8843262A}" type="datetime1">
              <a:rPr lang="en-US" smtClean="0"/>
              <a:t>3/14/2022</a:t>
            </a:fld>
            <a:endParaRPr lang="en-US"/>
          </a:p>
        </p:txBody>
      </p:sp>
      <p:sp>
        <p:nvSpPr>
          <p:cNvPr id="5" name="Footer Placeholder 4"/>
          <p:cNvSpPr>
            <a:spLocks noGrp="1"/>
          </p:cNvSpPr>
          <p:nvPr>
            <p:ph type="ftr" sz="quarter" idx="11"/>
          </p:nvPr>
        </p:nvSpPr>
        <p:spPr/>
        <p:txBody>
          <a:bodyPr/>
          <a:lstStyle/>
          <a:p>
            <a:r>
              <a:rPr lang="en-US" smtClean="0"/>
              <a:t>dr.preetipatil.kit@gmail.com</a:t>
            </a:r>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0673D-9EFC-4330-B0D0-96A73849BE52}" type="datetime1">
              <a:rPr lang="en-US" smtClean="0"/>
              <a:t>3/14/2022</a:t>
            </a:fld>
            <a:endParaRPr lang="en-US"/>
          </a:p>
        </p:txBody>
      </p:sp>
      <p:sp>
        <p:nvSpPr>
          <p:cNvPr id="5" name="Footer Placeholder 4"/>
          <p:cNvSpPr>
            <a:spLocks noGrp="1"/>
          </p:cNvSpPr>
          <p:nvPr>
            <p:ph type="ftr" sz="quarter" idx="11"/>
          </p:nvPr>
        </p:nvSpPr>
        <p:spPr/>
        <p:txBody>
          <a:bodyPr/>
          <a:lstStyle/>
          <a:p>
            <a:r>
              <a:rPr lang="en-US" smtClean="0"/>
              <a:t>dr.preetipatil.kit@gmail.com</a:t>
            </a:r>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548CE-D816-424C-8B17-F68D75D70338}" type="datetime1">
              <a:rPr lang="en-US" smtClean="0"/>
              <a:t>3/14/2022</a:t>
            </a:fld>
            <a:endParaRPr lang="en-US"/>
          </a:p>
        </p:txBody>
      </p:sp>
      <p:sp>
        <p:nvSpPr>
          <p:cNvPr id="5" name="Footer Placeholder 4"/>
          <p:cNvSpPr>
            <a:spLocks noGrp="1"/>
          </p:cNvSpPr>
          <p:nvPr>
            <p:ph type="ftr" sz="quarter" idx="11"/>
          </p:nvPr>
        </p:nvSpPr>
        <p:spPr/>
        <p:txBody>
          <a:bodyPr/>
          <a:lstStyle/>
          <a:p>
            <a:r>
              <a:rPr lang="en-US" smtClean="0"/>
              <a:t>dr.preetipatil.kit@gmail.com</a:t>
            </a:r>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CE87E-295D-4E6F-8B53-47B70546BD43}" type="datetime1">
              <a:rPr lang="en-US" smtClean="0"/>
              <a:t>3/14/2022</a:t>
            </a:fld>
            <a:endParaRPr lang="en-US"/>
          </a:p>
        </p:txBody>
      </p:sp>
      <p:sp>
        <p:nvSpPr>
          <p:cNvPr id="5" name="Footer Placeholder 4"/>
          <p:cNvSpPr>
            <a:spLocks noGrp="1"/>
          </p:cNvSpPr>
          <p:nvPr>
            <p:ph type="ftr" sz="quarter" idx="11"/>
          </p:nvPr>
        </p:nvSpPr>
        <p:spPr/>
        <p:txBody>
          <a:bodyPr/>
          <a:lstStyle/>
          <a:p>
            <a:r>
              <a:rPr lang="en-US" smtClean="0"/>
              <a:t>dr.preetipatil.kit@gmail.com</a:t>
            </a:r>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D541C1-B4B1-4055-A1B5-FE342B292CC9}" type="datetime1">
              <a:rPr lang="en-US" smtClean="0"/>
              <a:t>3/14/2022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
        <p:nvSpPr>
          <p:cNvPr id="7" name="Slide Number Placeholder 6"/>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DAC699-05C2-4DBE-8302-1F8E97784C55}" type="datetime1">
              <a:rPr lang="en-US" smtClean="0"/>
              <a:t>3/14/2022</a:t>
            </a:fld>
            <a:endParaRPr lang="en-US"/>
          </a:p>
        </p:txBody>
      </p:sp>
      <p:sp>
        <p:nvSpPr>
          <p:cNvPr id="8" name="Footer Placeholder 7"/>
          <p:cNvSpPr>
            <a:spLocks noGrp="1"/>
          </p:cNvSpPr>
          <p:nvPr>
            <p:ph type="ftr" sz="quarter" idx="11"/>
          </p:nvPr>
        </p:nvSpPr>
        <p:spPr/>
        <p:txBody>
          <a:bodyPr/>
          <a:lstStyle/>
          <a:p>
            <a:r>
              <a:rPr lang="en-US" smtClean="0"/>
              <a:t>dr.preetipatil.kit@gmail.com</a:t>
            </a:r>
            <a:endParaRPr lang="en-US"/>
          </a:p>
        </p:txBody>
      </p:sp>
      <p:sp>
        <p:nvSpPr>
          <p:cNvPr id="9" name="Slide Number Placeholder 8"/>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732F1B-07A7-47F3-8915-A43C8404F209}" type="datetime1">
              <a:rPr lang="en-US" smtClean="0"/>
              <a:t>3/14/2022</a:t>
            </a:fld>
            <a:endParaRPr lang="en-US"/>
          </a:p>
        </p:txBody>
      </p:sp>
      <p:sp>
        <p:nvSpPr>
          <p:cNvPr id="4" name="Footer Placeholder 3"/>
          <p:cNvSpPr>
            <a:spLocks noGrp="1"/>
          </p:cNvSpPr>
          <p:nvPr>
            <p:ph type="ftr" sz="quarter" idx="11"/>
          </p:nvPr>
        </p:nvSpPr>
        <p:spPr/>
        <p:txBody>
          <a:bodyPr/>
          <a:lstStyle/>
          <a:p>
            <a:r>
              <a:rPr lang="en-US" smtClean="0"/>
              <a:t>dr.preetipatil.kit@gmail.com</a:t>
            </a:r>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E5B55-463D-40A5-B1C3-CE6C705BA57D}" type="datetime1">
              <a:rPr lang="en-US" smtClean="0"/>
              <a:t>3/14/2022</a:t>
            </a:fld>
            <a:endParaRPr lang="en-US"/>
          </a:p>
        </p:txBody>
      </p:sp>
      <p:sp>
        <p:nvSpPr>
          <p:cNvPr id="3" name="Footer Placeholder 2"/>
          <p:cNvSpPr>
            <a:spLocks noGrp="1"/>
          </p:cNvSpPr>
          <p:nvPr>
            <p:ph type="ftr" sz="quarter" idx="11"/>
          </p:nvPr>
        </p:nvSpPr>
        <p:spPr/>
        <p:txBody>
          <a:bodyPr/>
          <a:lstStyle/>
          <a:p>
            <a:r>
              <a:rPr lang="en-US" smtClean="0"/>
              <a:t>dr.preetipatil.kit@gmail.com</a:t>
            </a:r>
            <a:endParaRPr lang="en-US"/>
          </a:p>
        </p:txBody>
      </p:sp>
      <p:sp>
        <p:nvSpPr>
          <p:cNvPr id="4" name="Slide Number Placeholder 3"/>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B368D-F1E2-4C64-B4D5-B8D7EDF6647B}" type="datetime1">
              <a:rPr lang="en-US" smtClean="0"/>
              <a:t>3/14/2022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
        <p:nvSpPr>
          <p:cNvPr id="7" name="Slide Number Placeholder 6"/>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BA5A6-F2A2-49D7-8A76-71849D3E54DD}" type="datetime1">
              <a:rPr lang="en-US" smtClean="0"/>
              <a:t>3/14/2022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
        <p:nvSpPr>
          <p:cNvPr id="7" name="Slide Number Placeholder 6"/>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D9B5B-1468-4C8C-BA06-D3A3B86DB715}" type="datetime1">
              <a:rPr lang="en-US" smtClean="0"/>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dr.preetipatil.kit@gmail.com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3EAF0-8F39-4591-BDB1-D1B37DF72F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www.ajaxwindow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iPhone5"/>
          <p:cNvPicPr>
            <a:picLocks noChangeAspect="1" noChangeArrowheads="1"/>
          </p:cNvPicPr>
          <p:nvPr/>
        </p:nvPicPr>
        <p:blipFill>
          <a:blip r:embed="rId2"/>
          <a:srcRect/>
          <a:stretch>
            <a:fillRect/>
          </a:stretch>
        </p:blipFill>
        <p:spPr bwMode="auto">
          <a:xfrm>
            <a:off x="1447800" y="228600"/>
            <a:ext cx="6560724" cy="4056632"/>
          </a:xfrm>
          <a:prstGeom prst="rect">
            <a:avLst/>
          </a:prstGeom>
          <a:noFill/>
        </p:spPr>
      </p:pic>
      <p:sp>
        <p:nvSpPr>
          <p:cNvPr id="2" name="Title 1"/>
          <p:cNvSpPr>
            <a:spLocks noGrp="1"/>
          </p:cNvSpPr>
          <p:nvPr>
            <p:ph type="ctrTitle"/>
          </p:nvPr>
        </p:nvSpPr>
        <p:spPr>
          <a:xfrm>
            <a:off x="1143000" y="4267200"/>
            <a:ext cx="7391400" cy="1695450"/>
          </a:xfrm>
        </p:spPr>
        <p:txBody>
          <a:bodyPr>
            <a:normAutofit/>
          </a:bodyPr>
          <a:lstStyle/>
          <a:p>
            <a:r>
              <a:rPr lang="en-US" dirty="0" smtClean="0"/>
              <a:t>  </a:t>
            </a:r>
            <a:r>
              <a:rPr lang="en-US" b="1" dirty="0" smtClean="0"/>
              <a:t>Cloud Computing</a:t>
            </a:r>
            <a:br>
              <a:rPr lang="en-US" b="1" dirty="0" smtClean="0"/>
            </a:br>
            <a:r>
              <a:rPr lang="en-US" b="1" dirty="0" smtClean="0"/>
              <a:t> Using Cloud Services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The online scheduling application</a:t>
            </a:r>
            <a:endParaRPr lang="en-US" dirty="0"/>
          </a:p>
        </p:txBody>
      </p:sp>
      <p:sp>
        <p:nvSpPr>
          <p:cNvPr id="3" name="Content Placeholder 2"/>
          <p:cNvSpPr>
            <a:spLocks noGrp="1"/>
          </p:cNvSpPr>
          <p:nvPr>
            <p:ph idx="1"/>
          </p:nvPr>
        </p:nvSpPr>
        <p:spPr>
          <a:xfrm>
            <a:off x="304800" y="1143000"/>
            <a:ext cx="8610600" cy="5715000"/>
          </a:xfrm>
        </p:spPr>
        <p:txBody>
          <a:bodyPr>
            <a:normAutofit fontScale="85000" lnSpcReduction="20000"/>
          </a:bodyPr>
          <a:lstStyle/>
          <a:p>
            <a:pPr algn="just"/>
            <a:r>
              <a:rPr lang="en-US" dirty="0" smtClean="0"/>
              <a:t>This web-based app takes much of the pain out of scheduling meetings, for both large and small groups.</a:t>
            </a:r>
          </a:p>
          <a:p>
            <a:pPr algn="just"/>
            <a:r>
              <a:rPr lang="en-US" dirty="0" smtClean="0"/>
              <a:t>The typical app requires all users to enter their individual calendars before hand. </a:t>
            </a:r>
          </a:p>
          <a:p>
            <a:pPr algn="just"/>
            <a:r>
              <a:rPr lang="en-US" dirty="0" smtClean="0"/>
              <a:t>When you schedule a meeting, the app checks attendees’ schedules for the first available free time for all. The app then generates automated email messages to inform attendees of the meeting request (and the designated time), followed by automatic confirmation emails when attendees accept the invitation.</a:t>
            </a:r>
          </a:p>
          <a:p>
            <a:pPr algn="just"/>
            <a:r>
              <a:rPr lang="en-US" dirty="0" smtClean="0"/>
              <a:t>Professionals who schedule appointments with their clients—doctors, lawyers, hairdressers, and the like—face similar scheduling challenges. For this purpose, separate web-based appointment scheduling applications exist. </a:t>
            </a:r>
          </a:p>
          <a:p>
            <a:pPr algn="just"/>
            <a:r>
              <a:rPr lang="en-US" dirty="0" smtClean="0"/>
              <a:t>These apps function similarly to traditional meeting schedulers, but with a focus on customer appointments.</a:t>
            </a:r>
            <a:endParaRPr lang="en-US" dirty="0"/>
          </a:p>
        </p:txBody>
      </p:sp>
      <p:sp>
        <p:nvSpPr>
          <p:cNvPr id="4" name="Date Placeholder 3"/>
          <p:cNvSpPr>
            <a:spLocks noGrp="1"/>
          </p:cNvSpPr>
          <p:nvPr>
            <p:ph type="dt" sz="half" idx="10"/>
          </p:nvPr>
        </p:nvSpPr>
        <p:spPr/>
        <p:txBody>
          <a:bodyPr/>
          <a:lstStyle/>
          <a:p>
            <a:fld id="{68809C4E-A9F5-40EB-918B-648EDDF7F9C6}"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Jiffle</a:t>
            </a:r>
            <a:endParaRPr lang="en-US" dirty="0"/>
          </a:p>
        </p:txBody>
      </p:sp>
      <p:sp>
        <p:nvSpPr>
          <p:cNvPr id="3" name="Content Placeholder 2"/>
          <p:cNvSpPr>
            <a:spLocks noGrp="1"/>
          </p:cNvSpPr>
          <p:nvPr>
            <p:ph idx="1"/>
          </p:nvPr>
        </p:nvSpPr>
        <p:spPr>
          <a:xfrm>
            <a:off x="381000" y="1219200"/>
            <a:ext cx="8305800" cy="5638800"/>
          </a:xfrm>
        </p:spPr>
        <p:txBody>
          <a:bodyPr>
            <a:normAutofit fontScale="77500" lnSpcReduction="20000"/>
          </a:bodyPr>
          <a:lstStyle/>
          <a:p>
            <a:pPr algn="just"/>
            <a:r>
              <a:rPr lang="en-US" dirty="0" smtClean="0"/>
              <a:t>web-based solutions for meeting scheduling. </a:t>
            </a:r>
          </a:p>
          <a:p>
            <a:pPr algn="just"/>
            <a:r>
              <a:rPr lang="en-US" dirty="0" smtClean="0"/>
              <a:t>which schedules meetings, appointments ,and the like for the enterprise environment. </a:t>
            </a:r>
          </a:p>
          <a:p>
            <a:pPr algn="just"/>
            <a:r>
              <a:rPr lang="en-US" dirty="0" smtClean="0"/>
              <a:t>To track employees’ free time, it synchronizes seamlessly with both Microsoft Outlook and Google Calendar. </a:t>
            </a:r>
          </a:p>
          <a:p>
            <a:pPr algn="just"/>
            <a:r>
              <a:rPr lang="en-US" dirty="0" smtClean="0"/>
              <a:t>It also offers its own </a:t>
            </a:r>
            <a:r>
              <a:rPr lang="en-US" dirty="0" err="1" smtClean="0"/>
              <a:t>Jiffle</a:t>
            </a:r>
            <a:r>
              <a:rPr lang="en-US" dirty="0" smtClean="0"/>
              <a:t> Calendar application.</a:t>
            </a:r>
          </a:p>
          <a:p>
            <a:pPr algn="just"/>
            <a:r>
              <a:rPr lang="en-US" dirty="0" err="1" smtClean="0"/>
              <a:t>Jiffle</a:t>
            </a:r>
            <a:r>
              <a:rPr lang="en-US" dirty="0" smtClean="0"/>
              <a:t> allows the originating user to mark  available time slots on his calendar, and then share them with proposed attendees via a </a:t>
            </a:r>
            <a:r>
              <a:rPr lang="en-US" dirty="0" err="1" smtClean="0"/>
              <a:t>Jiffle</a:t>
            </a:r>
            <a:r>
              <a:rPr lang="en-US" dirty="0" smtClean="0"/>
              <a:t>-generated email invitation. </a:t>
            </a:r>
          </a:p>
          <a:p>
            <a:pPr algn="just"/>
            <a:r>
              <a:rPr lang="en-US" dirty="0" smtClean="0"/>
              <a:t>These attendees view the invitation, log in to the </a:t>
            </a:r>
            <a:r>
              <a:rPr lang="en-US" dirty="0" err="1" smtClean="0"/>
              <a:t>Jiffle</a:t>
            </a:r>
            <a:r>
              <a:rPr lang="en-US" dirty="0" smtClean="0"/>
              <a:t> website, and then select their preferred time slots from the ones proposed.</a:t>
            </a:r>
          </a:p>
          <a:p>
            <a:pPr algn="just"/>
            <a:r>
              <a:rPr lang="en-US" dirty="0" smtClean="0"/>
              <a:t>Based on these responses, </a:t>
            </a:r>
            <a:r>
              <a:rPr lang="en-US" dirty="0" err="1" smtClean="0"/>
              <a:t>Jiffle</a:t>
            </a:r>
            <a:r>
              <a:rPr lang="en-US" dirty="0" smtClean="0"/>
              <a:t> picks the best time for the meeting and notifies all attendees via an automatic confirmation email.</a:t>
            </a:r>
            <a:endParaRPr lang="en-US" dirty="0"/>
          </a:p>
        </p:txBody>
      </p:sp>
      <p:sp>
        <p:nvSpPr>
          <p:cNvPr id="4" name="Date Placeholder 3"/>
          <p:cNvSpPr>
            <a:spLocks noGrp="1"/>
          </p:cNvSpPr>
          <p:nvPr>
            <p:ph type="dt" sz="half" idx="10"/>
          </p:nvPr>
        </p:nvSpPr>
        <p:spPr/>
        <p:txBody>
          <a:bodyPr/>
          <a:lstStyle/>
          <a:p>
            <a:fld id="{6B38F7B5-B49E-41DC-A8AB-F85AFBC17A37}"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smaller companies, </a:t>
            </a:r>
            <a:r>
              <a:rPr lang="en-US" dirty="0" err="1" smtClean="0"/>
              <a:t>Jiffle</a:t>
            </a:r>
            <a:r>
              <a:rPr lang="en-US" dirty="0" smtClean="0"/>
              <a:t> is free for up to 10 meeting confirmations per month. For larger companies, </a:t>
            </a:r>
            <a:r>
              <a:rPr lang="en-US" dirty="0" err="1" smtClean="0"/>
              <a:t>Jiffle</a:t>
            </a:r>
            <a:r>
              <a:rPr lang="en-US" dirty="0" smtClean="0"/>
              <a:t> Plus, </a:t>
            </a:r>
            <a:r>
              <a:rPr lang="en-US" dirty="0" err="1" smtClean="0"/>
              <a:t>Jiffle</a:t>
            </a:r>
            <a:r>
              <a:rPr lang="en-US" dirty="0" smtClean="0"/>
              <a:t> Pro, and </a:t>
            </a:r>
            <a:r>
              <a:rPr lang="en-US" dirty="0" err="1" smtClean="0"/>
              <a:t>Jiffle</a:t>
            </a:r>
            <a:r>
              <a:rPr lang="en-US" dirty="0" smtClean="0"/>
              <a:t> Corporate plans are available.</a:t>
            </a:r>
            <a:endParaRPr lang="en-US" dirty="0"/>
          </a:p>
        </p:txBody>
      </p:sp>
      <p:sp>
        <p:nvSpPr>
          <p:cNvPr id="4" name="Date Placeholder 3"/>
          <p:cNvSpPr>
            <a:spLocks noGrp="1"/>
          </p:cNvSpPr>
          <p:nvPr>
            <p:ph type="dt" sz="half" idx="10"/>
          </p:nvPr>
        </p:nvSpPr>
        <p:spPr/>
        <p:txBody>
          <a:bodyPr/>
          <a:lstStyle/>
          <a:p>
            <a:fld id="{D808529E-7B12-4351-AF79-F9B1419F9582}"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Other scheduling application </a:t>
            </a:r>
            <a:endParaRPr lang="en-US" dirty="0"/>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r>
              <a:rPr lang="en-US" dirty="0" err="1" smtClean="0"/>
              <a:t>Presdo</a:t>
            </a:r>
            <a:endParaRPr lang="en-US" dirty="0" smtClean="0"/>
          </a:p>
          <a:p>
            <a:r>
              <a:rPr lang="en-US" dirty="0" err="1" smtClean="0"/>
              <a:t>Diarised</a:t>
            </a:r>
            <a:endParaRPr lang="en-US" dirty="0" smtClean="0"/>
          </a:p>
          <a:p>
            <a:r>
              <a:rPr lang="en-US" dirty="0" smtClean="0"/>
              <a:t>Windows Live Events</a:t>
            </a:r>
          </a:p>
          <a:p>
            <a:r>
              <a:rPr lang="en-US" dirty="0" err="1" smtClean="0"/>
              <a:t>Schedulebook</a:t>
            </a:r>
            <a:r>
              <a:rPr lang="en-US" dirty="0" smtClean="0"/>
              <a:t>: The company’s three offerings are</a:t>
            </a:r>
          </a:p>
          <a:p>
            <a:pPr lvl="1"/>
            <a:r>
              <a:rPr lang="en-US" dirty="0" err="1" smtClean="0"/>
              <a:t>Schedulebook</a:t>
            </a:r>
            <a:r>
              <a:rPr lang="en-US" dirty="0" smtClean="0"/>
              <a:t> Professionals,</a:t>
            </a:r>
          </a:p>
          <a:p>
            <a:pPr lvl="2"/>
            <a:r>
              <a:rPr lang="en-US" dirty="0" smtClean="0"/>
              <a:t> which is a business-oriented schedule/calendar/planning application</a:t>
            </a:r>
          </a:p>
          <a:p>
            <a:pPr lvl="1"/>
            <a:r>
              <a:rPr lang="en-US" dirty="0" smtClean="0"/>
              <a:t> </a:t>
            </a:r>
            <a:r>
              <a:rPr lang="en-US" dirty="0" err="1" smtClean="0"/>
              <a:t>Schedulebook</a:t>
            </a:r>
            <a:r>
              <a:rPr lang="en-US" dirty="0" smtClean="0"/>
              <a:t> Office, </a:t>
            </a:r>
          </a:p>
          <a:p>
            <a:pPr lvl="2"/>
            <a:r>
              <a:rPr lang="en-US" dirty="0" smtClean="0"/>
              <a:t>which schedules the use of any shared resource,  such as company meeting rooms or even vacation homes</a:t>
            </a:r>
          </a:p>
          <a:p>
            <a:pPr lvl="1"/>
            <a:r>
              <a:rPr lang="en-US" dirty="0" err="1" smtClean="0"/>
              <a:t>Schedulebook</a:t>
            </a:r>
            <a:r>
              <a:rPr lang="en-US" dirty="0" smtClean="0"/>
              <a:t> Aviation,</a:t>
            </a:r>
          </a:p>
          <a:p>
            <a:pPr lvl="2"/>
            <a:r>
              <a:rPr lang="en-US" dirty="0" smtClean="0"/>
              <a:t> which is used by the aviation industry to schedule aircraft, flight training, and similar services</a:t>
            </a:r>
          </a:p>
          <a:p>
            <a:r>
              <a:rPr lang="en-US" dirty="0" smtClean="0"/>
              <a:t>Acuity Scheduling</a:t>
            </a:r>
          </a:p>
          <a:p>
            <a:r>
              <a:rPr lang="en-US" dirty="0" err="1" smtClean="0"/>
              <a:t>AppointmentQuest</a:t>
            </a:r>
            <a:endParaRPr lang="en-US" dirty="0" smtClean="0"/>
          </a:p>
          <a:p>
            <a:r>
              <a:rPr lang="en-US" dirty="0" err="1" smtClean="0"/>
              <a:t>hitAppoint</a:t>
            </a:r>
            <a:endParaRPr lang="en-US" dirty="0"/>
          </a:p>
        </p:txBody>
      </p:sp>
      <p:sp>
        <p:nvSpPr>
          <p:cNvPr id="4" name="Date Placeholder 3"/>
          <p:cNvSpPr>
            <a:spLocks noGrp="1"/>
          </p:cNvSpPr>
          <p:nvPr>
            <p:ph type="dt" sz="half" idx="10"/>
          </p:nvPr>
        </p:nvSpPr>
        <p:spPr/>
        <p:txBody>
          <a:bodyPr/>
          <a:lstStyle/>
          <a:p>
            <a:fld id="{CAE12673-ED6A-4B9B-977B-2864C236BDE1}"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Exploring Online Planning and Task Management</a:t>
            </a:r>
            <a:endParaRPr lang="en-US" dirty="0"/>
          </a:p>
        </p:txBody>
      </p:sp>
      <p:sp>
        <p:nvSpPr>
          <p:cNvPr id="3" name="Content Placeholder 2"/>
          <p:cNvSpPr>
            <a:spLocks noGrp="1"/>
          </p:cNvSpPr>
          <p:nvPr>
            <p:ph idx="1"/>
          </p:nvPr>
        </p:nvSpPr>
        <p:spPr>
          <a:xfrm>
            <a:off x="0" y="1600200"/>
            <a:ext cx="9144000" cy="4525963"/>
          </a:xfrm>
        </p:spPr>
        <p:txBody>
          <a:bodyPr/>
          <a:lstStyle/>
          <a:p>
            <a:pPr algn="just"/>
            <a:r>
              <a:rPr lang="en-US" dirty="0" smtClean="0"/>
              <a:t>Planning and task applications let us manage everything from </a:t>
            </a:r>
            <a:r>
              <a:rPr lang="en-US" dirty="0" smtClean="0">
                <a:solidFill>
                  <a:srgbClr val="FF0000"/>
                </a:solidFill>
              </a:rPr>
              <a:t>simple to-do lists to complex group tasks,</a:t>
            </a:r>
            <a:r>
              <a:rPr lang="en-US" dirty="0" smtClean="0"/>
              <a:t> all over the Internet and collaboratively with other users.</a:t>
            </a:r>
            <a:endParaRPr lang="en-US" dirty="0"/>
          </a:p>
        </p:txBody>
      </p:sp>
      <p:sp>
        <p:nvSpPr>
          <p:cNvPr id="4" name="Date Placeholder 3"/>
          <p:cNvSpPr>
            <a:spLocks noGrp="1"/>
          </p:cNvSpPr>
          <p:nvPr>
            <p:ph type="dt" sz="half" idx="10"/>
          </p:nvPr>
        </p:nvSpPr>
        <p:spPr/>
        <p:txBody>
          <a:bodyPr/>
          <a:lstStyle/>
          <a:p>
            <a:fld id="{288D2875-9204-40A7-B5A7-380F7EAABE0C}"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iPrioritize</a:t>
            </a:r>
            <a:endParaRPr lang="en-US" dirty="0"/>
          </a:p>
        </p:txBody>
      </p:sp>
      <p:sp>
        <p:nvSpPr>
          <p:cNvPr id="3" name="Content Placeholder 2"/>
          <p:cNvSpPr>
            <a:spLocks noGrp="1"/>
          </p:cNvSpPr>
          <p:nvPr>
            <p:ph idx="1"/>
          </p:nvPr>
        </p:nvSpPr>
        <p:spPr>
          <a:xfrm>
            <a:off x="381000" y="1295400"/>
            <a:ext cx="8305800" cy="4830763"/>
          </a:xfrm>
        </p:spPr>
        <p:txBody>
          <a:bodyPr>
            <a:normAutofit/>
          </a:bodyPr>
          <a:lstStyle/>
          <a:p>
            <a:r>
              <a:rPr lang="en-US" dirty="0" err="1" smtClean="0"/>
              <a:t>iPrioritize</a:t>
            </a:r>
            <a:r>
              <a:rPr lang="en-US" dirty="0" smtClean="0"/>
              <a:t> (www.iprioritize.com) is a good basic to-do list manager.</a:t>
            </a:r>
          </a:p>
          <a:p>
            <a:r>
              <a:rPr lang="en-US" dirty="0" smtClean="0"/>
              <a:t>Sharing to-do lists is important for families, community groups, and businesses.</a:t>
            </a:r>
          </a:p>
          <a:p>
            <a:r>
              <a:rPr lang="en-US" dirty="0" smtClean="0"/>
              <a:t>Your to-do list might be as simple as a grocery list or as complex as a list of activities for a community program or business project. </a:t>
            </a:r>
            <a:endParaRPr lang="en-US" dirty="0"/>
          </a:p>
        </p:txBody>
      </p:sp>
      <p:sp>
        <p:nvSpPr>
          <p:cNvPr id="4" name="Date Placeholder 3"/>
          <p:cNvSpPr>
            <a:spLocks noGrp="1"/>
          </p:cNvSpPr>
          <p:nvPr>
            <p:ph type="dt" sz="half" idx="10"/>
          </p:nvPr>
        </p:nvSpPr>
        <p:spPr/>
        <p:txBody>
          <a:bodyPr/>
          <a:lstStyle/>
          <a:p>
            <a:fld id="{2B77B069-B1C4-4B9D-AE67-34F99580B47E}"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533400"/>
            <a:ext cx="8153400" cy="5943600"/>
          </a:xfrm>
        </p:spPr>
        <p:txBody>
          <a:bodyPr>
            <a:normAutofit/>
          </a:bodyPr>
          <a:lstStyle/>
          <a:p>
            <a:pPr algn="just"/>
            <a:r>
              <a:rPr lang="en-US" dirty="0" smtClean="0"/>
              <a:t>authorized users can create a new to-do list, </a:t>
            </a:r>
          </a:p>
          <a:p>
            <a:pPr algn="just"/>
            <a:r>
              <a:rPr lang="en-US" dirty="0" smtClean="0"/>
              <a:t>add items to the list,</a:t>
            </a:r>
          </a:p>
          <a:p>
            <a:pPr algn="just"/>
            <a:r>
              <a:rPr lang="en-US" dirty="0" smtClean="0"/>
              <a:t>prioritize tasks by dragging them up and down the list, and</a:t>
            </a:r>
          </a:p>
          <a:p>
            <a:pPr algn="just"/>
            <a:r>
              <a:rPr lang="en-US" dirty="0" smtClean="0"/>
              <a:t> mark items complete when finished.</a:t>
            </a:r>
          </a:p>
          <a:p>
            <a:pPr algn="just"/>
            <a:r>
              <a:rPr lang="en-US" dirty="0" smtClean="0"/>
              <a:t>As it is Web based, anyone can access their lists anytime and anyplace.</a:t>
            </a:r>
          </a:p>
          <a:p>
            <a:pPr algn="just"/>
            <a:r>
              <a:rPr lang="en-US" dirty="0" smtClean="0"/>
              <a:t>When you have a list, you can print it out, email it to someone else, subscribe to changes in the list via RSS, and even view lists on your mobile phone.</a:t>
            </a:r>
          </a:p>
        </p:txBody>
      </p:sp>
      <p:sp>
        <p:nvSpPr>
          <p:cNvPr id="4" name="Date Placeholder 3"/>
          <p:cNvSpPr>
            <a:spLocks noGrp="1"/>
          </p:cNvSpPr>
          <p:nvPr>
            <p:ph type="dt" sz="half" idx="10"/>
          </p:nvPr>
        </p:nvSpPr>
        <p:spPr/>
        <p:txBody>
          <a:bodyPr/>
          <a:lstStyle/>
          <a:p>
            <a:fld id="{2933FE51-0D63-41E9-A4FD-774C0579B308}"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a:bodyPr>
          <a:lstStyle/>
          <a:p>
            <a:r>
              <a:rPr lang="en-US" sz="3600" i="1" dirty="0" smtClean="0"/>
              <a:t>A simple web-based to-do list from </a:t>
            </a:r>
            <a:r>
              <a:rPr lang="en-US" sz="3600" i="1" dirty="0" err="1" smtClean="0"/>
              <a:t>iPrioritize</a:t>
            </a:r>
            <a:endParaRPr lang="en-US" sz="3600" dirty="0"/>
          </a:p>
        </p:txBody>
      </p:sp>
      <p:pic>
        <p:nvPicPr>
          <p:cNvPr id="15361" name="Picture 1"/>
          <p:cNvPicPr>
            <a:picLocks noGrp="1" noChangeAspect="1" noChangeArrowheads="1"/>
          </p:cNvPicPr>
          <p:nvPr>
            <p:ph idx="1"/>
          </p:nvPr>
        </p:nvPicPr>
        <p:blipFill>
          <a:blip r:embed="rId2"/>
          <a:srcRect/>
          <a:stretch>
            <a:fillRect/>
          </a:stretch>
        </p:blipFill>
        <p:spPr bwMode="auto">
          <a:xfrm>
            <a:off x="762000" y="1982092"/>
            <a:ext cx="7560718" cy="3732907"/>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AE0CD0DC-58E1-46B6-ACB7-47BD6D22D6B6}"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scheduling applications</a:t>
            </a:r>
            <a:endParaRPr lang="en-US" dirty="0"/>
          </a:p>
        </p:txBody>
      </p:sp>
      <p:sp>
        <p:nvSpPr>
          <p:cNvPr id="3" name="Content Placeholder 2"/>
          <p:cNvSpPr>
            <a:spLocks noGrp="1"/>
          </p:cNvSpPr>
          <p:nvPr>
            <p:ph idx="1"/>
          </p:nvPr>
        </p:nvSpPr>
        <p:spPr>
          <a:xfrm>
            <a:off x="457200" y="1447800"/>
            <a:ext cx="8229600" cy="4953000"/>
          </a:xfrm>
        </p:spPr>
        <p:txBody>
          <a:bodyPr>
            <a:normAutofit lnSpcReduction="10000"/>
          </a:bodyPr>
          <a:lstStyle/>
          <a:p>
            <a:r>
              <a:rPr lang="en-US" dirty="0" err="1" smtClean="0"/>
              <a:t>Bla-Bla</a:t>
            </a:r>
            <a:r>
              <a:rPr lang="en-US" dirty="0" smtClean="0"/>
              <a:t> List</a:t>
            </a:r>
          </a:p>
          <a:p>
            <a:r>
              <a:rPr lang="en-US" dirty="0" err="1" smtClean="0"/>
              <a:t>Hiveminder</a:t>
            </a:r>
            <a:endParaRPr lang="en-US" dirty="0" smtClean="0"/>
          </a:p>
          <a:p>
            <a:r>
              <a:rPr lang="en-US" dirty="0" smtClean="0"/>
              <a:t>Remember the </a:t>
            </a:r>
            <a:r>
              <a:rPr lang="en-US" dirty="0" err="1" smtClean="0"/>
              <a:t>MilkTa-da</a:t>
            </a:r>
            <a:r>
              <a:rPr lang="en-US" dirty="0" smtClean="0"/>
              <a:t> List</a:t>
            </a:r>
          </a:p>
          <a:p>
            <a:r>
              <a:rPr lang="en-US" dirty="0" err="1" smtClean="0"/>
              <a:t>Tudu</a:t>
            </a:r>
            <a:r>
              <a:rPr lang="en-US" dirty="0" smtClean="0"/>
              <a:t> List</a:t>
            </a:r>
          </a:p>
          <a:p>
            <a:r>
              <a:rPr lang="en-US" dirty="0" err="1" smtClean="0"/>
              <a:t>TaskTHIS</a:t>
            </a:r>
            <a:endParaRPr lang="en-US" dirty="0" smtClean="0"/>
          </a:p>
          <a:p>
            <a:r>
              <a:rPr lang="en-US" dirty="0" err="1" smtClean="0"/>
              <a:t>Vitalist</a:t>
            </a:r>
            <a:endParaRPr lang="en-US" dirty="0" smtClean="0"/>
          </a:p>
          <a:p>
            <a:r>
              <a:rPr lang="en-US" dirty="0" err="1" smtClean="0"/>
              <a:t>TracksLife</a:t>
            </a:r>
            <a:endParaRPr lang="en-US" dirty="0" smtClean="0"/>
          </a:p>
          <a:p>
            <a:r>
              <a:rPr lang="en-US" dirty="0" err="1" smtClean="0"/>
              <a:t>HiTask</a:t>
            </a:r>
            <a:endParaRPr lang="en-US" dirty="0" smtClean="0"/>
          </a:p>
          <a:p>
            <a:r>
              <a:rPr lang="en-US" dirty="0" err="1" smtClean="0"/>
              <a:t>Zoho</a:t>
            </a:r>
            <a:r>
              <a:rPr lang="en-US" dirty="0" smtClean="0"/>
              <a:t> Planner</a:t>
            </a:r>
          </a:p>
        </p:txBody>
      </p:sp>
      <p:sp>
        <p:nvSpPr>
          <p:cNvPr id="4" name="Date Placeholder 3"/>
          <p:cNvSpPr>
            <a:spLocks noGrp="1"/>
          </p:cNvSpPr>
          <p:nvPr>
            <p:ph type="dt" sz="half" idx="10"/>
          </p:nvPr>
        </p:nvSpPr>
        <p:spPr/>
        <p:txBody>
          <a:bodyPr/>
          <a:lstStyle/>
          <a:p>
            <a:fld id="{F69F1291-578B-4918-9BD2-FA62ABAF1D2F}"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Collaborating on Event</a:t>
            </a:r>
            <a:br>
              <a:rPr lang="en-US" b="1" dirty="0" smtClean="0"/>
            </a:br>
            <a:r>
              <a:rPr lang="en-US" b="1" dirty="0" smtClean="0"/>
              <a:t>Management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Cloud Services</a:t>
            </a:r>
            <a:br>
              <a:rPr lang="en-US" b="1" dirty="0" smtClean="0"/>
            </a:br>
            <a:endParaRPr lang="en-US" dirty="0"/>
          </a:p>
        </p:txBody>
      </p:sp>
      <p:sp>
        <p:nvSpPr>
          <p:cNvPr id="3" name="Content Placeholder 2"/>
          <p:cNvSpPr>
            <a:spLocks noGrp="1"/>
          </p:cNvSpPr>
          <p:nvPr>
            <p:ph idx="1"/>
          </p:nvPr>
        </p:nvSpPr>
        <p:spPr>
          <a:xfrm>
            <a:off x="381000" y="1066800"/>
            <a:ext cx="8763000" cy="5059363"/>
          </a:xfrm>
        </p:spPr>
        <p:txBody>
          <a:bodyPr>
            <a:normAutofit fontScale="85000" lnSpcReduction="20000"/>
          </a:bodyPr>
          <a:lstStyle/>
          <a:p>
            <a:r>
              <a:rPr lang="en-US" dirty="0" smtClean="0"/>
              <a:t> </a:t>
            </a:r>
            <a:r>
              <a:rPr lang="en-US" dirty="0"/>
              <a:t>Collaborating on Calendars, Schedules, and Task Management</a:t>
            </a:r>
          </a:p>
          <a:p>
            <a:r>
              <a:rPr lang="en-US" dirty="0" smtClean="0"/>
              <a:t>Collaborating </a:t>
            </a:r>
            <a:r>
              <a:rPr lang="en-US" dirty="0"/>
              <a:t>on Event </a:t>
            </a:r>
            <a:r>
              <a:rPr lang="en-US" dirty="0" smtClean="0"/>
              <a:t>Management </a:t>
            </a:r>
          </a:p>
          <a:p>
            <a:r>
              <a:rPr lang="en-US" dirty="0" smtClean="0"/>
              <a:t>Collaborating </a:t>
            </a:r>
            <a:r>
              <a:rPr lang="en-US" dirty="0"/>
              <a:t>on Contact Management</a:t>
            </a:r>
          </a:p>
          <a:p>
            <a:r>
              <a:rPr lang="en-US" dirty="0" smtClean="0"/>
              <a:t>Collaborating </a:t>
            </a:r>
            <a:r>
              <a:rPr lang="en-US" dirty="0"/>
              <a:t>on Project Management</a:t>
            </a:r>
          </a:p>
          <a:p>
            <a:r>
              <a:rPr lang="en-US" dirty="0" smtClean="0"/>
              <a:t>Collaborating </a:t>
            </a:r>
            <a:r>
              <a:rPr lang="en-US" dirty="0"/>
              <a:t>on Word Processing</a:t>
            </a:r>
          </a:p>
          <a:p>
            <a:r>
              <a:rPr lang="en-US" dirty="0" smtClean="0"/>
              <a:t>Collaborating </a:t>
            </a:r>
            <a:r>
              <a:rPr lang="en-US" dirty="0"/>
              <a:t>on Spreadsheets</a:t>
            </a:r>
          </a:p>
          <a:p>
            <a:r>
              <a:rPr lang="en-US" dirty="0" smtClean="0"/>
              <a:t>Collaborating </a:t>
            </a:r>
            <a:r>
              <a:rPr lang="en-US" dirty="0"/>
              <a:t>on Databases</a:t>
            </a:r>
          </a:p>
          <a:p>
            <a:r>
              <a:rPr lang="en-US" dirty="0" smtClean="0"/>
              <a:t>Collaborating </a:t>
            </a:r>
            <a:r>
              <a:rPr lang="en-US" dirty="0"/>
              <a:t>on Presentations</a:t>
            </a:r>
          </a:p>
          <a:p>
            <a:r>
              <a:rPr lang="en-US" dirty="0" smtClean="0"/>
              <a:t>Storing </a:t>
            </a:r>
            <a:r>
              <a:rPr lang="en-US" dirty="0"/>
              <a:t>and Sharing Files and Other Online Content</a:t>
            </a:r>
          </a:p>
          <a:p>
            <a:r>
              <a:rPr lang="en-US" dirty="0" smtClean="0"/>
              <a:t>Sharing </a:t>
            </a:r>
            <a:r>
              <a:rPr lang="en-US" dirty="0"/>
              <a:t>Digital Photographs</a:t>
            </a:r>
          </a:p>
          <a:p>
            <a:r>
              <a:rPr lang="en-US" dirty="0" smtClean="0"/>
              <a:t>Controlling </a:t>
            </a:r>
            <a:r>
              <a:rPr lang="en-US" dirty="0"/>
              <a:t>It All with Web-Based Desktops</a:t>
            </a:r>
          </a:p>
        </p:txBody>
      </p:sp>
      <p:sp>
        <p:nvSpPr>
          <p:cNvPr id="4" name="Date Placeholder 3"/>
          <p:cNvSpPr>
            <a:spLocks noGrp="1"/>
          </p:cNvSpPr>
          <p:nvPr>
            <p:ph type="dt" sz="half" idx="10"/>
          </p:nvPr>
        </p:nvSpPr>
        <p:spPr/>
        <p:txBody>
          <a:bodyPr/>
          <a:lstStyle/>
          <a:p>
            <a:fld id="{FE1B79E6-8D2C-4E1F-AAD5-54DD69F25D7B}"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t>Understanding Event management Applications</a:t>
            </a:r>
            <a:endParaRPr lang="en-US" sz="3600" dirty="0"/>
          </a:p>
        </p:txBody>
      </p:sp>
      <p:sp>
        <p:nvSpPr>
          <p:cNvPr id="3" name="Content Placeholder 2"/>
          <p:cNvSpPr>
            <a:spLocks noGrp="1"/>
          </p:cNvSpPr>
          <p:nvPr>
            <p:ph idx="1"/>
          </p:nvPr>
        </p:nvSpPr>
        <p:spPr>
          <a:xfrm>
            <a:off x="228600" y="1295400"/>
            <a:ext cx="8686800" cy="5257800"/>
          </a:xfrm>
        </p:spPr>
        <p:txBody>
          <a:bodyPr>
            <a:normAutofit fontScale="92500"/>
          </a:bodyPr>
          <a:lstStyle/>
          <a:p>
            <a:pPr algn="just"/>
            <a:r>
              <a:rPr lang="en-US" dirty="0" smtClean="0"/>
              <a:t>The more full-featured apps include management of everything from pre-event marketing to post-event analysis.</a:t>
            </a:r>
          </a:p>
          <a:p>
            <a:pPr lvl="1" algn="just"/>
            <a:r>
              <a:rPr lang="en-US" dirty="0" smtClean="0"/>
              <a:t>Event Planning and Workflow Management</a:t>
            </a:r>
          </a:p>
          <a:p>
            <a:pPr lvl="2" algn="just"/>
            <a:r>
              <a:rPr lang="en-US" dirty="0" smtClean="0"/>
              <a:t>ability not just to track individual tasks in a to-do list fashion, but also benefit from sophisticated workflow management. </a:t>
            </a:r>
          </a:p>
          <a:p>
            <a:pPr lvl="2" algn="just"/>
            <a:r>
              <a:rPr lang="en-US" dirty="0" smtClean="0"/>
              <a:t>you need to know which tasks need to be completed before later tasks can be started; you need to know who’s doing what, and be alerted to any tasks that are unstaffed or understaffed. </a:t>
            </a:r>
          </a:p>
          <a:p>
            <a:pPr lvl="2" algn="just"/>
            <a:r>
              <a:rPr lang="en-US" dirty="0" smtClean="0"/>
              <a:t>In other words, you </a:t>
            </a:r>
            <a:r>
              <a:rPr lang="en-US" dirty="0" smtClean="0">
                <a:solidFill>
                  <a:srgbClr val="FF0000"/>
                </a:solidFill>
              </a:rPr>
              <a:t>need the planning and workflow management functionality to continue into the event itself</a:t>
            </a:r>
            <a:r>
              <a:rPr lang="en-US" dirty="0" smtClean="0"/>
              <a:t>, so that you can manage your staff in an efficient and effective manner.</a:t>
            </a:r>
          </a:p>
          <a:p>
            <a:pPr lvl="2" algn="just"/>
            <a:endParaRPr lang="en-US" dirty="0"/>
          </a:p>
        </p:txBody>
      </p:sp>
      <p:sp>
        <p:nvSpPr>
          <p:cNvPr id="4" name="Date Placeholder 3"/>
          <p:cNvSpPr>
            <a:spLocks noGrp="1"/>
          </p:cNvSpPr>
          <p:nvPr>
            <p:ph type="dt" sz="half" idx="10"/>
          </p:nvPr>
        </p:nvSpPr>
        <p:spPr/>
        <p:txBody>
          <a:bodyPr/>
          <a:lstStyle/>
          <a:p>
            <a:fld id="{BA9FCF91-D037-4258-B0B4-B2BEC7CB2A18}"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248400"/>
          </a:xfrm>
        </p:spPr>
        <p:txBody>
          <a:bodyPr>
            <a:normAutofit/>
          </a:bodyPr>
          <a:lstStyle/>
          <a:p>
            <a:pPr algn="just"/>
            <a:r>
              <a:rPr lang="en-US" dirty="0" smtClean="0"/>
              <a:t>Event Marketing</a:t>
            </a:r>
          </a:p>
          <a:p>
            <a:pPr lvl="1" algn="just"/>
            <a:r>
              <a:rPr lang="en-US" dirty="0" smtClean="0"/>
              <a:t>event management applications include modules to help you market your event.</a:t>
            </a:r>
          </a:p>
          <a:p>
            <a:pPr lvl="1" algn="just"/>
            <a:r>
              <a:rPr lang="en-US" dirty="0" smtClean="0"/>
              <a:t>For example, many apps offer web-based email marketing, which lets you promote your event via targeted email messages.</a:t>
            </a:r>
          </a:p>
          <a:p>
            <a:pPr lvl="1" algn="just"/>
            <a:r>
              <a:rPr lang="en-US" dirty="0" smtClean="0"/>
              <a:t>Other apps help you create your own event website (on their cloud computers), which also helps to promote your event.</a:t>
            </a:r>
          </a:p>
          <a:p>
            <a:pPr algn="just"/>
            <a:r>
              <a:rPr lang="en-US" dirty="0" smtClean="0"/>
              <a:t>Event Calendar</a:t>
            </a:r>
          </a:p>
          <a:p>
            <a:pPr lvl="1" algn="just"/>
            <a:r>
              <a:rPr lang="en-US" dirty="0" smtClean="0"/>
              <a:t>an online calendar that displays all the happenings within your overall event.</a:t>
            </a:r>
            <a:endParaRPr lang="en-US" dirty="0"/>
          </a:p>
        </p:txBody>
      </p:sp>
      <p:sp>
        <p:nvSpPr>
          <p:cNvPr id="4" name="Date Placeholder 3"/>
          <p:cNvSpPr>
            <a:spLocks noGrp="1"/>
          </p:cNvSpPr>
          <p:nvPr>
            <p:ph type="dt" sz="half" idx="10"/>
          </p:nvPr>
        </p:nvSpPr>
        <p:spPr/>
        <p:txBody>
          <a:bodyPr/>
          <a:lstStyle/>
          <a:p>
            <a:fld id="{4691143C-4392-4DFD-A17E-A9A895067B8D}"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096000"/>
          </a:xfrm>
        </p:spPr>
        <p:txBody>
          <a:bodyPr>
            <a:normAutofit/>
          </a:bodyPr>
          <a:lstStyle/>
          <a:p>
            <a:pPr algn="just"/>
            <a:r>
              <a:rPr lang="en-US" dirty="0" smtClean="0"/>
              <a:t>Facilities Scheduling</a:t>
            </a:r>
          </a:p>
          <a:p>
            <a:pPr lvl="1" algn="just"/>
            <a:r>
              <a:rPr lang="en-US" dirty="0" smtClean="0"/>
              <a:t>this module ties into the event host’s systems, giving you complete power over room or hall scheduling.</a:t>
            </a:r>
          </a:p>
          <a:p>
            <a:pPr algn="just"/>
            <a:r>
              <a:rPr lang="en-US" dirty="0" smtClean="0"/>
              <a:t>Advance Registration</a:t>
            </a:r>
          </a:p>
          <a:p>
            <a:pPr lvl="1" algn="just"/>
            <a:r>
              <a:rPr lang="en-US" dirty="0" smtClean="0"/>
              <a:t>most event management apps include a web-based registration module, where attendees can sign up (and, in most cases, pay) for the event. Attendee information is entered into a web form, and that data is then stored on the application provider’s cloud servers.</a:t>
            </a:r>
            <a:endParaRPr lang="en-US" dirty="0"/>
          </a:p>
        </p:txBody>
      </p:sp>
      <p:sp>
        <p:nvSpPr>
          <p:cNvPr id="4" name="Date Placeholder 3"/>
          <p:cNvSpPr>
            <a:spLocks noGrp="1"/>
          </p:cNvSpPr>
          <p:nvPr>
            <p:ph type="dt" sz="half" idx="10"/>
          </p:nvPr>
        </p:nvSpPr>
        <p:spPr/>
        <p:txBody>
          <a:bodyPr/>
          <a:lstStyle/>
          <a:p>
            <a:fld id="{400F9816-93A9-4959-A64A-07464A117FB1}"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172200"/>
          </a:xfrm>
        </p:spPr>
        <p:txBody>
          <a:bodyPr>
            <a:normAutofit fontScale="85000" lnSpcReduction="10000"/>
          </a:bodyPr>
          <a:lstStyle/>
          <a:p>
            <a:r>
              <a:rPr lang="en-US" dirty="0" smtClean="0"/>
              <a:t>Payment Processing</a:t>
            </a:r>
          </a:p>
          <a:p>
            <a:pPr lvl="1"/>
            <a:r>
              <a:rPr lang="en-US" dirty="0" smtClean="0"/>
              <a:t>Collecting payment for your advance and onsite registrants is a key part of the event management experience.</a:t>
            </a:r>
          </a:p>
          <a:p>
            <a:r>
              <a:rPr lang="en-US" dirty="0" smtClean="0"/>
              <a:t>Travel Management</a:t>
            </a:r>
          </a:p>
          <a:p>
            <a:pPr lvl="1"/>
            <a:r>
              <a:rPr lang="en-US" dirty="0" smtClean="0"/>
              <a:t>If you’re running a real “hands-on” event, you might want to consider offering travel services to select attendees.</a:t>
            </a:r>
          </a:p>
          <a:p>
            <a:r>
              <a:rPr lang="en-US" dirty="0" smtClean="0"/>
              <a:t>Housing Management</a:t>
            </a:r>
          </a:p>
          <a:p>
            <a:pPr lvl="1"/>
            <a:r>
              <a:rPr lang="en-US" dirty="0" smtClean="0"/>
              <a:t>More common is a housing management module that helps match event attendees with available rooms at your event hotel.</a:t>
            </a:r>
          </a:p>
          <a:p>
            <a:r>
              <a:rPr lang="en-US" dirty="0" smtClean="0"/>
              <a:t>Onsite Registration</a:t>
            </a:r>
          </a:p>
          <a:p>
            <a:pPr lvl="1"/>
            <a:r>
              <a:rPr lang="en-US" dirty="0" smtClean="0"/>
              <a:t>Your attendees sign up (and probably pay) for your event in advance. But when they arrive on opening day, you need to sign them in, print out badges, provide a welcoming packet, and so forth.</a:t>
            </a:r>
            <a:endParaRPr lang="en-US" dirty="0"/>
          </a:p>
        </p:txBody>
      </p:sp>
      <p:sp>
        <p:nvSpPr>
          <p:cNvPr id="4" name="Date Placeholder 3"/>
          <p:cNvSpPr>
            <a:spLocks noGrp="1"/>
          </p:cNvSpPr>
          <p:nvPr>
            <p:ph type="dt" sz="half" idx="10"/>
          </p:nvPr>
        </p:nvSpPr>
        <p:spPr/>
        <p:txBody>
          <a:bodyPr/>
          <a:lstStyle/>
          <a:p>
            <a:fld id="{772781FE-8DFE-4646-9FB2-46EE0CC3FF86}"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Contact Management</a:t>
            </a:r>
          </a:p>
          <a:p>
            <a:pPr lvl="1"/>
            <a:r>
              <a:rPr lang="en-US" dirty="0" smtClean="0"/>
              <a:t>Using the master database of event guests, you can provide contact management services to help attendees get in touch with one another.</a:t>
            </a:r>
          </a:p>
          <a:p>
            <a:r>
              <a:rPr lang="en-US" dirty="0" smtClean="0"/>
              <a:t>Budget Management</a:t>
            </a:r>
          </a:p>
          <a:p>
            <a:pPr lvl="1"/>
            <a:r>
              <a:rPr lang="en-US" dirty="0" smtClean="0"/>
              <a:t>Running an event is an expensive and complex undertaking; your overall budget includes hundreds of individual expense items.</a:t>
            </a:r>
          </a:p>
          <a:p>
            <a:r>
              <a:rPr lang="en-US" dirty="0" smtClean="0"/>
              <a:t>Post-Event Reporting and Analysis</a:t>
            </a:r>
          </a:p>
          <a:p>
            <a:pPr lvl="1"/>
            <a:r>
              <a:rPr lang="en-US" dirty="0" smtClean="0"/>
              <a:t>Some apps even let you send and process attendee surveys, which can provide valuable feedback from those who were there. </a:t>
            </a:r>
          </a:p>
          <a:p>
            <a:pPr lvl="1"/>
            <a:r>
              <a:rPr lang="en-US" dirty="0" smtClean="0"/>
              <a:t>Look for a reporting module that lets you see at a glance how you  performed to plan in a number of areas, not all of them financial.</a:t>
            </a:r>
            <a:endParaRPr lang="en-US" dirty="0"/>
          </a:p>
        </p:txBody>
      </p:sp>
      <p:sp>
        <p:nvSpPr>
          <p:cNvPr id="4" name="Date Placeholder 3"/>
          <p:cNvSpPr>
            <a:spLocks noGrp="1"/>
          </p:cNvSpPr>
          <p:nvPr>
            <p:ph type="dt" sz="half" idx="10"/>
          </p:nvPr>
        </p:nvSpPr>
        <p:spPr/>
        <p:txBody>
          <a:bodyPr/>
          <a:lstStyle/>
          <a:p>
            <a:fld id="{8D31C12D-E3D8-41B3-8923-18651906B41C}"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Exploring Event Management Applications</a:t>
            </a:r>
            <a:endParaRPr lang="en-US" dirty="0"/>
          </a:p>
        </p:txBody>
      </p:sp>
      <p:sp>
        <p:nvSpPr>
          <p:cNvPr id="3" name="Content Placeholder 2"/>
          <p:cNvSpPr>
            <a:spLocks noGrp="1"/>
          </p:cNvSpPr>
          <p:nvPr>
            <p:ph idx="1"/>
          </p:nvPr>
        </p:nvSpPr>
        <p:spPr>
          <a:xfrm>
            <a:off x="457200" y="1600200"/>
            <a:ext cx="8382000" cy="5257800"/>
          </a:xfrm>
        </p:spPr>
        <p:txBody>
          <a:bodyPr>
            <a:normAutofit/>
          </a:bodyPr>
          <a:lstStyle/>
          <a:p>
            <a:pPr algn="just"/>
            <a:r>
              <a:rPr lang="en-US" dirty="0" smtClean="0"/>
              <a:t>123Signup</a:t>
            </a:r>
          </a:p>
          <a:p>
            <a:pPr lvl="1" algn="just"/>
            <a:r>
              <a:rPr lang="en-US" dirty="0" smtClean="0"/>
              <a:t> claims to be one of the largest event management applications, having processed more than 1,500 events, registered nearly a half million attendees, and handled more than a million individual transactions.</a:t>
            </a:r>
          </a:p>
          <a:p>
            <a:pPr lvl="1"/>
            <a:r>
              <a:rPr lang="en-US" dirty="0" smtClean="0"/>
              <a:t>The company offers four different applications:</a:t>
            </a:r>
          </a:p>
          <a:p>
            <a:pPr lvl="2"/>
            <a:r>
              <a:rPr lang="en-US" dirty="0" smtClean="0"/>
              <a:t>Event Manager, </a:t>
            </a:r>
          </a:p>
          <a:p>
            <a:pPr lvl="2"/>
            <a:r>
              <a:rPr lang="en-US" dirty="0" smtClean="0"/>
              <a:t>Association Manager,</a:t>
            </a:r>
          </a:p>
          <a:p>
            <a:pPr lvl="2"/>
            <a:r>
              <a:rPr lang="en-US" dirty="0" smtClean="0"/>
              <a:t>Training Manager, and </a:t>
            </a:r>
          </a:p>
          <a:p>
            <a:pPr lvl="2"/>
            <a:r>
              <a:rPr lang="en-US" dirty="0" smtClean="0"/>
              <a:t>Member Directory.</a:t>
            </a:r>
            <a:endParaRPr lang="en-US" dirty="0"/>
          </a:p>
        </p:txBody>
      </p:sp>
      <p:sp>
        <p:nvSpPr>
          <p:cNvPr id="4" name="Date Placeholder 3"/>
          <p:cNvSpPr>
            <a:spLocks noGrp="1"/>
          </p:cNvSpPr>
          <p:nvPr>
            <p:ph type="dt" sz="half" idx="10"/>
          </p:nvPr>
        </p:nvSpPr>
        <p:spPr/>
        <p:txBody>
          <a:bodyPr/>
          <a:lstStyle/>
          <a:p>
            <a:fld id="{7B690B50-CEF6-4C39-A876-A19C53722679}"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t>The application handles a combination of front-office and back-office tasks.</a:t>
            </a:r>
          </a:p>
          <a:p>
            <a:pPr algn="just"/>
            <a:r>
              <a:rPr lang="en-US" dirty="0" smtClean="0"/>
              <a:t>Front-office tasks include defining and marketing events, automatically generating informational web pages and registration forms, and marketing your event via targeted email messages. </a:t>
            </a:r>
          </a:p>
          <a:p>
            <a:pPr algn="just"/>
            <a:r>
              <a:rPr lang="en-US" dirty="0" smtClean="0"/>
              <a:t>Back-office tasks include event registration, badge printing, payment collection, and database management.</a:t>
            </a:r>
          </a:p>
          <a:p>
            <a:pPr algn="just"/>
            <a:r>
              <a:rPr lang="en-US" dirty="0" smtClean="0"/>
              <a:t>The program even provides real-time reports on registrations, attendance, collections, and other key factors.</a:t>
            </a:r>
            <a:endParaRPr lang="en-US" dirty="0"/>
          </a:p>
        </p:txBody>
      </p:sp>
      <p:sp>
        <p:nvSpPr>
          <p:cNvPr id="4" name="Date Placeholder 3"/>
          <p:cNvSpPr>
            <a:spLocks noGrp="1"/>
          </p:cNvSpPr>
          <p:nvPr>
            <p:ph type="dt" sz="half" idx="10"/>
          </p:nvPr>
        </p:nvSpPr>
        <p:spPr/>
        <p:txBody>
          <a:bodyPr/>
          <a:lstStyle/>
          <a:p>
            <a:fld id="{8F327DE7-B4FA-41FE-BAA7-C7C112EE8F90}"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Few more Event Management Applications</a:t>
            </a:r>
            <a:endParaRPr lang="en-US" sz="4000" dirty="0"/>
          </a:p>
        </p:txBody>
      </p:sp>
      <p:sp>
        <p:nvSpPr>
          <p:cNvPr id="3" name="Content Placeholder 2"/>
          <p:cNvSpPr>
            <a:spLocks noGrp="1"/>
          </p:cNvSpPr>
          <p:nvPr>
            <p:ph idx="1"/>
          </p:nvPr>
        </p:nvSpPr>
        <p:spPr/>
        <p:txBody>
          <a:bodyPr>
            <a:normAutofit lnSpcReduction="10000"/>
          </a:bodyPr>
          <a:lstStyle/>
          <a:p>
            <a:r>
              <a:rPr lang="en-US" b="1" dirty="0" err="1" smtClean="0"/>
              <a:t>Acteva</a:t>
            </a:r>
            <a:endParaRPr lang="en-US" b="1" dirty="0" smtClean="0"/>
          </a:p>
          <a:p>
            <a:r>
              <a:rPr lang="en-US" b="1" dirty="0" smtClean="0"/>
              <a:t>Conference.com</a:t>
            </a:r>
          </a:p>
          <a:p>
            <a:r>
              <a:rPr lang="en-US" b="1" dirty="0" err="1" smtClean="0"/>
              <a:t>Cvent</a:t>
            </a:r>
            <a:endParaRPr lang="en-US" b="1" dirty="0" smtClean="0"/>
          </a:p>
          <a:p>
            <a:r>
              <a:rPr lang="en-US" b="1" dirty="0" smtClean="0"/>
              <a:t>Event Wax</a:t>
            </a:r>
          </a:p>
          <a:p>
            <a:r>
              <a:rPr lang="en-US" b="1" dirty="0" err="1" smtClean="0"/>
              <a:t>Eventsbot</a:t>
            </a:r>
            <a:endParaRPr lang="en-US" b="1" dirty="0" smtClean="0"/>
          </a:p>
          <a:p>
            <a:r>
              <a:rPr lang="en-US" b="1" dirty="0" err="1" smtClean="0"/>
              <a:t>RegOnline</a:t>
            </a:r>
            <a:endParaRPr lang="en-US" b="1" dirty="0" smtClean="0"/>
          </a:p>
          <a:p>
            <a:r>
              <a:rPr lang="en-US" b="1" dirty="0" err="1" smtClean="0"/>
              <a:t>Setdot</a:t>
            </a:r>
            <a:endParaRPr lang="en-US" b="1" dirty="0" smtClean="0"/>
          </a:p>
          <a:p>
            <a:r>
              <a:rPr lang="en-US" b="1" dirty="0" err="1" smtClean="0"/>
              <a:t>Tendenci</a:t>
            </a:r>
            <a:endParaRPr lang="en-US" dirty="0"/>
          </a:p>
        </p:txBody>
      </p:sp>
      <p:sp>
        <p:nvSpPr>
          <p:cNvPr id="4" name="Date Placeholder 3"/>
          <p:cNvSpPr>
            <a:spLocks noGrp="1"/>
          </p:cNvSpPr>
          <p:nvPr>
            <p:ph type="dt" sz="half" idx="10"/>
          </p:nvPr>
        </p:nvSpPr>
        <p:spPr/>
        <p:txBody>
          <a:bodyPr/>
          <a:lstStyle/>
          <a:p>
            <a:fld id="{46D7DD8A-CA95-4993-AB53-A4066528DDAA}"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Collaborating on Contact</a:t>
            </a:r>
            <a:br>
              <a:rPr lang="en-US" b="1" dirty="0" smtClean="0"/>
            </a:br>
            <a:r>
              <a:rPr lang="en-US" b="1" dirty="0" smtClean="0"/>
              <a:t>Management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Contact Management and CRM</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smtClean="0"/>
              <a:t>Contact management is the act of storing information about friends, family, and business colleagues for easy retrieval at a later date. </a:t>
            </a:r>
          </a:p>
          <a:p>
            <a:pPr algn="just"/>
            <a:r>
              <a:rPr lang="en-US" dirty="0" smtClean="0"/>
              <a:t>We’re talking names, street addresses, email addresses, phone numbers, and the like, stored in some sort of computer file</a:t>
            </a:r>
          </a:p>
          <a:p>
            <a:r>
              <a:rPr lang="en-US" dirty="0" smtClean="0"/>
              <a:t>Web-based contact management applications enable you to access  your contact  information from any computer connected to the Internet. Instead of storing personal contacts on your home PC and work contacts on your office computer, you store all your contacts in the cloud, where they can be accessed from both home and work.</a:t>
            </a:r>
            <a:endParaRPr lang="en-US" dirty="0"/>
          </a:p>
        </p:txBody>
      </p:sp>
      <p:sp>
        <p:nvSpPr>
          <p:cNvPr id="4" name="Date Placeholder 3"/>
          <p:cNvSpPr>
            <a:spLocks noGrp="1"/>
          </p:cNvSpPr>
          <p:nvPr>
            <p:ph type="dt" sz="half" idx="10"/>
          </p:nvPr>
        </p:nvSpPr>
        <p:spPr/>
        <p:txBody>
          <a:bodyPr/>
          <a:lstStyle/>
          <a:p>
            <a:fld id="{A7858A3E-4E8D-4C22-97B3-2314B6DB8944}"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Collaborating on Calendars, Schedules, and Task Management</a:t>
            </a:r>
            <a:endParaRPr lang="en-US" dirty="0"/>
          </a:p>
        </p:txBody>
      </p:sp>
      <p:sp>
        <p:nvSpPr>
          <p:cNvPr id="3" name="Content Placeholder 2"/>
          <p:cNvSpPr>
            <a:spLocks noGrp="1"/>
          </p:cNvSpPr>
          <p:nvPr>
            <p:ph idx="1"/>
          </p:nvPr>
        </p:nvSpPr>
        <p:spPr>
          <a:xfrm>
            <a:off x="0" y="1295400"/>
            <a:ext cx="9144000" cy="5562600"/>
          </a:xfrm>
        </p:spPr>
        <p:txBody>
          <a:bodyPr>
            <a:normAutofit fontScale="77500" lnSpcReduction="20000"/>
          </a:bodyPr>
          <a:lstStyle/>
          <a:p>
            <a:pPr algn="just"/>
            <a:r>
              <a:rPr lang="en-US" dirty="0" smtClean="0"/>
              <a:t>Not </a:t>
            </a:r>
            <a:r>
              <a:rPr lang="en-US" dirty="0"/>
              <a:t>that the old-fashioned wall-hanging calendar is dead, it’s just </a:t>
            </a:r>
            <a:r>
              <a:rPr lang="en-US" dirty="0" smtClean="0"/>
              <a:t>that it’s </a:t>
            </a:r>
            <a:r>
              <a:rPr lang="en-US" dirty="0"/>
              <a:t>a whole lot easier to track appointments and events electronically; </a:t>
            </a:r>
            <a:r>
              <a:rPr lang="en-US" dirty="0" smtClean="0"/>
              <a:t>the computer </a:t>
            </a:r>
            <a:r>
              <a:rPr lang="en-US" dirty="0"/>
              <a:t>does all the busywork for you.</a:t>
            </a:r>
          </a:p>
          <a:p>
            <a:pPr algn="just"/>
            <a:r>
              <a:rPr lang="en-US" dirty="0"/>
              <a:t>The </a:t>
            </a:r>
            <a:r>
              <a:rPr lang="en-US" dirty="0" smtClean="0"/>
              <a:t>problem with </a:t>
            </a:r>
            <a:r>
              <a:rPr lang="en-US" dirty="0"/>
              <a:t>using calendar software (such as Microsoft</a:t>
            </a:r>
          </a:p>
          <a:p>
            <a:pPr algn="just">
              <a:buNone/>
            </a:pPr>
            <a:r>
              <a:rPr lang="en-US" dirty="0" smtClean="0"/>
              <a:t>       Outlook </a:t>
            </a:r>
            <a:r>
              <a:rPr lang="en-US" dirty="0"/>
              <a:t>or Windows Calendar) is that all your appointments have to </a:t>
            </a:r>
            <a:r>
              <a:rPr lang="en-US" dirty="0" smtClean="0"/>
              <a:t>reside on </a:t>
            </a:r>
            <a:r>
              <a:rPr lang="en-US" dirty="0"/>
              <a:t>a single computer</a:t>
            </a:r>
            <a:r>
              <a:rPr lang="en-US" dirty="0" smtClean="0"/>
              <a:t>.</a:t>
            </a:r>
          </a:p>
          <a:p>
            <a:pPr algn="just"/>
            <a:r>
              <a:rPr lang="en-US" dirty="0" smtClean="0">
                <a:solidFill>
                  <a:srgbClr val="FF0000"/>
                </a:solidFill>
              </a:rPr>
              <a:t>Web-based </a:t>
            </a:r>
            <a:r>
              <a:rPr lang="en-US" dirty="0">
                <a:solidFill>
                  <a:srgbClr val="FF0000"/>
                </a:solidFill>
              </a:rPr>
              <a:t>calendars. </a:t>
            </a:r>
            <a:endParaRPr lang="en-US" dirty="0" smtClean="0">
              <a:solidFill>
                <a:srgbClr val="FF0000"/>
              </a:solidFill>
            </a:endParaRPr>
          </a:p>
          <a:p>
            <a:pPr lvl="1" algn="just"/>
            <a:r>
              <a:rPr lang="en-US" dirty="0" smtClean="0"/>
              <a:t>A </a:t>
            </a:r>
            <a:r>
              <a:rPr lang="en-US" dirty="0"/>
              <a:t>web-based calendar </a:t>
            </a:r>
            <a:r>
              <a:rPr lang="en-US" dirty="0" smtClean="0"/>
              <a:t>service stores </a:t>
            </a:r>
            <a:r>
              <a:rPr lang="en-US" dirty="0"/>
              <a:t>your calendars on the Internet, where they can be accessed from </a:t>
            </a:r>
            <a:r>
              <a:rPr lang="en-US" dirty="0" smtClean="0"/>
              <a:t>any computer </a:t>
            </a:r>
            <a:r>
              <a:rPr lang="en-US" dirty="0"/>
              <a:t>that has an Internet connection. </a:t>
            </a:r>
            <a:endParaRPr lang="en-US" dirty="0" smtClean="0"/>
          </a:p>
          <a:p>
            <a:pPr lvl="1" algn="just"/>
            <a:r>
              <a:rPr lang="en-US" dirty="0" smtClean="0"/>
              <a:t>This </a:t>
            </a:r>
            <a:r>
              <a:rPr lang="en-US" dirty="0"/>
              <a:t>lets you check your </a:t>
            </a:r>
            <a:r>
              <a:rPr lang="en-US" dirty="0" smtClean="0"/>
              <a:t>schedule when </a:t>
            </a:r>
            <a:r>
              <a:rPr lang="en-US" dirty="0"/>
              <a:t>you’re on the road, even if your assistant in the office or your spouse </a:t>
            </a:r>
            <a:r>
              <a:rPr lang="en-US" dirty="0" smtClean="0"/>
              <a:t>at home </a:t>
            </a:r>
            <a:r>
              <a:rPr lang="en-US" dirty="0"/>
              <a:t>has added new appointments since you left. </a:t>
            </a:r>
            <a:endParaRPr lang="en-US" dirty="0" smtClean="0"/>
          </a:p>
          <a:p>
            <a:pPr lvl="1" algn="just"/>
            <a:r>
              <a:rPr lang="en-US" dirty="0" smtClean="0"/>
              <a:t>Web-based </a:t>
            </a:r>
            <a:r>
              <a:rPr lang="en-US" dirty="0"/>
              <a:t>calendars </a:t>
            </a:r>
            <a:r>
              <a:rPr lang="en-US" dirty="0" smtClean="0"/>
              <a:t>are also </a:t>
            </a:r>
            <a:r>
              <a:rPr lang="en-US" dirty="0"/>
              <a:t>extremely easy to share with other users in any location, which </a:t>
            </a:r>
            <a:r>
              <a:rPr lang="en-US" dirty="0" smtClean="0"/>
              <a:t>make them </a:t>
            </a:r>
            <a:r>
              <a:rPr lang="en-US" dirty="0"/>
              <a:t>great for collaborative projects.</a:t>
            </a:r>
          </a:p>
        </p:txBody>
      </p:sp>
      <p:sp>
        <p:nvSpPr>
          <p:cNvPr id="5" name="Date Placeholder 4"/>
          <p:cNvSpPr>
            <a:spLocks noGrp="1"/>
          </p:cNvSpPr>
          <p:nvPr>
            <p:ph type="dt" sz="half" idx="10"/>
          </p:nvPr>
        </p:nvSpPr>
        <p:spPr/>
        <p:txBody>
          <a:bodyPr/>
          <a:lstStyle/>
          <a:p>
            <a:fld id="{3C0B6F61-D173-44DD-A916-8BCE4BD40048}" type="datetime1">
              <a:rPr lang="en-US" smtClean="0"/>
              <a:t>3/14/2022</a:t>
            </a:fld>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CRM software not only stores customer contact information, it also stores and analyzes all data relating to a particular customer, and then uses that data to help you determine how best to relate with that customer. </a:t>
            </a:r>
          </a:p>
          <a:p>
            <a:r>
              <a:rPr lang="en-US" dirty="0" smtClean="0"/>
              <a:t>For example, you can use a CRM program to discover which customers order the most from your company—and then trigger regular phone calls or emails to those customers. </a:t>
            </a:r>
          </a:p>
          <a:p>
            <a:r>
              <a:rPr lang="en-US" dirty="0" smtClean="0"/>
              <a:t>Or you can use CRM to find out which customers have the most contact with your technical support department, and then ward off future support calls by proactively sending out support info or scheduling a special support seminar.</a:t>
            </a:r>
            <a:endParaRPr lang="en-US" dirty="0"/>
          </a:p>
        </p:txBody>
      </p:sp>
      <p:sp>
        <p:nvSpPr>
          <p:cNvPr id="4" name="Date Placeholder 3"/>
          <p:cNvSpPr>
            <a:spLocks noGrp="1"/>
          </p:cNvSpPr>
          <p:nvPr>
            <p:ph type="dt" sz="half" idx="10"/>
          </p:nvPr>
        </p:nvSpPr>
        <p:spPr/>
        <p:txBody>
          <a:bodyPr/>
          <a:lstStyle/>
          <a:p>
            <a:fld id="{B5800797-69D3-408B-A8EF-9D35F90D0E43}"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Exploring Contact Management and CRM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Salesforce.com</a:t>
            </a:r>
          </a:p>
          <a:p>
            <a:pPr lvl="1"/>
            <a:r>
              <a:rPr lang="en-US" dirty="0" smtClean="0"/>
              <a:t>The most popular web-based contact management/CRM available today is offered by Salesforce.com (www.salesforce.com).</a:t>
            </a:r>
          </a:p>
          <a:p>
            <a:pPr lvl="1"/>
            <a:r>
              <a:rPr lang="en-US" dirty="0" smtClean="0"/>
              <a:t>The company offers several different cloud services:</a:t>
            </a:r>
          </a:p>
          <a:p>
            <a:pPr lvl="1"/>
            <a:r>
              <a:rPr lang="en-US" dirty="0" smtClean="0"/>
              <a:t> </a:t>
            </a:r>
            <a:r>
              <a:rPr lang="en-US" b="1" dirty="0" smtClean="0"/>
              <a:t>Salesforce.com, </a:t>
            </a:r>
            <a:r>
              <a:rPr lang="en-US" dirty="0" smtClean="0"/>
              <a:t>a software-as-a-service CRM application designed for sales, marketing, customer service, and other uses </a:t>
            </a:r>
          </a:p>
          <a:p>
            <a:pPr lvl="1"/>
            <a:r>
              <a:rPr lang="en-US" b="1" dirty="0" smtClean="0"/>
              <a:t>Force.com</a:t>
            </a:r>
            <a:r>
              <a:rPr lang="en-US" dirty="0" smtClean="0"/>
              <a:t>, a platform-as-a-service application designed for developers who want to design or customize their own sales force apps  </a:t>
            </a:r>
          </a:p>
          <a:p>
            <a:pPr lvl="1"/>
            <a:r>
              <a:rPr lang="en-US" b="1" dirty="0" err="1" smtClean="0"/>
              <a:t>AppExchange</a:t>
            </a:r>
            <a:r>
              <a:rPr lang="en-US" b="1" dirty="0" smtClean="0"/>
              <a:t>, </a:t>
            </a:r>
            <a:r>
              <a:rPr lang="en-US" dirty="0" smtClean="0"/>
              <a:t>an online marketplace of add-on software for</a:t>
            </a:r>
            <a:r>
              <a:rPr lang="en-US" b="1" dirty="0" smtClean="0"/>
              <a:t> </a:t>
            </a:r>
            <a:r>
              <a:rPr lang="en-US" dirty="0" smtClean="0"/>
              <a:t>Salesforce.com, developed by independent companies</a:t>
            </a:r>
            <a:endParaRPr lang="en-US" dirty="0"/>
          </a:p>
        </p:txBody>
      </p:sp>
      <p:sp>
        <p:nvSpPr>
          <p:cNvPr id="4" name="Date Placeholder 3"/>
          <p:cNvSpPr>
            <a:spLocks noGrp="1"/>
          </p:cNvSpPr>
          <p:nvPr>
            <p:ph type="dt" sz="half" idx="10"/>
          </p:nvPr>
        </p:nvSpPr>
        <p:spPr/>
        <p:txBody>
          <a:bodyPr/>
          <a:lstStyle/>
          <a:p>
            <a:fld id="{E2DA31F1-6BF4-483E-A666-491CEB3ACF19}"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Autofit/>
          </a:bodyPr>
          <a:lstStyle/>
          <a:p>
            <a:r>
              <a:rPr lang="en-US" sz="2400" dirty="0" smtClean="0"/>
              <a:t>The company offers a hosted collection of on-demand business applications that include the following:</a:t>
            </a:r>
          </a:p>
          <a:p>
            <a:r>
              <a:rPr lang="en-US" sz="2400" dirty="0" smtClean="0"/>
              <a:t> Sales Force Automation, </a:t>
            </a:r>
          </a:p>
          <a:p>
            <a:pPr lvl="1"/>
            <a:r>
              <a:rPr lang="en-US" sz="2000" dirty="0" smtClean="0"/>
              <a:t>which includes activity management, channel and territory management, forecasting, mobile access, email templates, and real-time analytics that help companies increase sales productivity and grow revenues</a:t>
            </a:r>
          </a:p>
          <a:p>
            <a:r>
              <a:rPr lang="en-US" sz="2400" dirty="0" smtClean="0"/>
              <a:t> Service &amp; Support, </a:t>
            </a:r>
          </a:p>
          <a:p>
            <a:pPr lvl="1"/>
            <a:r>
              <a:rPr lang="en-US" sz="2000" dirty="0" smtClean="0"/>
              <a:t>a customer service solution for enterprise call centers  Partners, a partner relationship management application that enables collaboration and partnership with channel partners</a:t>
            </a:r>
          </a:p>
          <a:p>
            <a:r>
              <a:rPr lang="en-US" sz="2400" dirty="0" smtClean="0"/>
              <a:t> Marketing, </a:t>
            </a:r>
          </a:p>
          <a:p>
            <a:pPr lvl="1"/>
            <a:r>
              <a:rPr lang="en-US" sz="2000" dirty="0" smtClean="0"/>
              <a:t>which includes tools to execute, manage, and analyze the results of multichannel marketing campaigns</a:t>
            </a:r>
          </a:p>
        </p:txBody>
      </p:sp>
      <p:sp>
        <p:nvSpPr>
          <p:cNvPr id="4" name="Date Placeholder 3"/>
          <p:cNvSpPr>
            <a:spLocks noGrp="1"/>
          </p:cNvSpPr>
          <p:nvPr>
            <p:ph type="dt" sz="half" idx="10"/>
          </p:nvPr>
        </p:nvSpPr>
        <p:spPr/>
        <p:txBody>
          <a:bodyPr/>
          <a:lstStyle/>
          <a:p>
            <a:fld id="{06AFD942-C539-4EC5-8C3C-EF2A0D20E077}"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Content, </a:t>
            </a:r>
          </a:p>
          <a:p>
            <a:pPr lvl="1"/>
            <a:r>
              <a:rPr lang="en-US" sz="2000" dirty="0" smtClean="0"/>
              <a:t>which enables companies to share documents and other content across the organization</a:t>
            </a:r>
          </a:p>
          <a:p>
            <a:r>
              <a:rPr lang="en-US" sz="2400" dirty="0" smtClean="0"/>
              <a:t> Ideas, </a:t>
            </a:r>
          </a:p>
          <a:p>
            <a:pPr lvl="1"/>
            <a:r>
              <a:rPr lang="en-US" sz="2000" dirty="0" smtClean="0"/>
              <a:t>which helps a company build online communities with their customers, partners, and employees</a:t>
            </a:r>
          </a:p>
          <a:p>
            <a:r>
              <a:rPr lang="en-US" sz="2400" dirty="0" smtClean="0"/>
              <a:t> Analytics,</a:t>
            </a:r>
          </a:p>
          <a:p>
            <a:pPr lvl="1"/>
            <a:r>
              <a:rPr lang="en-US" sz="2000" dirty="0" smtClean="0"/>
              <a:t> which offers real-time reporting, calculations, and dashboards to help improve decision making and resource allocation</a:t>
            </a:r>
          </a:p>
          <a:p>
            <a:endParaRPr lang="en-US" dirty="0"/>
          </a:p>
        </p:txBody>
      </p:sp>
      <p:sp>
        <p:nvSpPr>
          <p:cNvPr id="4" name="Date Placeholder 3"/>
          <p:cNvSpPr>
            <a:spLocks noGrp="1"/>
          </p:cNvSpPr>
          <p:nvPr>
            <p:ph type="dt" sz="half" idx="10"/>
          </p:nvPr>
        </p:nvSpPr>
        <p:spPr/>
        <p:txBody>
          <a:bodyPr/>
          <a:lstStyle/>
          <a:p>
            <a:fld id="{ECF7C1D4-CB52-4637-B9D3-4892FAEB9461}"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Salesforce</a:t>
            </a:r>
            <a:r>
              <a:rPr lang="en-US" dirty="0" smtClean="0"/>
              <a:t> .com</a:t>
            </a:r>
            <a:endParaRPr lang="en-US" dirty="0"/>
          </a:p>
        </p:txBody>
      </p:sp>
      <p:sp>
        <p:nvSpPr>
          <p:cNvPr id="3" name="Content Placeholder 2"/>
          <p:cNvSpPr>
            <a:spLocks noGrp="1"/>
          </p:cNvSpPr>
          <p:nvPr>
            <p:ph idx="1"/>
          </p:nvPr>
        </p:nvSpPr>
        <p:spPr/>
        <p:txBody>
          <a:bodyPr/>
          <a:lstStyle/>
          <a:p>
            <a:endParaRPr lang="en-US"/>
          </a:p>
        </p:txBody>
      </p:sp>
      <p:pic>
        <p:nvPicPr>
          <p:cNvPr id="48130" name="Picture 2"/>
          <p:cNvPicPr>
            <a:picLocks noChangeAspect="1" noChangeArrowheads="1"/>
          </p:cNvPicPr>
          <p:nvPr/>
        </p:nvPicPr>
        <p:blipFill>
          <a:blip r:embed="rId2"/>
          <a:srcRect/>
          <a:stretch>
            <a:fillRect/>
          </a:stretch>
        </p:blipFill>
        <p:spPr bwMode="auto">
          <a:xfrm>
            <a:off x="1828800" y="1143000"/>
            <a:ext cx="5417280" cy="5289212"/>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34A1B67-5EC1-4E64-A932-8365AA9E8D07}" type="datetime1">
              <a:rPr lang="en-US" smtClean="0"/>
              <a:t>3/14/2022</a:t>
            </a:fld>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popular web-based CRM solution</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err="1" smtClean="0"/>
              <a:t>bConnections</a:t>
            </a:r>
            <a:endParaRPr lang="en-US" b="1" dirty="0" smtClean="0"/>
          </a:p>
          <a:p>
            <a:r>
              <a:rPr lang="en-US" b="1" dirty="0" err="1" smtClean="0"/>
              <a:t>BigContacts</a:t>
            </a:r>
            <a:endParaRPr lang="en-US" b="1" dirty="0" smtClean="0"/>
          </a:p>
          <a:p>
            <a:r>
              <a:rPr lang="en-US" b="1" dirty="0" err="1" smtClean="0"/>
              <a:t>eStudio</a:t>
            </a:r>
            <a:r>
              <a:rPr lang="en-US" b="1" dirty="0" smtClean="0"/>
              <a:t> Contact Manager</a:t>
            </a:r>
          </a:p>
          <a:p>
            <a:r>
              <a:rPr lang="en-US" b="1" dirty="0" err="1" smtClean="0"/>
              <a:t>Highrise</a:t>
            </a:r>
            <a:endParaRPr lang="en-US" b="1" dirty="0" smtClean="0"/>
          </a:p>
          <a:p>
            <a:r>
              <a:rPr lang="en-US" b="1" dirty="0" smtClean="0"/>
              <a:t>Apple </a:t>
            </a:r>
            <a:r>
              <a:rPr lang="en-US" b="1" dirty="0" err="1" smtClean="0"/>
              <a:t>MobileMe</a:t>
            </a:r>
            <a:r>
              <a:rPr lang="en-US" b="1" dirty="0" smtClean="0"/>
              <a:t> Contacts</a:t>
            </a:r>
          </a:p>
          <a:p>
            <a:r>
              <a:rPr lang="en-US" b="1" dirty="0" err="1" smtClean="0"/>
              <a:t>MyEvents</a:t>
            </a:r>
            <a:endParaRPr lang="en-US" b="1" dirty="0" smtClean="0"/>
          </a:p>
          <a:p>
            <a:r>
              <a:rPr lang="en-US" b="1" dirty="0" err="1" smtClean="0"/>
              <a:t>Plaxo</a:t>
            </a:r>
            <a:endParaRPr lang="en-US" b="1" dirty="0" smtClean="0"/>
          </a:p>
          <a:p>
            <a:r>
              <a:rPr lang="en-US" b="1" dirty="0" smtClean="0"/>
              <a:t>People Matrix</a:t>
            </a:r>
          </a:p>
          <a:p>
            <a:r>
              <a:rPr lang="en-US" b="1" dirty="0" err="1" smtClean="0"/>
              <a:t>PipelineDeals</a:t>
            </a:r>
            <a:endParaRPr lang="en-US" b="1" dirty="0" smtClean="0"/>
          </a:p>
          <a:p>
            <a:r>
              <a:rPr lang="en-US" b="1" dirty="0" err="1" smtClean="0"/>
              <a:t>SalesBoom</a:t>
            </a:r>
            <a:endParaRPr lang="en-US" b="1" dirty="0" smtClean="0"/>
          </a:p>
          <a:p>
            <a:r>
              <a:rPr lang="en-US" b="1" dirty="0" smtClean="0"/>
              <a:t>SalesJunction.com</a:t>
            </a:r>
          </a:p>
          <a:p>
            <a:r>
              <a:rPr lang="en-US" b="1" dirty="0" err="1" smtClean="0"/>
              <a:t>SalesNexus</a:t>
            </a:r>
            <a:endParaRPr lang="en-US" b="1" dirty="0" smtClean="0"/>
          </a:p>
          <a:p>
            <a:r>
              <a:rPr lang="en-US" b="1" dirty="0" err="1" smtClean="0"/>
              <a:t>Zoho</a:t>
            </a:r>
            <a:r>
              <a:rPr lang="en-US" b="1" dirty="0" smtClean="0"/>
              <a:t> CRM</a:t>
            </a:r>
            <a:endParaRPr lang="en-US" dirty="0"/>
          </a:p>
        </p:txBody>
      </p:sp>
      <p:sp>
        <p:nvSpPr>
          <p:cNvPr id="4" name="Date Placeholder 3"/>
          <p:cNvSpPr>
            <a:spLocks noGrp="1"/>
          </p:cNvSpPr>
          <p:nvPr>
            <p:ph type="dt" sz="half" idx="10"/>
          </p:nvPr>
        </p:nvSpPr>
        <p:spPr/>
        <p:txBody>
          <a:bodyPr/>
          <a:lstStyle/>
          <a:p>
            <a:fld id="{356FED9B-0A5A-4183-A7A3-597A66B7573A}"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Collaborating on Project</a:t>
            </a:r>
            <a:br>
              <a:rPr lang="en-US" b="1" dirty="0" smtClean="0"/>
            </a:br>
            <a:r>
              <a:rPr lang="en-US" b="1" dirty="0" smtClean="0"/>
              <a:t>Management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Exploring Project Management</a:t>
            </a:r>
            <a:br>
              <a:rPr lang="en-US" b="1" dirty="0" smtClean="0"/>
            </a:br>
            <a:r>
              <a:rPr lang="en-US" b="1" dirty="0" smtClean="0"/>
              <a:t>Applications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smtClean="0"/>
              <a:t>Traditional project management software helps project managers and team members organize and track all the various tasks in a project.</a:t>
            </a:r>
          </a:p>
          <a:p>
            <a:pPr algn="just"/>
            <a:r>
              <a:rPr lang="en-US" dirty="0" smtClean="0"/>
              <a:t>The software is used for scheduling, budget management, and resource-allocation components.</a:t>
            </a:r>
          </a:p>
          <a:p>
            <a:pPr algn="just"/>
            <a:r>
              <a:rPr lang="en-US" dirty="0" smtClean="0">
                <a:solidFill>
                  <a:srgbClr val="FF0000"/>
                </a:solidFill>
              </a:rPr>
              <a:t>Web-based project management applications </a:t>
            </a:r>
            <a:r>
              <a:rPr lang="en-US" dirty="0" smtClean="0"/>
              <a:t>do all this online, with a centralized project file accessible to all team members. </a:t>
            </a:r>
          </a:p>
          <a:p>
            <a:pPr algn="just"/>
            <a:r>
              <a:rPr lang="en-US" dirty="0" smtClean="0"/>
              <a:t>This enables improved communication and collaboration between members of the project team.</a:t>
            </a:r>
            <a:endParaRPr lang="en-US" dirty="0"/>
          </a:p>
        </p:txBody>
      </p:sp>
      <p:sp>
        <p:nvSpPr>
          <p:cNvPr id="4" name="Date Placeholder 3"/>
          <p:cNvSpPr>
            <a:spLocks noGrp="1"/>
          </p:cNvSpPr>
          <p:nvPr>
            <p:ph type="dt" sz="half" idx="10"/>
          </p:nvPr>
        </p:nvSpPr>
        <p:spPr/>
        <p:txBody>
          <a:bodyPr/>
          <a:lstStyle/>
          <a:p>
            <a:fld id="{FDA16A1E-D79F-4D5D-8549-0EE5AB137CDA}"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@task</a:t>
            </a:r>
            <a:endParaRPr lang="en-US" dirty="0"/>
          </a:p>
        </p:txBody>
      </p:sp>
      <p:sp>
        <p:nvSpPr>
          <p:cNvPr id="3" name="Content Placeholder 2"/>
          <p:cNvSpPr>
            <a:spLocks noGrp="1"/>
          </p:cNvSpPr>
          <p:nvPr>
            <p:ph idx="1"/>
          </p:nvPr>
        </p:nvSpPr>
        <p:spPr>
          <a:xfrm>
            <a:off x="457200" y="1219200"/>
            <a:ext cx="8382000" cy="5638800"/>
          </a:xfrm>
        </p:spPr>
        <p:txBody>
          <a:bodyPr>
            <a:normAutofit fontScale="92500" lnSpcReduction="20000"/>
          </a:bodyPr>
          <a:lstStyle/>
          <a:p>
            <a:r>
              <a:rPr lang="en-US" dirty="0" smtClean="0"/>
              <a:t>The web-based project management program known as @task (www.attask.com) offers a variety of traditional projection management functions. </a:t>
            </a:r>
          </a:p>
          <a:p>
            <a:r>
              <a:rPr lang="en-US" dirty="0" smtClean="0"/>
              <a:t>The application includes an </a:t>
            </a:r>
          </a:p>
          <a:p>
            <a:pPr lvl="1"/>
            <a:r>
              <a:rPr lang="en-US" dirty="0" smtClean="0"/>
              <a:t>interactive drag-and-drop Gantt chart</a:t>
            </a:r>
          </a:p>
          <a:p>
            <a:pPr lvl="1"/>
            <a:r>
              <a:rPr lang="en-US" dirty="0" smtClean="0"/>
              <a:t>critical path analysis, </a:t>
            </a:r>
          </a:p>
          <a:p>
            <a:pPr lvl="1"/>
            <a:r>
              <a:rPr lang="en-US" dirty="0" smtClean="0"/>
              <a:t>project milestones, </a:t>
            </a:r>
          </a:p>
          <a:p>
            <a:pPr lvl="1"/>
            <a:r>
              <a:rPr lang="en-US" dirty="0" smtClean="0"/>
              <a:t>planned/projected/ estimated comparisons,</a:t>
            </a:r>
          </a:p>
          <a:p>
            <a:pPr lvl="1"/>
            <a:r>
              <a:rPr lang="en-US" dirty="0" smtClean="0"/>
              <a:t> resource scheduling,</a:t>
            </a:r>
          </a:p>
          <a:p>
            <a:pPr lvl="1"/>
            <a:r>
              <a:rPr lang="en-US" dirty="0" smtClean="0"/>
              <a:t> issue management, and </a:t>
            </a:r>
          </a:p>
          <a:p>
            <a:pPr lvl="1"/>
            <a:r>
              <a:rPr lang="en-US" dirty="0" smtClean="0"/>
              <a:t>calendar views for project tasks. </a:t>
            </a:r>
          </a:p>
          <a:p>
            <a:r>
              <a:rPr lang="en-US" dirty="0" smtClean="0"/>
              <a:t>Tasks can even be managed remotely via a special software widget for Apple’s </a:t>
            </a:r>
            <a:r>
              <a:rPr lang="en-US" dirty="0" err="1" smtClean="0"/>
              <a:t>iPhone</a:t>
            </a:r>
            <a:r>
              <a:rPr lang="en-US" dirty="0" smtClean="0"/>
              <a:t>.</a:t>
            </a:r>
            <a:endParaRPr lang="en-US" dirty="0"/>
          </a:p>
        </p:txBody>
      </p:sp>
      <p:sp>
        <p:nvSpPr>
          <p:cNvPr id="4" name="Date Placeholder 3"/>
          <p:cNvSpPr>
            <a:spLocks noGrp="1"/>
          </p:cNvSpPr>
          <p:nvPr>
            <p:ph type="dt" sz="half" idx="10"/>
          </p:nvPr>
        </p:nvSpPr>
        <p:spPr/>
        <p:txBody>
          <a:bodyPr/>
          <a:lstStyle/>
          <a:p>
            <a:fld id="{2FDE1370-4BE1-495A-8B73-3F3B96B49A3F}"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Drag and drop Gantt chart in @task</a:t>
            </a:r>
            <a:endParaRPr lang="en-US" dirty="0"/>
          </a:p>
        </p:txBody>
      </p:sp>
      <p:pic>
        <p:nvPicPr>
          <p:cNvPr id="49154" name="Picture 2"/>
          <p:cNvPicPr>
            <a:picLocks noGrp="1" noChangeAspect="1" noChangeArrowheads="1"/>
          </p:cNvPicPr>
          <p:nvPr>
            <p:ph idx="1"/>
          </p:nvPr>
        </p:nvPicPr>
        <p:blipFill>
          <a:blip r:embed="rId2"/>
          <a:srcRect/>
          <a:stretch>
            <a:fillRect/>
          </a:stretch>
        </p:blipFill>
        <p:spPr bwMode="auto">
          <a:xfrm>
            <a:off x="533400" y="1524000"/>
            <a:ext cx="8330595" cy="44196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89ECE055-C832-47E6-93FB-98660C7F0A79}"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553200"/>
          </a:xfrm>
        </p:spPr>
        <p:txBody>
          <a:bodyPr>
            <a:normAutofit fontScale="85000" lnSpcReduction="10000"/>
          </a:bodyPr>
          <a:lstStyle/>
          <a:p>
            <a:pPr algn="just"/>
            <a:r>
              <a:rPr lang="en-US" dirty="0" smtClean="0"/>
              <a:t>The most popular web-based calendar today, no doubt due to its association with the web’s most-used search engine, is Google Calendar (calendar.google.com).</a:t>
            </a:r>
          </a:p>
          <a:p>
            <a:pPr algn="just"/>
            <a:r>
              <a:rPr lang="en-US" dirty="0" smtClean="0"/>
              <a:t>Google Calendar is free, full featured, and easy to use. It lets you create both personal and shared calendars, which makes it ideal for tracking business group, family, and community schedules.</a:t>
            </a:r>
          </a:p>
          <a:p>
            <a:r>
              <a:rPr lang="en-US" dirty="0" smtClean="0"/>
              <a:t>Google Calendar is web based, you can use it to create not only a private calendar for yourself, but also public calendars for your company or organization.</a:t>
            </a:r>
          </a:p>
          <a:p>
            <a:r>
              <a:rPr lang="en-US" dirty="0" smtClean="0"/>
              <a:t> Create a public calendar and all employees or attendees can access it via the web. In addition, special event invitation features make it easy to invite others to an event—public or private.</a:t>
            </a:r>
            <a:endParaRPr lang="en-US" dirty="0"/>
          </a:p>
        </p:txBody>
      </p:sp>
      <p:sp>
        <p:nvSpPr>
          <p:cNvPr id="4" name="Date Placeholder 3"/>
          <p:cNvSpPr>
            <a:spLocks noGrp="1"/>
          </p:cNvSpPr>
          <p:nvPr>
            <p:ph type="dt" sz="half" idx="10"/>
          </p:nvPr>
        </p:nvSpPr>
        <p:spPr/>
        <p:txBody>
          <a:bodyPr/>
          <a:lstStyle/>
          <a:p>
            <a:fld id="{6FA8ADE0-E314-41E1-9C03-8250E73CBF91}"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web based project management applications</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AceProject</a:t>
            </a:r>
            <a:endParaRPr lang="en-US" b="1" dirty="0" smtClean="0"/>
          </a:p>
          <a:p>
            <a:r>
              <a:rPr lang="en-US" b="1" dirty="0" err="1" smtClean="0"/>
              <a:t>Basecamp</a:t>
            </a:r>
            <a:endParaRPr lang="en-US" b="1" dirty="0" smtClean="0"/>
          </a:p>
          <a:p>
            <a:r>
              <a:rPr lang="en-US" b="1" dirty="0" smtClean="0"/>
              <a:t>Copper Project</a:t>
            </a:r>
          </a:p>
          <a:p>
            <a:r>
              <a:rPr lang="en-US" b="1" dirty="0" err="1" smtClean="0"/>
              <a:t>eStudio</a:t>
            </a:r>
            <a:r>
              <a:rPr lang="en-US" b="1" dirty="0" smtClean="0"/>
              <a:t> </a:t>
            </a:r>
            <a:r>
              <a:rPr lang="en-US" b="1" dirty="0" err="1" smtClean="0"/>
              <a:t>TaskTracker</a:t>
            </a:r>
            <a:endParaRPr lang="en-US" b="1" dirty="0" smtClean="0"/>
          </a:p>
          <a:p>
            <a:r>
              <a:rPr lang="en-US" b="1" dirty="0" smtClean="0"/>
              <a:t>Project Drive</a:t>
            </a:r>
          </a:p>
          <a:p>
            <a:r>
              <a:rPr lang="en-US" b="1" dirty="0" err="1" smtClean="0"/>
              <a:t>Vertabase</a:t>
            </a:r>
            <a:endParaRPr lang="en-US" b="1" dirty="0" smtClean="0"/>
          </a:p>
          <a:p>
            <a:r>
              <a:rPr lang="en-US" b="1" dirty="0" err="1" smtClean="0"/>
              <a:t>Wrike</a:t>
            </a:r>
            <a:endParaRPr lang="en-US" b="1" dirty="0" smtClean="0"/>
          </a:p>
          <a:p>
            <a:r>
              <a:rPr lang="en-US" b="1" dirty="0" err="1" smtClean="0"/>
              <a:t>Zoho</a:t>
            </a:r>
            <a:r>
              <a:rPr lang="en-US" b="1" dirty="0" smtClean="0"/>
              <a:t> Projects</a:t>
            </a:r>
            <a:endParaRPr lang="en-US" dirty="0"/>
          </a:p>
        </p:txBody>
      </p:sp>
      <p:sp>
        <p:nvSpPr>
          <p:cNvPr id="4" name="Date Placeholder 3"/>
          <p:cNvSpPr>
            <a:spLocks noGrp="1"/>
          </p:cNvSpPr>
          <p:nvPr>
            <p:ph type="dt" sz="half" idx="10"/>
          </p:nvPr>
        </p:nvSpPr>
        <p:spPr/>
        <p:txBody>
          <a:bodyPr/>
          <a:lstStyle/>
          <a:p>
            <a:fld id="{E5E4E8BA-B885-4581-969D-AB4938AB4F33}"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ADVANTAGES OF MANAGING PROJECTS ONLINE</a:t>
            </a:r>
            <a:br>
              <a:rPr lang="en-IN"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IN" dirty="0" smtClean="0"/>
              <a:t>A web-based application lets participants from different locations access the same master project files.</a:t>
            </a:r>
          </a:p>
          <a:p>
            <a:pPr algn="just"/>
            <a:r>
              <a:rPr lang="en-IN" dirty="0" smtClean="0"/>
              <a:t> When the master project is housed in the cloud, there are no issues with maintaining the right versions of files for all users, or with synchronizing files among computers to make sure they’re all up-to-date. </a:t>
            </a:r>
          </a:p>
          <a:p>
            <a:pPr algn="just"/>
            <a:r>
              <a:rPr lang="en-IN" dirty="0" smtClean="0"/>
              <a:t>Users can access files from any Internet-connected computer using any web browser. </a:t>
            </a:r>
          </a:p>
          <a:p>
            <a:pPr algn="just"/>
            <a:r>
              <a:rPr lang="en-IN" dirty="0" smtClean="0"/>
              <a:t>Cloud project management services also let smaller companies tap into more powerful applications. </a:t>
            </a:r>
          </a:p>
          <a:p>
            <a:pPr algn="just"/>
            <a:endParaRPr lang="en-US" dirty="0"/>
          </a:p>
        </p:txBody>
      </p:sp>
      <p:sp>
        <p:nvSpPr>
          <p:cNvPr id="4" name="Date Placeholder 3"/>
          <p:cNvSpPr>
            <a:spLocks noGrp="1"/>
          </p:cNvSpPr>
          <p:nvPr>
            <p:ph type="dt" sz="half" idx="10"/>
          </p:nvPr>
        </p:nvSpPr>
        <p:spPr/>
        <p:txBody>
          <a:bodyPr/>
          <a:lstStyle/>
          <a:p>
            <a:fld id="{B89FECA1-E3F7-4C49-94AD-E8FA4BB8D10C}"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Collaborating on Word Processing </a:t>
            </a:r>
            <a:endParaRPr lang="en-IN" dirty="0"/>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 Web-based word processors, in contrast, are hosted in the cloud, not on your hard drive—as are the documents you create with these applications. </a:t>
            </a:r>
          </a:p>
          <a:p>
            <a:pPr algn="just"/>
            <a:r>
              <a:rPr lang="en-IN" dirty="0" smtClean="0"/>
              <a:t>And these web-based applications mimic the key features of Microsoft Word, so you don’t give up much in the way of functionality.</a:t>
            </a:r>
            <a:endParaRPr lang="en-IN" dirty="0"/>
          </a:p>
        </p:txBody>
      </p:sp>
      <p:sp>
        <p:nvSpPr>
          <p:cNvPr id="4" name="Date Placeholder 3"/>
          <p:cNvSpPr>
            <a:spLocks noGrp="1"/>
          </p:cNvSpPr>
          <p:nvPr>
            <p:ph type="dt" sz="half" idx="10"/>
          </p:nvPr>
        </p:nvSpPr>
        <p:spPr/>
        <p:txBody>
          <a:bodyPr/>
          <a:lstStyle/>
          <a:p>
            <a:fld id="{F0B3A4AD-54FA-4CBF-B0AD-D649A7D66055}"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Google Docs</a:t>
            </a:r>
            <a:endParaRPr lang="en-IN" dirty="0"/>
          </a:p>
        </p:txBody>
      </p:sp>
      <p:sp>
        <p:nvSpPr>
          <p:cNvPr id="3" name="Content Placeholder 2"/>
          <p:cNvSpPr>
            <a:spLocks noGrp="1"/>
          </p:cNvSpPr>
          <p:nvPr>
            <p:ph idx="1"/>
          </p:nvPr>
        </p:nvSpPr>
        <p:spPr>
          <a:xfrm>
            <a:off x="457200" y="1219200"/>
            <a:ext cx="8382000" cy="5334000"/>
          </a:xfrm>
        </p:spPr>
        <p:txBody>
          <a:bodyPr>
            <a:normAutofit/>
          </a:bodyPr>
          <a:lstStyle/>
          <a:p>
            <a:r>
              <a:rPr lang="en-IN" dirty="0" smtClean="0"/>
              <a:t>Google Docs (docs.google.com) is the most popular web-based word processor available today. Docs is actually a suite of applications that also includes Google Spreadsheets and Google Presentations; the Docs part of the Docs suite is the actual word processing application. </a:t>
            </a:r>
          </a:p>
          <a:p>
            <a:r>
              <a:rPr lang="en-IN" dirty="0" smtClean="0"/>
              <a:t>Like all things Google, the Google Docs interface is clean and, most important, it works well without imposing a steep learning curve. </a:t>
            </a:r>
          </a:p>
          <a:p>
            <a:endParaRPr lang="en-IN" dirty="0"/>
          </a:p>
        </p:txBody>
      </p:sp>
      <p:sp>
        <p:nvSpPr>
          <p:cNvPr id="4" name="Date Placeholder 3"/>
          <p:cNvSpPr>
            <a:spLocks noGrp="1"/>
          </p:cNvSpPr>
          <p:nvPr>
            <p:ph type="dt" sz="half" idx="10"/>
          </p:nvPr>
        </p:nvSpPr>
        <p:spPr/>
        <p:txBody>
          <a:bodyPr/>
          <a:lstStyle/>
          <a:p>
            <a:fld id="{810D2E3C-1F01-4583-B16A-AA3E9C0037A0}"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r>
              <a:rPr lang="en-IN" dirty="0" smtClean="0"/>
              <a:t>Basic formatting is easy enough to do, storage space for your documents is generous, and sharing/collaboration version control is a snap to do. </a:t>
            </a:r>
          </a:p>
          <a:p>
            <a:r>
              <a:rPr lang="en-US" dirty="0" smtClean="0"/>
              <a:t>You can also use Google Docs to work on files you’ve previously created in your regular word processing program—including Microsoft Word. Just click the Upload button to display the Upload a File page. Browse for the file you want to  upload, and then click the Upload File button.</a:t>
            </a:r>
            <a:endParaRPr lang="en-IN" dirty="0" smtClean="0"/>
          </a:p>
        </p:txBody>
      </p:sp>
      <p:sp>
        <p:nvSpPr>
          <p:cNvPr id="4" name="Date Placeholder 3"/>
          <p:cNvSpPr>
            <a:spLocks noGrp="1"/>
          </p:cNvSpPr>
          <p:nvPr>
            <p:ph type="dt" sz="half" idx="10"/>
          </p:nvPr>
        </p:nvSpPr>
        <p:spPr/>
        <p:txBody>
          <a:bodyPr/>
          <a:lstStyle/>
          <a:p>
            <a:fld id="{1727DBB9-5BF3-4186-925C-9F99AA42A50D}"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Google Docs is a good full featured web-based word processor.</a:t>
            </a:r>
          </a:p>
          <a:p>
            <a:r>
              <a:rPr lang="en-US" dirty="0" smtClean="0"/>
              <a:t>Collaboration is easy, and you have the option of working on your documents offline if you like. And, although some competing  applications may offer greater formatting flexibility, none have near the installed base of users that Google Docs has.</a:t>
            </a:r>
            <a:endParaRPr lang="en-US" dirty="0"/>
          </a:p>
        </p:txBody>
      </p:sp>
      <p:sp>
        <p:nvSpPr>
          <p:cNvPr id="4" name="Date Placeholder 3"/>
          <p:cNvSpPr>
            <a:spLocks noGrp="1"/>
          </p:cNvSpPr>
          <p:nvPr>
            <p:ph type="dt" sz="half" idx="10"/>
          </p:nvPr>
        </p:nvSpPr>
        <p:spPr/>
        <p:txBody>
          <a:bodyPr/>
          <a:lstStyle/>
          <a:p>
            <a:fld id="{87248150-48B4-4AC6-9EC4-752F143A5BB7}"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based word processors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Adobe Buzzword</a:t>
            </a:r>
          </a:p>
          <a:p>
            <a:r>
              <a:rPr lang="en-US" dirty="0" err="1" smtClean="0"/>
              <a:t>ajaxWrite</a:t>
            </a:r>
            <a:endParaRPr lang="en-US" dirty="0" smtClean="0"/>
          </a:p>
          <a:p>
            <a:r>
              <a:rPr lang="en-US" dirty="0" err="1" smtClean="0"/>
              <a:t>Docly</a:t>
            </a:r>
            <a:endParaRPr lang="en-US" dirty="0" smtClean="0"/>
          </a:p>
          <a:p>
            <a:r>
              <a:rPr lang="en-US" dirty="0" smtClean="0"/>
              <a:t>Glide Write</a:t>
            </a:r>
          </a:p>
          <a:p>
            <a:r>
              <a:rPr lang="en-US" dirty="0" err="1" smtClean="0"/>
              <a:t>iNetWord</a:t>
            </a:r>
            <a:endParaRPr lang="en-US" dirty="0" smtClean="0"/>
          </a:p>
          <a:p>
            <a:r>
              <a:rPr lang="en-US" dirty="0" err="1" smtClean="0"/>
              <a:t>Kbdocs</a:t>
            </a:r>
            <a:endParaRPr lang="en-US" dirty="0" smtClean="0"/>
          </a:p>
          <a:p>
            <a:r>
              <a:rPr lang="en-US" dirty="0" err="1" smtClean="0"/>
              <a:t>Peepel</a:t>
            </a:r>
            <a:r>
              <a:rPr lang="en-US" dirty="0" smtClean="0"/>
              <a:t> </a:t>
            </a:r>
            <a:r>
              <a:rPr lang="en-US" dirty="0" err="1" smtClean="0"/>
              <a:t>WebWriter</a:t>
            </a:r>
            <a:endParaRPr lang="en-US" dirty="0" smtClean="0"/>
          </a:p>
          <a:p>
            <a:r>
              <a:rPr lang="en-US" dirty="0" err="1" smtClean="0"/>
              <a:t>ThinkFree</a:t>
            </a:r>
            <a:r>
              <a:rPr lang="en-US" dirty="0" smtClean="0"/>
              <a:t> Write</a:t>
            </a:r>
          </a:p>
          <a:p>
            <a:r>
              <a:rPr lang="en-US" dirty="0" err="1" smtClean="0"/>
              <a:t>WriteBoard</a:t>
            </a:r>
            <a:endParaRPr lang="en-US" dirty="0" smtClean="0"/>
          </a:p>
          <a:p>
            <a:r>
              <a:rPr lang="en-US" dirty="0" err="1" smtClean="0"/>
              <a:t>Zoho</a:t>
            </a:r>
            <a:r>
              <a:rPr lang="en-US" dirty="0" smtClean="0"/>
              <a:t> Writer</a:t>
            </a:r>
            <a:endParaRPr lang="en-US" dirty="0"/>
          </a:p>
        </p:txBody>
      </p:sp>
      <p:sp>
        <p:nvSpPr>
          <p:cNvPr id="4" name="Date Placeholder 3"/>
          <p:cNvSpPr>
            <a:spLocks noGrp="1"/>
          </p:cNvSpPr>
          <p:nvPr>
            <p:ph type="dt" sz="half" idx="10"/>
          </p:nvPr>
        </p:nvSpPr>
        <p:spPr/>
        <p:txBody>
          <a:bodyPr/>
          <a:lstStyle/>
          <a:p>
            <a:fld id="{D658B580-C233-4463-B1D6-6D18591E530F}"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Collaborating on</a:t>
            </a:r>
            <a:br>
              <a:rPr lang="en-US" b="1" dirty="0" smtClean="0"/>
            </a:br>
            <a:r>
              <a:rPr lang="en-US" b="1" dirty="0" smtClean="0"/>
              <a:t>Spreadsheets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Exploring Web-Based Spreadsheets</a:t>
            </a:r>
            <a:endParaRPr lang="en-US" dirty="0"/>
          </a:p>
        </p:txBody>
      </p:sp>
      <p:sp>
        <p:nvSpPr>
          <p:cNvPr id="3" name="Content Placeholder 2"/>
          <p:cNvSpPr>
            <a:spLocks noGrp="1"/>
          </p:cNvSpPr>
          <p:nvPr>
            <p:ph idx="1"/>
          </p:nvPr>
        </p:nvSpPr>
        <p:spPr>
          <a:xfrm>
            <a:off x="381000" y="1219200"/>
            <a:ext cx="8305800" cy="4906963"/>
          </a:xfrm>
        </p:spPr>
        <p:txBody>
          <a:bodyPr>
            <a:normAutofit/>
          </a:bodyPr>
          <a:lstStyle/>
          <a:p>
            <a:r>
              <a:rPr lang="en-US" dirty="0" smtClean="0"/>
              <a:t>Google Spreadsheets</a:t>
            </a:r>
          </a:p>
          <a:p>
            <a:pPr lvl="1"/>
            <a:r>
              <a:rPr lang="en-US" dirty="0" smtClean="0"/>
              <a:t>Google Spreadsheets was Google’s first application in the cloud office suite first known as Google Docs &amp; Spreadsheets and now just known as Google Docs.</a:t>
            </a:r>
          </a:p>
          <a:p>
            <a:pPr lvl="1"/>
            <a:r>
              <a:rPr lang="en-US" dirty="0" smtClean="0"/>
              <a:t>(It’s also the only app in the suite that Google developed in-house.) As befit its longevity, Google Spreadsheets is Google’s most sophisticated web-based application.</a:t>
            </a:r>
            <a:endParaRPr lang="en-US" dirty="0"/>
          </a:p>
        </p:txBody>
      </p:sp>
      <p:sp>
        <p:nvSpPr>
          <p:cNvPr id="4" name="Date Placeholder 3"/>
          <p:cNvSpPr>
            <a:spLocks noGrp="1"/>
          </p:cNvSpPr>
          <p:nvPr>
            <p:ph type="dt" sz="half" idx="10"/>
          </p:nvPr>
        </p:nvSpPr>
        <p:spPr/>
        <p:txBody>
          <a:bodyPr/>
          <a:lstStyle/>
          <a:p>
            <a:fld id="{57FA56BE-922D-404F-892A-8D7870730490}"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Google allows you to create several different—and different types of—calendars. You can create one calendar for home, another for work, and yet another for your son’s soccer team. </a:t>
            </a:r>
          </a:p>
          <a:p>
            <a:pPr algn="just"/>
            <a:r>
              <a:rPr lang="en-US" dirty="0" smtClean="0"/>
              <a:t>Then you can view all your calendars from the same Google Calendar page, with the events from each calendar color-coded for easy visibility.</a:t>
            </a:r>
          </a:p>
        </p:txBody>
      </p:sp>
      <p:sp>
        <p:nvSpPr>
          <p:cNvPr id="4" name="Date Placeholder 3"/>
          <p:cNvSpPr>
            <a:spLocks noGrp="1"/>
          </p:cNvSpPr>
          <p:nvPr>
            <p:ph type="dt" sz="half" idx="10"/>
          </p:nvPr>
        </p:nvSpPr>
        <p:spPr/>
        <p:txBody>
          <a:bodyPr/>
          <a:lstStyle/>
          <a:p>
            <a:fld id="{F8DEA58A-AA08-43F8-AA75-EE26B0CD0D02}"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pPr algn="just"/>
            <a:r>
              <a:rPr lang="en-US" dirty="0" smtClean="0"/>
              <a:t>The first thing to note is that </a:t>
            </a:r>
            <a:r>
              <a:rPr lang="en-US" dirty="0" smtClean="0">
                <a:solidFill>
                  <a:srgbClr val="FF0000"/>
                </a:solidFill>
              </a:rPr>
              <a:t>Google Spreadsheets uses a tabbed interface </a:t>
            </a:r>
            <a:r>
              <a:rPr lang="en-US" dirty="0" smtClean="0"/>
              <a:t>and that the workspace changes slightly depending on which tab (Edit, Sort, Formulas, or Revisions) you select. Each tab in a Google spreadsheet has its own toolbar of options, specific to that toolbar’s function:</a:t>
            </a:r>
          </a:p>
          <a:p>
            <a:pPr algn="just"/>
            <a:r>
              <a:rPr lang="en-US" dirty="0" smtClean="0"/>
              <a:t> </a:t>
            </a:r>
            <a:r>
              <a:rPr lang="en-US" b="1" dirty="0" smtClean="0"/>
              <a:t>Edit. </a:t>
            </a:r>
          </a:p>
          <a:p>
            <a:pPr lvl="1" algn="just"/>
            <a:r>
              <a:rPr lang="en-US" dirty="0" smtClean="0"/>
              <a:t>This tab displays a toolbar full of editing and formatting options, </a:t>
            </a:r>
          </a:p>
          <a:p>
            <a:pPr algn="just"/>
            <a:r>
              <a:rPr lang="en-US" dirty="0" smtClean="0"/>
              <a:t> </a:t>
            </a:r>
            <a:r>
              <a:rPr lang="en-US" b="1" dirty="0" smtClean="0"/>
              <a:t>Sort. </a:t>
            </a:r>
          </a:p>
          <a:p>
            <a:pPr lvl="1" algn="just"/>
            <a:r>
              <a:rPr lang="en-US" dirty="0" smtClean="0"/>
              <a:t>This tab displays an abbreviated toolbar of sort-related options. </a:t>
            </a:r>
          </a:p>
          <a:p>
            <a:pPr algn="just"/>
            <a:r>
              <a:rPr lang="en-US" dirty="0" smtClean="0"/>
              <a:t> </a:t>
            </a:r>
            <a:r>
              <a:rPr lang="en-US" b="1" dirty="0" smtClean="0"/>
              <a:t>Formulas.</a:t>
            </a:r>
          </a:p>
          <a:p>
            <a:pPr lvl="1" algn="just"/>
            <a:r>
              <a:rPr lang="en-US" b="1" dirty="0" smtClean="0"/>
              <a:t> </a:t>
            </a:r>
            <a:r>
              <a:rPr lang="en-US" dirty="0" smtClean="0"/>
              <a:t>This tab displays a Range Names button, which you can use to name a range of cells..</a:t>
            </a:r>
          </a:p>
          <a:p>
            <a:r>
              <a:rPr lang="en-US" b="1" dirty="0" smtClean="0"/>
              <a:t>Revisions. </a:t>
            </a:r>
          </a:p>
          <a:p>
            <a:pPr lvl="1" algn="just"/>
            <a:r>
              <a:rPr lang="en-US" dirty="0" smtClean="0"/>
              <a:t>This final tab displays a pull-down list of the various versions of the current file.</a:t>
            </a:r>
            <a:endParaRPr lang="en-US" dirty="0"/>
          </a:p>
        </p:txBody>
      </p:sp>
      <p:sp>
        <p:nvSpPr>
          <p:cNvPr id="4" name="Date Placeholder 3"/>
          <p:cNvSpPr>
            <a:spLocks noGrp="1"/>
          </p:cNvSpPr>
          <p:nvPr>
            <p:ph type="dt" sz="half" idx="10"/>
          </p:nvPr>
        </p:nvSpPr>
        <p:spPr/>
        <p:txBody>
          <a:bodyPr/>
          <a:lstStyle/>
          <a:p>
            <a:fld id="{D3A885D8-2855-4965-A9D0-E4AB77F0F04B}"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096000"/>
          </a:xfrm>
        </p:spPr>
        <p:txBody>
          <a:bodyPr>
            <a:normAutofit fontScale="92500" lnSpcReduction="20000"/>
          </a:bodyPr>
          <a:lstStyle/>
          <a:p>
            <a:pPr algn="just"/>
            <a:r>
              <a:rPr lang="en-US" dirty="0" smtClean="0"/>
              <a:t>latest version of Google Spreadsheets contains much functionality lacking in the original release. </a:t>
            </a:r>
          </a:p>
          <a:p>
            <a:pPr algn="just"/>
            <a:r>
              <a:rPr lang="en-US" dirty="0" smtClean="0"/>
              <a:t>For example, Google Spreadsheets now contains a raft of formulas and functions, almost as many as available with Excel; it also lets you create multiple pages within a single spreadsheet file.</a:t>
            </a:r>
          </a:p>
          <a:p>
            <a:pPr algn="just"/>
            <a:r>
              <a:rPr lang="en-US" dirty="0" smtClean="0"/>
              <a:t>You also can create charts from your spreadsheet data.</a:t>
            </a:r>
          </a:p>
          <a:p>
            <a:pPr algn="just"/>
            <a:r>
              <a:rPr lang="en-US" dirty="0" smtClean="0"/>
              <a:t>Google Spreadsheets is one of the most full-featured web-based spreadsheet applications available today, matching Excel almost feature to feature.</a:t>
            </a:r>
          </a:p>
          <a:p>
            <a:pPr algn="just"/>
            <a:r>
              <a:rPr lang="en-US" dirty="0" smtClean="0"/>
              <a:t>It’s an ideal choice for both beginning and advanced spreadsheet users.</a:t>
            </a:r>
            <a:endParaRPr lang="en-US" dirty="0"/>
          </a:p>
        </p:txBody>
      </p:sp>
      <p:sp>
        <p:nvSpPr>
          <p:cNvPr id="4" name="Date Placeholder 3"/>
          <p:cNvSpPr>
            <a:spLocks noGrp="1"/>
          </p:cNvSpPr>
          <p:nvPr>
            <p:ph type="dt" sz="half" idx="10"/>
          </p:nvPr>
        </p:nvSpPr>
        <p:spPr/>
        <p:txBody>
          <a:bodyPr/>
          <a:lstStyle/>
          <a:p>
            <a:fld id="{3318192E-1C27-47A2-8B96-A3B9E474B20E}"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Few other web based spread sheets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EditGrid</a:t>
            </a:r>
            <a:endParaRPr lang="en-US" dirty="0" smtClean="0"/>
          </a:p>
          <a:p>
            <a:r>
              <a:rPr lang="en-US" dirty="0" err="1" smtClean="0"/>
              <a:t>eXpresso</a:t>
            </a:r>
            <a:endParaRPr lang="en-US" dirty="0" smtClean="0"/>
          </a:p>
          <a:p>
            <a:r>
              <a:rPr lang="en-US" dirty="0" smtClean="0"/>
              <a:t>Glide Crunch</a:t>
            </a:r>
          </a:p>
          <a:p>
            <a:r>
              <a:rPr lang="en-US" dirty="0" smtClean="0"/>
              <a:t>Num Sum</a:t>
            </a:r>
          </a:p>
          <a:p>
            <a:r>
              <a:rPr lang="en-US" dirty="0" err="1" smtClean="0"/>
              <a:t>Peepel</a:t>
            </a:r>
            <a:r>
              <a:rPr lang="en-US" dirty="0" smtClean="0"/>
              <a:t> </a:t>
            </a:r>
            <a:r>
              <a:rPr lang="en-US" dirty="0" err="1" smtClean="0"/>
              <a:t>WebSheet</a:t>
            </a:r>
            <a:endParaRPr lang="en-US" dirty="0" smtClean="0"/>
          </a:p>
          <a:p>
            <a:r>
              <a:rPr lang="en-US" dirty="0" err="1" smtClean="0"/>
              <a:t>Sheetster</a:t>
            </a:r>
            <a:endParaRPr lang="en-US" dirty="0" smtClean="0"/>
          </a:p>
          <a:p>
            <a:r>
              <a:rPr lang="en-US" dirty="0" err="1" smtClean="0"/>
              <a:t>ThinkFree</a:t>
            </a:r>
            <a:r>
              <a:rPr lang="en-US" dirty="0" smtClean="0"/>
              <a:t> Calc</a:t>
            </a:r>
          </a:p>
          <a:p>
            <a:r>
              <a:rPr lang="en-US" dirty="0" err="1" smtClean="0"/>
              <a:t>Zoho</a:t>
            </a:r>
            <a:r>
              <a:rPr lang="en-US" dirty="0" smtClean="0"/>
              <a:t> Sheet</a:t>
            </a:r>
            <a:endParaRPr lang="en-US" dirty="0"/>
          </a:p>
        </p:txBody>
      </p:sp>
      <p:sp>
        <p:nvSpPr>
          <p:cNvPr id="4" name="Date Placeholder 3"/>
          <p:cNvSpPr>
            <a:spLocks noGrp="1"/>
          </p:cNvSpPr>
          <p:nvPr>
            <p:ph type="dt" sz="half" idx="10"/>
          </p:nvPr>
        </p:nvSpPr>
        <p:spPr/>
        <p:txBody>
          <a:bodyPr/>
          <a:lstStyle/>
          <a:p>
            <a:fld id="{261291D1-7A7E-4C3F-AEE7-856831DA34EC}"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Collaborating on Databases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Web-Based Databases</a:t>
            </a:r>
            <a:endParaRPr lang="en-US" dirty="0"/>
          </a:p>
        </p:txBody>
      </p:sp>
      <p:sp>
        <p:nvSpPr>
          <p:cNvPr id="3" name="Content Placeholder 2"/>
          <p:cNvSpPr>
            <a:spLocks noGrp="1"/>
          </p:cNvSpPr>
          <p:nvPr>
            <p:ph idx="1"/>
          </p:nvPr>
        </p:nvSpPr>
        <p:spPr/>
        <p:txBody>
          <a:bodyPr>
            <a:normAutofit/>
          </a:bodyPr>
          <a:lstStyle/>
          <a:p>
            <a:pPr algn="just"/>
            <a:r>
              <a:rPr lang="en-US" dirty="0" smtClean="0"/>
              <a:t>In the desktop computing world, the leading database program today is Microsoft Access.</a:t>
            </a:r>
          </a:p>
          <a:p>
            <a:pPr algn="just"/>
            <a:r>
              <a:rPr lang="en-US" dirty="0" smtClean="0"/>
              <a:t>none of the major database software developers currently provide web-based database applications. Instead, you have to turn to a handful of start-up companies (and one big established name) for your online database needs.</a:t>
            </a:r>
            <a:endParaRPr lang="en-US" dirty="0"/>
          </a:p>
        </p:txBody>
      </p:sp>
      <p:sp>
        <p:nvSpPr>
          <p:cNvPr id="4" name="Date Placeholder 3"/>
          <p:cNvSpPr>
            <a:spLocks noGrp="1"/>
          </p:cNvSpPr>
          <p:nvPr>
            <p:ph type="dt" sz="half" idx="10"/>
          </p:nvPr>
        </p:nvSpPr>
        <p:spPr/>
        <p:txBody>
          <a:bodyPr/>
          <a:lstStyle/>
          <a:p>
            <a:fld id="{771F3CC7-0231-4FDC-86DF-B574E897B209}"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err="1" smtClean="0"/>
              <a:t>Blist</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smtClean="0"/>
              <a:t>One of the newest entrants in the web-based database market is </a:t>
            </a:r>
            <a:r>
              <a:rPr lang="en-US" dirty="0" err="1" smtClean="0"/>
              <a:t>Blist</a:t>
            </a:r>
            <a:r>
              <a:rPr lang="en-US" dirty="0" smtClean="0"/>
              <a:t> (www.blist.com). </a:t>
            </a:r>
          </a:p>
          <a:p>
            <a:pPr algn="just"/>
            <a:r>
              <a:rPr lang="en-US" dirty="0" err="1" smtClean="0"/>
              <a:t>Blist</a:t>
            </a:r>
            <a:r>
              <a:rPr lang="en-US" dirty="0" smtClean="0"/>
              <a:t> is a relatively easy-to-use database designed for nontechnical businesspeople; in fact, the company bills it as something of a cross between a spreadsheet and database program.</a:t>
            </a:r>
            <a:endParaRPr lang="en-US" dirty="0"/>
          </a:p>
        </p:txBody>
      </p:sp>
      <p:sp>
        <p:nvSpPr>
          <p:cNvPr id="4" name="Date Placeholder 3"/>
          <p:cNvSpPr>
            <a:spLocks noGrp="1"/>
          </p:cNvSpPr>
          <p:nvPr>
            <p:ph type="dt" sz="half" idx="10"/>
          </p:nvPr>
        </p:nvSpPr>
        <p:spPr/>
        <p:txBody>
          <a:bodyPr/>
          <a:lstStyle/>
          <a:p>
            <a:fld id="{56B76C63-17AA-498D-96BE-6F4BBC1DAB45}"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normAutofit/>
          </a:bodyPr>
          <a:lstStyle/>
          <a:p>
            <a:r>
              <a:rPr lang="en-US" dirty="0" smtClean="0"/>
              <a:t>Despite its ease of use, </a:t>
            </a:r>
            <a:r>
              <a:rPr lang="en-US" dirty="0" err="1" smtClean="0"/>
              <a:t>Blist</a:t>
            </a:r>
            <a:r>
              <a:rPr lang="en-US" dirty="0" smtClean="0"/>
              <a:t> provides some robust database management and reporting capabilities. You can make your data completely public or share it with designated users.</a:t>
            </a:r>
          </a:p>
          <a:p>
            <a:r>
              <a:rPr lang="en-US" dirty="0" smtClean="0"/>
              <a:t> Databases can be read-only, or users can have the option of adding new records or deleting old ones.</a:t>
            </a:r>
          </a:p>
        </p:txBody>
      </p:sp>
      <p:sp>
        <p:nvSpPr>
          <p:cNvPr id="4" name="Date Placeholder 3"/>
          <p:cNvSpPr>
            <a:spLocks noGrp="1"/>
          </p:cNvSpPr>
          <p:nvPr>
            <p:ph type="dt" sz="half" idx="10"/>
          </p:nvPr>
        </p:nvSpPr>
        <p:spPr/>
        <p:txBody>
          <a:bodyPr/>
          <a:lstStyle/>
          <a:p>
            <a:fld id="{422BD8D8-DA25-43A5-9236-BCA33157E2EA}"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more web-based databases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Cebase</a:t>
            </a:r>
            <a:endParaRPr lang="en-US" dirty="0" smtClean="0"/>
          </a:p>
          <a:p>
            <a:r>
              <a:rPr lang="en-US" dirty="0" smtClean="0"/>
              <a:t>Dabble DB</a:t>
            </a:r>
          </a:p>
          <a:p>
            <a:r>
              <a:rPr lang="en-US" dirty="0" err="1" smtClean="0"/>
              <a:t>Lazybase</a:t>
            </a:r>
            <a:endParaRPr lang="en-US" dirty="0" smtClean="0"/>
          </a:p>
          <a:p>
            <a:r>
              <a:rPr lang="en-US" dirty="0" err="1" smtClean="0"/>
              <a:t>MyWebDB</a:t>
            </a:r>
            <a:endParaRPr lang="en-US" dirty="0" smtClean="0"/>
          </a:p>
          <a:p>
            <a:r>
              <a:rPr lang="en-US" dirty="0" err="1" smtClean="0"/>
              <a:t>QuickBase</a:t>
            </a:r>
            <a:endParaRPr lang="en-US" dirty="0" smtClean="0"/>
          </a:p>
          <a:p>
            <a:r>
              <a:rPr lang="en-US" dirty="0" err="1" smtClean="0"/>
              <a:t>TeamDesk</a:t>
            </a:r>
            <a:endParaRPr lang="en-US" dirty="0" smtClean="0"/>
          </a:p>
          <a:p>
            <a:r>
              <a:rPr lang="en-US" dirty="0" err="1" smtClean="0"/>
              <a:t>Trackvia</a:t>
            </a:r>
            <a:endParaRPr lang="en-US" dirty="0" smtClean="0"/>
          </a:p>
          <a:p>
            <a:r>
              <a:rPr lang="en-US" dirty="0" err="1" smtClean="0"/>
              <a:t>Zoho</a:t>
            </a:r>
            <a:r>
              <a:rPr lang="en-US" dirty="0" smtClean="0"/>
              <a:t> Creator</a:t>
            </a:r>
          </a:p>
          <a:p>
            <a:r>
              <a:rPr lang="en-US" dirty="0" err="1" smtClean="0"/>
              <a:t>Zoho</a:t>
            </a:r>
            <a:r>
              <a:rPr lang="en-US" dirty="0" smtClean="0"/>
              <a:t> DB &amp; Reports</a:t>
            </a:r>
            <a:endParaRPr lang="en-US" dirty="0"/>
          </a:p>
        </p:txBody>
      </p:sp>
      <p:sp>
        <p:nvSpPr>
          <p:cNvPr id="4" name="Date Placeholder 3"/>
          <p:cNvSpPr>
            <a:spLocks noGrp="1"/>
          </p:cNvSpPr>
          <p:nvPr>
            <p:ph type="dt" sz="half" idx="10"/>
          </p:nvPr>
        </p:nvSpPr>
        <p:spPr/>
        <p:txBody>
          <a:bodyPr/>
          <a:lstStyle/>
          <a:p>
            <a:fld id="{D4B2A190-F4C9-46B0-BA48-5CEAB0459A36}"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130425"/>
            <a:ext cx="8382000" cy="1470025"/>
          </a:xfrm>
        </p:spPr>
        <p:txBody>
          <a:bodyPr/>
          <a:lstStyle/>
          <a:p>
            <a:r>
              <a:rPr lang="en-US" b="1" dirty="0" smtClean="0"/>
              <a:t>Collaborating on</a:t>
            </a:r>
            <a:br>
              <a:rPr lang="en-US" b="1" dirty="0" smtClean="0"/>
            </a:br>
            <a:r>
              <a:rPr lang="en-US" b="1" dirty="0" smtClean="0"/>
              <a:t>Presentations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81000"/>
            <a:ext cx="8382000" cy="6477000"/>
          </a:xfrm>
        </p:spPr>
        <p:txBody>
          <a:bodyPr>
            <a:normAutofit fontScale="92500" lnSpcReduction="10000"/>
          </a:bodyPr>
          <a:lstStyle/>
          <a:p>
            <a:pPr algn="just"/>
            <a:r>
              <a:rPr lang="en-US" dirty="0" smtClean="0"/>
              <a:t>Users from multiple locations can access the presentation directly from any Internet- connected computer, making it easy to assemble a presentation via group collaboration. </a:t>
            </a:r>
          </a:p>
          <a:p>
            <a:pPr algn="just"/>
            <a:r>
              <a:rPr lang="en-US" dirty="0" smtClean="0"/>
              <a:t>This is becoming an essential feature, as more and more presentations for large organizations are created by multiple people from different departments or disciplines.</a:t>
            </a:r>
          </a:p>
          <a:p>
            <a:pPr algn="just"/>
            <a:r>
              <a:rPr lang="en-US" dirty="0" smtClean="0"/>
              <a:t>Most web-based presentation programs even let you import your existing PowerPoint presentations. This is great if you’ve already created a presentation or template that you want to reuse in the future; you can then give your existing presentation from the web.</a:t>
            </a:r>
            <a:endParaRPr lang="en-US" dirty="0"/>
          </a:p>
        </p:txBody>
      </p:sp>
      <p:sp>
        <p:nvSpPr>
          <p:cNvPr id="4" name="Date Placeholder 3"/>
          <p:cNvSpPr>
            <a:spLocks noGrp="1"/>
          </p:cNvSpPr>
          <p:nvPr>
            <p:ph type="dt" sz="half" idx="10"/>
          </p:nvPr>
        </p:nvSpPr>
        <p:spPr/>
        <p:txBody>
          <a:bodyPr/>
          <a:lstStyle/>
          <a:p>
            <a:fld id="{D391D836-A8AF-4D6D-A3E0-8201DD70067E}"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382000" cy="6400800"/>
          </a:xfrm>
        </p:spPr>
        <p:txBody>
          <a:bodyPr>
            <a:normAutofit fontScale="92500" lnSpcReduction="10000"/>
          </a:bodyPr>
          <a:lstStyle/>
          <a:p>
            <a:pPr algn="just"/>
            <a:r>
              <a:rPr lang="en-US" dirty="0" smtClean="0"/>
              <a:t>Types of calendars can you create with Google Calendar</a:t>
            </a:r>
          </a:p>
          <a:p>
            <a:pPr lvl="1" algn="just"/>
            <a:r>
              <a:rPr lang="en-US" b="1" dirty="0" smtClean="0"/>
              <a:t>Personal calendars, </a:t>
            </a:r>
            <a:r>
              <a:rPr lang="en-US" dirty="0" smtClean="0"/>
              <a:t>like your default calendar</a:t>
            </a:r>
          </a:p>
          <a:p>
            <a:pPr lvl="1" algn="just"/>
            <a:r>
              <a:rPr lang="en-US" dirty="0" smtClean="0"/>
              <a:t> </a:t>
            </a:r>
            <a:r>
              <a:rPr lang="en-US" b="1" dirty="0" smtClean="0"/>
              <a:t>Public calendars, </a:t>
            </a:r>
            <a:r>
              <a:rPr lang="en-US" dirty="0" smtClean="0"/>
              <a:t>which others can access via the web</a:t>
            </a:r>
          </a:p>
          <a:p>
            <a:pPr lvl="1" algn="just"/>
            <a:r>
              <a:rPr lang="en-US" dirty="0" smtClean="0"/>
              <a:t> </a:t>
            </a:r>
            <a:r>
              <a:rPr lang="en-US" b="1" dirty="0" smtClean="0"/>
              <a:t>Friends’ calendars, </a:t>
            </a:r>
            <a:r>
              <a:rPr lang="en-US" dirty="0" smtClean="0"/>
              <a:t>which you import from their Google Calendar web pages</a:t>
            </a:r>
          </a:p>
          <a:p>
            <a:pPr lvl="1" algn="just"/>
            <a:r>
              <a:rPr lang="en-US" dirty="0" smtClean="0"/>
              <a:t> </a:t>
            </a:r>
            <a:r>
              <a:rPr lang="en-US" b="1" dirty="0" smtClean="0"/>
              <a:t>Holiday calendars</a:t>
            </a:r>
            <a:r>
              <a:rPr lang="en-US" dirty="0" smtClean="0"/>
              <a:t>, which add national holidays to a basic calendar</a:t>
            </a:r>
          </a:p>
          <a:p>
            <a:pPr algn="just"/>
            <a:r>
              <a:rPr lang="en-US" dirty="0" smtClean="0"/>
              <a:t>Google Calendar integrates smoothly with Google’s Gmail application. </a:t>
            </a:r>
          </a:p>
          <a:p>
            <a:pPr algn="just"/>
            <a:r>
              <a:rPr lang="en-US" dirty="0" smtClean="0"/>
              <a:t>Google Calendar can scan your email messages for dates and times and, with a few clicks of your mouse, create events based on the content of your Gmail messages.</a:t>
            </a:r>
          </a:p>
        </p:txBody>
      </p:sp>
      <p:sp>
        <p:nvSpPr>
          <p:cNvPr id="4" name="Date Placeholder 3"/>
          <p:cNvSpPr>
            <a:spLocks noGrp="1"/>
          </p:cNvSpPr>
          <p:nvPr>
            <p:ph type="dt" sz="half" idx="10"/>
          </p:nvPr>
        </p:nvSpPr>
        <p:spPr/>
        <p:txBody>
          <a:bodyPr/>
          <a:lstStyle/>
          <a:p>
            <a:fld id="{2D748892-B7D5-4E64-878E-93C83634AC63}"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Evaluating Web-Based Presentation Applications</a:t>
            </a:r>
            <a:endParaRPr lang="en-US" dirty="0"/>
          </a:p>
        </p:txBody>
      </p:sp>
      <p:sp>
        <p:nvSpPr>
          <p:cNvPr id="3" name="Content Placeholder 2"/>
          <p:cNvSpPr>
            <a:spLocks noGrp="1"/>
          </p:cNvSpPr>
          <p:nvPr>
            <p:ph idx="1"/>
          </p:nvPr>
        </p:nvSpPr>
        <p:spPr>
          <a:xfrm>
            <a:off x="304800" y="1371600"/>
            <a:ext cx="8458200" cy="5486400"/>
          </a:xfrm>
        </p:spPr>
        <p:txBody>
          <a:bodyPr>
            <a:normAutofit fontScale="92500"/>
          </a:bodyPr>
          <a:lstStyle/>
          <a:p>
            <a:pPr algn="just"/>
            <a:r>
              <a:rPr lang="en-US" b="1" dirty="0" err="1" smtClean="0"/>
              <a:t>BrinkPad</a:t>
            </a:r>
            <a:endParaRPr lang="en-US" b="1" dirty="0" smtClean="0"/>
          </a:p>
          <a:p>
            <a:pPr lvl="1" algn="just"/>
            <a:r>
              <a:rPr lang="en-US" dirty="0" err="1" smtClean="0"/>
              <a:t>BrinkPad</a:t>
            </a:r>
            <a:r>
              <a:rPr lang="en-US" dirty="0" smtClean="0"/>
              <a:t> (www.brinkpad.com) is a </a:t>
            </a:r>
            <a:r>
              <a:rPr lang="en-US" dirty="0" smtClean="0">
                <a:solidFill>
                  <a:srgbClr val="FF0000"/>
                </a:solidFill>
              </a:rPr>
              <a:t>Java applet that works inside any web browser</a:t>
            </a:r>
            <a:r>
              <a:rPr lang="en-US" dirty="0" smtClean="0"/>
              <a:t>. It lets you create, save, and publish your presentations and slide shows on the web. It also lets others share and collaborate on your presentations</a:t>
            </a:r>
          </a:p>
          <a:p>
            <a:pPr lvl="1" algn="just"/>
            <a:r>
              <a:rPr lang="en-US" dirty="0" smtClean="0"/>
              <a:t>But it </a:t>
            </a:r>
            <a:r>
              <a:rPr lang="en-US" dirty="0" smtClean="0">
                <a:solidFill>
                  <a:srgbClr val="0070C0"/>
                </a:solidFill>
              </a:rPr>
              <a:t>doesn’t offer much in the way of predesigned templates,</a:t>
            </a:r>
            <a:r>
              <a:rPr lang="en-US" dirty="0" smtClean="0"/>
              <a:t> offers </a:t>
            </a:r>
            <a:r>
              <a:rPr lang="en-US" dirty="0" smtClean="0">
                <a:solidFill>
                  <a:srgbClr val="0070C0"/>
                </a:solidFill>
              </a:rPr>
              <a:t>no slide transition effects</a:t>
            </a:r>
            <a:r>
              <a:rPr lang="en-US" dirty="0" smtClean="0"/>
              <a:t>, and doesn’t include charting or table tools. You do get rudimentary drawing tools, however, which enable you to mix illustrations, text, and imported digital pictures. So </a:t>
            </a:r>
            <a:r>
              <a:rPr lang="en-US" dirty="0" err="1" smtClean="0"/>
              <a:t>BrinkPad’s</a:t>
            </a:r>
            <a:r>
              <a:rPr lang="en-US" dirty="0" smtClean="0"/>
              <a:t> limited functionality means that it’s not yet a satisfactory replacement for PowerPoint.</a:t>
            </a:r>
            <a:endParaRPr lang="en-US" dirty="0"/>
          </a:p>
        </p:txBody>
      </p:sp>
      <p:sp>
        <p:nvSpPr>
          <p:cNvPr id="4" name="Date Placeholder 3"/>
          <p:cNvSpPr>
            <a:spLocks noGrp="1"/>
          </p:cNvSpPr>
          <p:nvPr>
            <p:ph type="dt" sz="half" idx="10"/>
          </p:nvPr>
        </p:nvSpPr>
        <p:spPr/>
        <p:txBody>
          <a:bodyPr/>
          <a:lstStyle/>
          <a:p>
            <a:fld id="{9799016B-FA32-4CB3-8AFF-05D29612FCA2}"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web based presentation applications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Empressr</a:t>
            </a:r>
            <a:endParaRPr lang="en-US" dirty="0" smtClean="0"/>
          </a:p>
          <a:p>
            <a:r>
              <a:rPr lang="en-US" dirty="0" smtClean="0"/>
              <a:t>Google Presentations</a:t>
            </a:r>
          </a:p>
          <a:p>
            <a:r>
              <a:rPr lang="en-US" dirty="0" err="1" smtClean="0"/>
              <a:t>Preezo</a:t>
            </a:r>
            <a:endParaRPr lang="en-US" dirty="0" smtClean="0"/>
          </a:p>
          <a:p>
            <a:r>
              <a:rPr lang="en-US" dirty="0" smtClean="0"/>
              <a:t>Presentation Engine</a:t>
            </a:r>
          </a:p>
          <a:p>
            <a:r>
              <a:rPr lang="en-US" dirty="0" err="1" smtClean="0"/>
              <a:t>PreZentit</a:t>
            </a:r>
            <a:endParaRPr lang="en-US" dirty="0" smtClean="0"/>
          </a:p>
          <a:p>
            <a:r>
              <a:rPr lang="en-US" dirty="0" err="1" smtClean="0"/>
              <a:t>SlideRocket</a:t>
            </a:r>
            <a:endParaRPr lang="en-US" dirty="0" smtClean="0"/>
          </a:p>
          <a:p>
            <a:r>
              <a:rPr lang="en-US" dirty="0" err="1" smtClean="0"/>
              <a:t>ThinkFree</a:t>
            </a:r>
            <a:r>
              <a:rPr lang="en-US" dirty="0" smtClean="0"/>
              <a:t> Show</a:t>
            </a:r>
          </a:p>
          <a:p>
            <a:r>
              <a:rPr lang="en-US" dirty="0" err="1" smtClean="0"/>
              <a:t>Thumbstacks</a:t>
            </a:r>
            <a:endParaRPr lang="en-US" dirty="0" smtClean="0"/>
          </a:p>
          <a:p>
            <a:r>
              <a:rPr lang="en-US" dirty="0" err="1" smtClean="0"/>
              <a:t>Zoho</a:t>
            </a:r>
            <a:r>
              <a:rPr lang="en-US" dirty="0" smtClean="0"/>
              <a:t> Show</a:t>
            </a:r>
            <a:endParaRPr lang="en-US" dirty="0"/>
          </a:p>
        </p:txBody>
      </p:sp>
      <p:sp>
        <p:nvSpPr>
          <p:cNvPr id="4" name="Date Placeholder 3"/>
          <p:cNvSpPr>
            <a:spLocks noGrp="1"/>
          </p:cNvSpPr>
          <p:nvPr>
            <p:ph type="dt" sz="half" idx="10"/>
          </p:nvPr>
        </p:nvSpPr>
        <p:spPr/>
        <p:txBody>
          <a:bodyPr/>
          <a:lstStyle/>
          <a:p>
            <a:fld id="{B228EE35-7775-4B4D-9BE0-406AC784B631}"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Storing and Sharing Files</a:t>
            </a:r>
            <a:br>
              <a:rPr lang="en-US" b="1" dirty="0" smtClean="0"/>
            </a:br>
            <a:r>
              <a:rPr lang="en-US" b="1" dirty="0" smtClean="0"/>
              <a:t>and Other Online Content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Cloud Storage?</a:t>
            </a:r>
            <a:endParaRPr lang="en-US" dirty="0"/>
          </a:p>
        </p:txBody>
      </p:sp>
      <p:sp>
        <p:nvSpPr>
          <p:cNvPr id="3" name="Content Placeholder 2"/>
          <p:cNvSpPr>
            <a:spLocks noGrp="1"/>
          </p:cNvSpPr>
          <p:nvPr>
            <p:ph idx="1"/>
          </p:nvPr>
        </p:nvSpPr>
        <p:spPr>
          <a:xfrm>
            <a:off x="457200" y="1600200"/>
            <a:ext cx="8305800" cy="4953000"/>
          </a:xfrm>
        </p:spPr>
        <p:txBody>
          <a:bodyPr>
            <a:normAutofit fontScale="92500" lnSpcReduction="20000"/>
          </a:bodyPr>
          <a:lstStyle/>
          <a:p>
            <a:pPr algn="just"/>
            <a:r>
              <a:rPr lang="en-US" dirty="0" smtClean="0"/>
              <a:t>The servers used for cloud storage are typically </a:t>
            </a:r>
            <a:r>
              <a:rPr lang="en-US" dirty="0" smtClean="0">
                <a:solidFill>
                  <a:srgbClr val="FF0000"/>
                </a:solidFill>
              </a:rPr>
              <a:t>hosted by third-party companies </a:t>
            </a:r>
            <a:r>
              <a:rPr lang="en-US" dirty="0" smtClean="0"/>
              <a:t>who operate large data centers.</a:t>
            </a:r>
          </a:p>
          <a:p>
            <a:pPr algn="just"/>
            <a:r>
              <a:rPr lang="en-US" dirty="0" smtClean="0"/>
              <a:t> When you </a:t>
            </a:r>
            <a:r>
              <a:rPr lang="en-US" dirty="0" smtClean="0">
                <a:solidFill>
                  <a:srgbClr val="FF0000"/>
                </a:solidFill>
              </a:rPr>
              <a:t>subscribe to a cloud storage service, you lease storage capacity </a:t>
            </a:r>
            <a:r>
              <a:rPr lang="en-US" dirty="0" smtClean="0"/>
              <a:t>from the cloud storage service. </a:t>
            </a:r>
          </a:p>
          <a:p>
            <a:pPr algn="just"/>
            <a:r>
              <a:rPr lang="en-US" dirty="0" smtClean="0"/>
              <a:t>You then have access to the contracted amount of storage space, which you access via the Internet. What you see looks like a single server or hard disk, </a:t>
            </a:r>
            <a:r>
              <a:rPr lang="en-US" b="1" dirty="0" smtClean="0">
                <a:solidFill>
                  <a:srgbClr val="FF0000"/>
                </a:solidFill>
              </a:rPr>
              <a:t>but it’s really just a virtual server.</a:t>
            </a:r>
          </a:p>
          <a:p>
            <a:r>
              <a:rPr lang="en-US" dirty="0" smtClean="0"/>
              <a:t>A Cloud storage service might offer multiple </a:t>
            </a:r>
            <a:r>
              <a:rPr lang="en-US" dirty="0" err="1" smtClean="0"/>
              <a:t>petabytes</a:t>
            </a:r>
            <a:r>
              <a:rPr lang="en-US" dirty="0" smtClean="0"/>
              <a:t> of storage.</a:t>
            </a:r>
            <a:endParaRPr lang="en-US" b="1" dirty="0">
              <a:solidFill>
                <a:srgbClr val="FF0000"/>
              </a:solidFill>
            </a:endParaRPr>
          </a:p>
        </p:txBody>
      </p:sp>
      <p:sp>
        <p:nvSpPr>
          <p:cNvPr id="4" name="Date Placeholder 3"/>
          <p:cNvSpPr>
            <a:spLocks noGrp="1"/>
          </p:cNvSpPr>
          <p:nvPr>
            <p:ph type="dt" sz="half" idx="10"/>
          </p:nvPr>
        </p:nvSpPr>
        <p:spPr/>
        <p:txBody>
          <a:bodyPr/>
          <a:lstStyle/>
          <a:p>
            <a:fld id="{56A902EE-B30D-43C4-AE8B-D21D3720F9EE}"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best-known cloud storage service today is probably </a:t>
            </a:r>
            <a:r>
              <a:rPr lang="en-US" dirty="0" err="1" smtClean="0"/>
              <a:t>Amazon.com’s</a:t>
            </a:r>
            <a:r>
              <a:rPr lang="en-US" dirty="0" smtClean="0"/>
              <a:t> Simple Storage Service (S3). </a:t>
            </a:r>
          </a:p>
          <a:p>
            <a:r>
              <a:rPr lang="en-US" dirty="0" smtClean="0"/>
              <a:t>Cloud storage is also offers by many other companies, with services either planned or rumored from IBM, Google, and EMC.</a:t>
            </a:r>
            <a:endParaRPr lang="en-US" dirty="0"/>
          </a:p>
        </p:txBody>
      </p:sp>
      <p:sp>
        <p:nvSpPr>
          <p:cNvPr id="4" name="Date Placeholder 3"/>
          <p:cNvSpPr>
            <a:spLocks noGrp="1"/>
          </p:cNvSpPr>
          <p:nvPr>
            <p:ph type="dt" sz="half" idx="10"/>
          </p:nvPr>
        </p:nvSpPr>
        <p:spPr/>
        <p:txBody>
          <a:bodyPr/>
          <a:lstStyle/>
          <a:p>
            <a:fld id="{FA10BFC0-087C-4477-85FC-D50471A1B19C}"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Evaluating Online File-Storage and -Sharing Services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Amazon S3</a:t>
            </a:r>
          </a:p>
          <a:p>
            <a:pPr lvl="1" algn="just"/>
            <a:r>
              <a:rPr lang="en-US" dirty="0" smtClean="0"/>
              <a:t>The Amazon Simple Storage Service (S3) provides unlimited online storage. You access your stored data via a simple web interface. S3 launched in March 2006, making it one of the most established online storage services in today’s market.</a:t>
            </a:r>
          </a:p>
          <a:p>
            <a:pPr lvl="1" algn="just"/>
            <a:r>
              <a:rPr lang="en-US" dirty="0" smtClean="0"/>
              <a:t>Amazon charges fees for the amount of data stored and for the bandwidth used in uploading and downloading that data.</a:t>
            </a:r>
            <a:endParaRPr lang="en-US" dirty="0"/>
          </a:p>
        </p:txBody>
      </p:sp>
      <p:sp>
        <p:nvSpPr>
          <p:cNvPr id="4" name="Date Placeholder 3"/>
          <p:cNvSpPr>
            <a:spLocks noGrp="1"/>
          </p:cNvSpPr>
          <p:nvPr>
            <p:ph type="dt" sz="half" idx="10"/>
          </p:nvPr>
        </p:nvSpPr>
        <p:spPr/>
        <p:txBody>
          <a:bodyPr/>
          <a:lstStyle/>
          <a:p>
            <a:fld id="{D5175C83-1999-4175-963E-8330DC692887}"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Online File-Storage and -Sharing Services</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Egnyte</a:t>
            </a:r>
            <a:endParaRPr lang="en-US" b="1" dirty="0" smtClean="0"/>
          </a:p>
          <a:p>
            <a:r>
              <a:rPr lang="en-US" b="1" dirty="0" err="1" smtClean="0"/>
              <a:t>ElephantDrive</a:t>
            </a:r>
            <a:endParaRPr lang="en-US" b="1" dirty="0" smtClean="0"/>
          </a:p>
          <a:p>
            <a:r>
              <a:rPr lang="en-US" b="1" dirty="0" smtClean="0"/>
              <a:t>Microsoft Office Live Workspace</a:t>
            </a:r>
          </a:p>
          <a:p>
            <a:r>
              <a:rPr lang="en-US" b="1" dirty="0" err="1" smtClean="0"/>
              <a:t>Mosso</a:t>
            </a:r>
            <a:endParaRPr lang="en-US" b="1" dirty="0" smtClean="0"/>
          </a:p>
          <a:p>
            <a:r>
              <a:rPr lang="en-US" b="1" dirty="0" err="1" smtClean="0"/>
              <a:t>myDataBus</a:t>
            </a:r>
            <a:endParaRPr lang="en-US" b="1" dirty="0" smtClean="0"/>
          </a:p>
          <a:p>
            <a:r>
              <a:rPr lang="en-US" b="1" dirty="0" err="1" smtClean="0"/>
              <a:t>Nirvanix</a:t>
            </a:r>
            <a:endParaRPr lang="en-US" b="1" dirty="0" smtClean="0"/>
          </a:p>
          <a:p>
            <a:r>
              <a:rPr lang="en-US" b="1" dirty="0" err="1" smtClean="0"/>
              <a:t>steekR</a:t>
            </a:r>
            <a:endParaRPr lang="en-US" b="1" dirty="0" smtClean="0"/>
          </a:p>
          <a:p>
            <a:r>
              <a:rPr lang="en-US" b="1" dirty="0" smtClean="0"/>
              <a:t>Windows Live </a:t>
            </a:r>
            <a:r>
              <a:rPr lang="en-US" b="1" dirty="0" err="1" smtClean="0"/>
              <a:t>SkyDrive</a:t>
            </a:r>
            <a:endParaRPr lang="en-US" dirty="0"/>
          </a:p>
        </p:txBody>
      </p:sp>
      <p:sp>
        <p:nvSpPr>
          <p:cNvPr id="4" name="Date Placeholder 3"/>
          <p:cNvSpPr>
            <a:spLocks noGrp="1"/>
          </p:cNvSpPr>
          <p:nvPr>
            <p:ph type="dt" sz="half" idx="10"/>
          </p:nvPr>
        </p:nvSpPr>
        <p:spPr/>
        <p:txBody>
          <a:bodyPr/>
          <a:lstStyle/>
          <a:p>
            <a:fld id="{CC188C8C-4C65-4DD6-8F2D-D19B324C115E}"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r>
              <a:rPr lang="en-US" b="1" dirty="0" smtClean="0"/>
              <a:t>Exploring Online Bookmarking Services</a:t>
            </a:r>
            <a:endParaRPr lang="en-US" dirty="0"/>
          </a:p>
        </p:txBody>
      </p:sp>
      <p:sp>
        <p:nvSpPr>
          <p:cNvPr id="3" name="Content Placeholder 2"/>
          <p:cNvSpPr>
            <a:spLocks noGrp="1"/>
          </p:cNvSpPr>
          <p:nvPr>
            <p:ph idx="1"/>
          </p:nvPr>
        </p:nvSpPr>
        <p:spPr>
          <a:xfrm>
            <a:off x="0" y="914400"/>
            <a:ext cx="8839200" cy="5562600"/>
          </a:xfrm>
        </p:spPr>
        <p:txBody>
          <a:bodyPr>
            <a:normAutofit fontScale="85000" lnSpcReduction="10000"/>
          </a:bodyPr>
          <a:lstStyle/>
          <a:p>
            <a:pPr algn="just"/>
            <a:r>
              <a:rPr lang="en-US" dirty="0" smtClean="0"/>
              <a:t>This type of service lets you share your notes and favorite websites with your friends and colleagues—or with yourself, if you’re on another computer.</a:t>
            </a:r>
          </a:p>
          <a:p>
            <a:pPr algn="just"/>
            <a:r>
              <a:rPr lang="en-US" dirty="0" smtClean="0"/>
              <a:t>It works like this. You visit a website you like and decide you want to bookmark it or share it with others. Because bookmarks and favorites work only on a single computer, you instead save the site (and any notes you have about it) to an online bookmarking site. This saves your bookmark and notes to the cloud; you can then email the link to friends, or access it yourself at a later time.</a:t>
            </a:r>
          </a:p>
          <a:p>
            <a:pPr algn="just"/>
            <a:r>
              <a:rPr lang="en-US" dirty="0" smtClean="0"/>
              <a:t>So-called notebook sites work in much the same fashion, but with random text notes you may take on any subject. Just upload your notes to the site, and then access them or share them via the web.</a:t>
            </a:r>
            <a:endParaRPr lang="en-US" dirty="0"/>
          </a:p>
        </p:txBody>
      </p:sp>
      <p:sp>
        <p:nvSpPr>
          <p:cNvPr id="4" name="Date Placeholder 3"/>
          <p:cNvSpPr>
            <a:spLocks noGrp="1"/>
          </p:cNvSpPr>
          <p:nvPr>
            <p:ph type="dt" sz="half" idx="10"/>
          </p:nvPr>
        </p:nvSpPr>
        <p:spPr/>
        <p:txBody>
          <a:bodyPr/>
          <a:lstStyle/>
          <a:p>
            <a:fld id="{D037A1FB-9AC8-4428-A3D5-1156950017F7}"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BlinkList</a:t>
            </a:r>
            <a:r>
              <a:rPr lang="en-US" b="1" dirty="0" smtClean="0"/>
              <a:t/>
            </a:r>
            <a:br>
              <a:rPr lang="en-US" b="1" dirty="0" smtClean="0"/>
            </a:br>
            <a:endParaRPr lang="en-US" dirty="0"/>
          </a:p>
        </p:txBody>
      </p:sp>
      <p:sp>
        <p:nvSpPr>
          <p:cNvPr id="3" name="Content Placeholder 2"/>
          <p:cNvSpPr>
            <a:spLocks noGrp="1"/>
          </p:cNvSpPr>
          <p:nvPr>
            <p:ph idx="1"/>
          </p:nvPr>
        </p:nvSpPr>
        <p:spPr>
          <a:xfrm>
            <a:off x="533400" y="838200"/>
            <a:ext cx="8305800" cy="5638800"/>
          </a:xfrm>
        </p:spPr>
        <p:txBody>
          <a:bodyPr>
            <a:normAutofit fontScale="92500" lnSpcReduction="10000"/>
          </a:bodyPr>
          <a:lstStyle/>
          <a:p>
            <a:pPr algn="just"/>
            <a:r>
              <a:rPr lang="en-US" dirty="0" err="1" smtClean="0"/>
              <a:t>BlinkList</a:t>
            </a:r>
            <a:r>
              <a:rPr lang="en-US" dirty="0" smtClean="0"/>
              <a:t> (www.blinklist.com) is an easy-to-use  bookmarking site. When you sign up for the (free) service, you install a small applet in your web browser.</a:t>
            </a:r>
          </a:p>
          <a:p>
            <a:pPr algn="just"/>
            <a:r>
              <a:rPr lang="en-US" dirty="0" smtClean="0"/>
              <a:t>This applet adds a Blink This Site link to your browser’s favorites list. Click this link when you find a site you want to save; this displays the Blinking dialog box. Enter any notes you have about the site, and then click the Blink button. (You can also use this dialog box to send a link to the site to friends and family.) The site now appears on your </a:t>
            </a:r>
            <a:r>
              <a:rPr lang="en-US" dirty="0" err="1" smtClean="0"/>
              <a:t>BlinkList</a:t>
            </a:r>
            <a:r>
              <a:rPr lang="en-US" dirty="0" smtClean="0"/>
              <a:t> My List page, along with all the other sites you’ve “blinked.”</a:t>
            </a:r>
            <a:endParaRPr lang="en-US" dirty="0"/>
          </a:p>
        </p:txBody>
      </p:sp>
      <p:sp>
        <p:nvSpPr>
          <p:cNvPr id="4" name="Date Placeholder 3"/>
          <p:cNvSpPr>
            <a:spLocks noGrp="1"/>
          </p:cNvSpPr>
          <p:nvPr>
            <p:ph type="dt" sz="half" idx="10"/>
          </p:nvPr>
        </p:nvSpPr>
        <p:spPr/>
        <p:txBody>
          <a:bodyPr/>
          <a:lstStyle/>
          <a:p>
            <a:fld id="{49D24A6F-7B08-49A7-B038-AD1C5E636700}"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Online Bookmarking Services</a:t>
            </a:r>
            <a:endParaRPr lang="en-US" dirty="0"/>
          </a:p>
        </p:txBody>
      </p:sp>
      <p:sp>
        <p:nvSpPr>
          <p:cNvPr id="3" name="Content Placeholder 2"/>
          <p:cNvSpPr>
            <a:spLocks noGrp="1"/>
          </p:cNvSpPr>
          <p:nvPr>
            <p:ph idx="1"/>
          </p:nvPr>
        </p:nvSpPr>
        <p:spPr/>
        <p:txBody>
          <a:bodyPr/>
          <a:lstStyle/>
          <a:p>
            <a:r>
              <a:rPr lang="en-US" b="1" dirty="0" err="1" smtClean="0"/>
              <a:t>ClipClip</a:t>
            </a:r>
            <a:endParaRPr lang="en-US" b="1" dirty="0" smtClean="0"/>
          </a:p>
          <a:p>
            <a:r>
              <a:rPr lang="en-US" b="1" dirty="0" err="1" smtClean="0"/>
              <a:t>Clipmarks</a:t>
            </a:r>
            <a:endParaRPr lang="en-US" b="1" dirty="0" smtClean="0"/>
          </a:p>
          <a:p>
            <a:r>
              <a:rPr lang="en-US" b="1" dirty="0" smtClean="0"/>
              <a:t>del.icio.us</a:t>
            </a:r>
          </a:p>
          <a:p>
            <a:r>
              <a:rPr lang="en-US" b="1" dirty="0" err="1" smtClean="0"/>
              <a:t>Feedmarker</a:t>
            </a:r>
            <a:endParaRPr lang="en-US" b="1" dirty="0" smtClean="0"/>
          </a:p>
          <a:p>
            <a:r>
              <a:rPr lang="en-US" b="1" dirty="0" err="1" smtClean="0"/>
              <a:t>SharedCopy</a:t>
            </a:r>
            <a:endParaRPr lang="en-US" b="1" dirty="0" smtClean="0"/>
          </a:p>
          <a:p>
            <a:r>
              <a:rPr lang="en-US" b="1" dirty="0" err="1" smtClean="0"/>
              <a:t>Tagseasy</a:t>
            </a:r>
            <a:endParaRPr lang="en-US" b="1" dirty="0" smtClean="0"/>
          </a:p>
          <a:p>
            <a:r>
              <a:rPr lang="en-US" b="1" dirty="0" smtClean="0"/>
              <a:t>Yahoo! </a:t>
            </a:r>
            <a:r>
              <a:rPr lang="en-US" b="1" dirty="0" err="1" smtClean="0"/>
              <a:t>MyWeb</a:t>
            </a:r>
            <a:endParaRPr lang="en-US" b="1" dirty="0" smtClean="0"/>
          </a:p>
          <a:p>
            <a:endParaRPr lang="en-US" dirty="0"/>
          </a:p>
        </p:txBody>
      </p:sp>
      <p:sp>
        <p:nvSpPr>
          <p:cNvPr id="4" name="Date Placeholder 3"/>
          <p:cNvSpPr>
            <a:spLocks noGrp="1"/>
          </p:cNvSpPr>
          <p:nvPr>
            <p:ph type="dt" sz="half" idx="10"/>
          </p:nvPr>
        </p:nvSpPr>
        <p:spPr/>
        <p:txBody>
          <a:bodyPr/>
          <a:lstStyle/>
          <a:p>
            <a:fld id="{A6737B9E-CBE0-4542-95AC-216B178B43CF}"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0" y="533400"/>
            <a:ext cx="9144000" cy="600121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EB0AC64F-036E-4016-B969-B5B261F1CFE9}" type="datetime1">
              <a:rPr lang="en-US" smtClean="0"/>
              <a:t>3/14/2022</a:t>
            </a:fld>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Sharing Digital</a:t>
            </a:r>
            <a:br>
              <a:rPr lang="en-US" b="1" dirty="0" smtClean="0"/>
            </a:br>
            <a:r>
              <a:rPr lang="en-US" b="1" dirty="0" smtClean="0"/>
              <a:t>Photographs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Exploring Online Photo-Editing Applications</a:t>
            </a:r>
            <a:endParaRPr lang="en-US" dirty="0"/>
          </a:p>
        </p:txBody>
      </p:sp>
      <p:sp>
        <p:nvSpPr>
          <p:cNvPr id="3" name="Content Placeholder 2"/>
          <p:cNvSpPr>
            <a:spLocks noGrp="1"/>
          </p:cNvSpPr>
          <p:nvPr>
            <p:ph idx="1"/>
          </p:nvPr>
        </p:nvSpPr>
        <p:spPr/>
        <p:txBody>
          <a:bodyPr>
            <a:normAutofit/>
          </a:bodyPr>
          <a:lstStyle/>
          <a:p>
            <a:r>
              <a:rPr lang="en-US" dirty="0" smtClean="0"/>
              <a:t>Edit your digital photos.</a:t>
            </a:r>
          </a:p>
          <a:p>
            <a:pPr algn="just"/>
            <a:r>
              <a:rPr lang="en-US" dirty="0" smtClean="0"/>
              <a:t>While you don’t have quite the number of options you do with most desktop photo editing software, you do get all the basics. You can crop and rotate your photos, color correct them, fix the red-eye problem, adjust contrast and brightness, and even combine multiple photos into a photo collage.</a:t>
            </a:r>
            <a:endParaRPr lang="en-US" dirty="0"/>
          </a:p>
        </p:txBody>
      </p:sp>
      <p:sp>
        <p:nvSpPr>
          <p:cNvPr id="4" name="Date Placeholder 3"/>
          <p:cNvSpPr>
            <a:spLocks noGrp="1"/>
          </p:cNvSpPr>
          <p:nvPr>
            <p:ph type="dt" sz="half" idx="10"/>
          </p:nvPr>
        </p:nvSpPr>
        <p:spPr/>
        <p:txBody>
          <a:bodyPr/>
          <a:lstStyle/>
          <a:p>
            <a:fld id="{262BDF7E-B57C-4F63-A2C1-97B439138148}"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Adobe Photoshop Express</a:t>
            </a:r>
            <a:endParaRPr lang="en-US" dirty="0"/>
          </a:p>
        </p:txBody>
      </p:sp>
      <p:sp>
        <p:nvSpPr>
          <p:cNvPr id="3" name="Content Placeholder 2"/>
          <p:cNvSpPr>
            <a:spLocks noGrp="1"/>
          </p:cNvSpPr>
          <p:nvPr>
            <p:ph idx="1"/>
          </p:nvPr>
        </p:nvSpPr>
        <p:spPr>
          <a:xfrm>
            <a:off x="457200" y="1219200"/>
            <a:ext cx="8229600" cy="5638800"/>
          </a:xfrm>
        </p:spPr>
        <p:txBody>
          <a:bodyPr>
            <a:normAutofit fontScale="85000" lnSpcReduction="10000"/>
          </a:bodyPr>
          <a:lstStyle/>
          <a:p>
            <a:pPr algn="just"/>
            <a:r>
              <a:rPr lang="en-US" dirty="0" smtClean="0"/>
              <a:t>first web-based photo-editing application.</a:t>
            </a:r>
          </a:p>
          <a:p>
            <a:pPr algn="just"/>
            <a:r>
              <a:rPr lang="en-US" dirty="0" smtClean="0"/>
              <a:t>Adobe lets you store up to 2GB of photos. And, like many other web-based photo editors, Photoshop Express is integrated with </a:t>
            </a:r>
            <a:r>
              <a:rPr lang="en-US" dirty="0" err="1" smtClean="0"/>
              <a:t>Flickr</a:t>
            </a:r>
            <a:r>
              <a:rPr lang="en-US" dirty="0" smtClean="0"/>
              <a:t>, so you can upload your edited photos to the </a:t>
            </a:r>
            <a:r>
              <a:rPr lang="en-US" dirty="0" err="1" smtClean="0"/>
              <a:t>Flickr</a:t>
            </a:r>
            <a:r>
              <a:rPr lang="en-US" dirty="0" smtClean="0"/>
              <a:t> site with a minimum of fuss and muss.</a:t>
            </a:r>
          </a:p>
          <a:p>
            <a:pPr algn="just"/>
            <a:r>
              <a:rPr lang="en-US" dirty="0" smtClean="0"/>
              <a:t>The Photoshop Express editing window</a:t>
            </a:r>
          </a:p>
          <a:p>
            <a:pPr lvl="1"/>
            <a:r>
              <a:rPr lang="en-US" b="1" dirty="0" smtClean="0"/>
              <a:t>Basics. </a:t>
            </a:r>
          </a:p>
          <a:p>
            <a:pPr lvl="2"/>
            <a:r>
              <a:rPr lang="en-US" dirty="0" smtClean="0"/>
              <a:t>Crop, rotate, auto correct, exposure, red-eye removal, touchup (a blur effect to remove scratches and blemishes), and color saturation control</a:t>
            </a:r>
          </a:p>
          <a:p>
            <a:pPr lvl="1"/>
            <a:r>
              <a:rPr lang="en-US" b="1" dirty="0" smtClean="0"/>
              <a:t>Tuning.</a:t>
            </a:r>
          </a:p>
          <a:p>
            <a:pPr lvl="2"/>
            <a:r>
              <a:rPr lang="en-US" b="1" dirty="0" smtClean="0"/>
              <a:t> </a:t>
            </a:r>
            <a:r>
              <a:rPr lang="en-US" dirty="0" smtClean="0"/>
              <a:t>White balance, highlight, fill light, sharpen, and soft focus</a:t>
            </a:r>
          </a:p>
          <a:p>
            <a:pPr lvl="1"/>
            <a:r>
              <a:rPr lang="en-US" b="1" dirty="0" smtClean="0"/>
              <a:t>Effects. </a:t>
            </a:r>
          </a:p>
          <a:p>
            <a:pPr lvl="2"/>
            <a:r>
              <a:rPr lang="en-US" dirty="0" smtClean="0"/>
              <a:t>Pop color, change hue, black &amp; white, tint, sketch, and distort</a:t>
            </a:r>
            <a:endParaRPr lang="en-US" dirty="0"/>
          </a:p>
        </p:txBody>
      </p:sp>
      <p:sp>
        <p:nvSpPr>
          <p:cNvPr id="4" name="Date Placeholder 3"/>
          <p:cNvSpPr>
            <a:spLocks noGrp="1"/>
          </p:cNvSpPr>
          <p:nvPr>
            <p:ph type="dt" sz="half" idx="10"/>
          </p:nvPr>
        </p:nvSpPr>
        <p:spPr/>
        <p:txBody>
          <a:bodyPr/>
          <a:lstStyle/>
          <a:p>
            <a:fld id="{99607D74-71F9-4A0C-9887-EB4D74F8DCF3}"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Online Photo-Editing Applications</a:t>
            </a:r>
            <a:endParaRPr lang="en-US" dirty="0"/>
          </a:p>
        </p:txBody>
      </p:sp>
      <p:sp>
        <p:nvSpPr>
          <p:cNvPr id="3" name="Content Placeholder 2"/>
          <p:cNvSpPr>
            <a:spLocks noGrp="1"/>
          </p:cNvSpPr>
          <p:nvPr>
            <p:ph idx="1"/>
          </p:nvPr>
        </p:nvSpPr>
        <p:spPr/>
        <p:txBody>
          <a:bodyPr/>
          <a:lstStyle/>
          <a:p>
            <a:r>
              <a:rPr lang="en-US" b="1" dirty="0" err="1" smtClean="0"/>
              <a:t>FotoFlexer</a:t>
            </a:r>
            <a:endParaRPr lang="en-US" b="1" dirty="0" smtClean="0"/>
          </a:p>
          <a:p>
            <a:r>
              <a:rPr lang="en-US" b="1" dirty="0" err="1" smtClean="0"/>
              <a:t>Picnik</a:t>
            </a:r>
            <a:endParaRPr lang="en-US" b="1" dirty="0" smtClean="0"/>
          </a:p>
          <a:p>
            <a:r>
              <a:rPr lang="en-US" b="1" dirty="0" smtClean="0"/>
              <a:t>Picture2Life</a:t>
            </a:r>
          </a:p>
          <a:p>
            <a:r>
              <a:rPr lang="en-US" b="1" dirty="0" err="1" smtClean="0"/>
              <a:t>Preloadr</a:t>
            </a:r>
            <a:endParaRPr lang="en-US" b="1" dirty="0" smtClean="0"/>
          </a:p>
          <a:p>
            <a:r>
              <a:rPr lang="en-US" b="1" dirty="0" err="1" smtClean="0"/>
              <a:t>Phixr</a:t>
            </a:r>
            <a:endParaRPr lang="en-US" b="1" dirty="0" smtClean="0"/>
          </a:p>
          <a:p>
            <a:r>
              <a:rPr lang="en-US" b="1" dirty="0" err="1" smtClean="0"/>
              <a:t>Pixenate</a:t>
            </a:r>
            <a:endParaRPr lang="en-US" b="1" dirty="0" smtClean="0"/>
          </a:p>
          <a:p>
            <a:r>
              <a:rPr lang="en-US" b="1" dirty="0" err="1" smtClean="0"/>
              <a:t>Snipshot</a:t>
            </a:r>
            <a:endParaRPr lang="en-US" dirty="0"/>
          </a:p>
        </p:txBody>
      </p:sp>
      <p:sp>
        <p:nvSpPr>
          <p:cNvPr id="4" name="Date Placeholder 3"/>
          <p:cNvSpPr>
            <a:spLocks noGrp="1"/>
          </p:cNvSpPr>
          <p:nvPr>
            <p:ph type="dt" sz="half" idx="10"/>
          </p:nvPr>
        </p:nvSpPr>
        <p:spPr/>
        <p:txBody>
          <a:bodyPr/>
          <a:lstStyle/>
          <a:p>
            <a:fld id="{11FDD586-9F18-4E82-A0D4-554682F5EB95}"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Exploring Photo-Sharing Communities</a:t>
            </a:r>
            <a:endParaRPr lang="en-US" dirty="0"/>
          </a:p>
        </p:txBody>
      </p:sp>
      <p:sp>
        <p:nvSpPr>
          <p:cNvPr id="3" name="Content Placeholder 2"/>
          <p:cNvSpPr>
            <a:spLocks noGrp="1"/>
          </p:cNvSpPr>
          <p:nvPr>
            <p:ph idx="1"/>
          </p:nvPr>
        </p:nvSpPr>
        <p:spPr/>
        <p:txBody>
          <a:bodyPr/>
          <a:lstStyle/>
          <a:p>
            <a:r>
              <a:rPr lang="en-US" dirty="0" smtClean="0"/>
              <a:t>Editing your photos with a web-based  application is convenient; you can do your editing from any computer, no software installation necessary. Even more convenient is the ability to share your photos with others through the cloud, via web-based photo-sharing communities</a:t>
            </a:r>
            <a:endParaRPr lang="en-US" dirty="0"/>
          </a:p>
        </p:txBody>
      </p:sp>
      <p:sp>
        <p:nvSpPr>
          <p:cNvPr id="4" name="Date Placeholder 3"/>
          <p:cNvSpPr>
            <a:spLocks noGrp="1"/>
          </p:cNvSpPr>
          <p:nvPr>
            <p:ph type="dt" sz="half" idx="10"/>
          </p:nvPr>
        </p:nvSpPr>
        <p:spPr/>
        <p:txBody>
          <a:bodyPr/>
          <a:lstStyle/>
          <a:p>
            <a:fld id="{85C9A7B0-D548-4055-8A0C-80C594BA27E5}"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Apple </a:t>
            </a:r>
            <a:r>
              <a:rPr lang="en-US" b="1" dirty="0" err="1" smtClean="0"/>
              <a:t>MobileMe</a:t>
            </a:r>
            <a:r>
              <a:rPr lang="en-US" b="1" dirty="0" smtClean="0"/>
              <a:t> Gallery</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just"/>
            <a:r>
              <a:rPr lang="en-US" dirty="0" smtClean="0"/>
              <a:t>One interesting part of Apple’s new </a:t>
            </a:r>
            <a:r>
              <a:rPr lang="en-US" dirty="0" err="1" smtClean="0"/>
              <a:t>MobileMe</a:t>
            </a:r>
            <a:r>
              <a:rPr lang="en-US" dirty="0" smtClean="0"/>
              <a:t> suite of web-based applications is the </a:t>
            </a:r>
            <a:r>
              <a:rPr lang="en-US" dirty="0" err="1" smtClean="0"/>
              <a:t>MobileMe</a:t>
            </a:r>
            <a:r>
              <a:rPr lang="en-US" dirty="0" smtClean="0"/>
              <a:t> Gallery (www.me.com). </a:t>
            </a:r>
          </a:p>
          <a:p>
            <a:pPr algn="just"/>
            <a:r>
              <a:rPr lang="en-US" dirty="0" smtClean="0"/>
              <a:t>You can upload photos from your computer or </a:t>
            </a:r>
            <a:r>
              <a:rPr lang="en-US" dirty="0" err="1" smtClean="0"/>
              <a:t>iPhone</a:t>
            </a:r>
            <a:r>
              <a:rPr lang="en-US" dirty="0" smtClean="0"/>
              <a:t> to the </a:t>
            </a:r>
            <a:r>
              <a:rPr lang="en-US" dirty="0" err="1" smtClean="0"/>
              <a:t>MobileMe</a:t>
            </a:r>
            <a:r>
              <a:rPr lang="en-US" dirty="0" smtClean="0"/>
              <a:t> Gallery, which can then be viewed by anyone you invite. </a:t>
            </a:r>
          </a:p>
          <a:p>
            <a:pPr algn="just"/>
            <a:r>
              <a:rPr lang="en-US" dirty="0" smtClean="0"/>
              <a:t>It’s a great way to get photos on and off your </a:t>
            </a:r>
            <a:r>
              <a:rPr lang="en-US" dirty="0" err="1" smtClean="0"/>
              <a:t>iPhone</a:t>
            </a:r>
            <a:r>
              <a:rPr lang="en-US" dirty="0" smtClean="0"/>
              <a:t>, and view photos when you’re on the go.</a:t>
            </a:r>
            <a:endParaRPr lang="en-US" dirty="0"/>
          </a:p>
        </p:txBody>
      </p:sp>
      <p:sp>
        <p:nvSpPr>
          <p:cNvPr id="4" name="Date Placeholder 3"/>
          <p:cNvSpPr>
            <a:spLocks noGrp="1"/>
          </p:cNvSpPr>
          <p:nvPr>
            <p:ph type="dt" sz="half" idx="10"/>
          </p:nvPr>
        </p:nvSpPr>
        <p:spPr/>
        <p:txBody>
          <a:bodyPr/>
          <a:lstStyle/>
          <a:p>
            <a:fld id="{7BF3E449-5D27-4AAA-8EA6-9BAA76B62D39}"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Few Other Photo-Sharing Communities</a:t>
            </a:r>
            <a:endParaRPr lang="en-US" sz="3600" dirty="0"/>
          </a:p>
        </p:txBody>
      </p:sp>
      <p:sp>
        <p:nvSpPr>
          <p:cNvPr id="3" name="Content Placeholder 2"/>
          <p:cNvSpPr>
            <a:spLocks noGrp="1"/>
          </p:cNvSpPr>
          <p:nvPr>
            <p:ph idx="1"/>
          </p:nvPr>
        </p:nvSpPr>
        <p:spPr>
          <a:xfrm>
            <a:off x="457200" y="1447800"/>
            <a:ext cx="8229600" cy="5029200"/>
          </a:xfrm>
        </p:spPr>
        <p:txBody>
          <a:bodyPr>
            <a:normAutofit fontScale="77500" lnSpcReduction="20000"/>
          </a:bodyPr>
          <a:lstStyle/>
          <a:p>
            <a:r>
              <a:rPr lang="en-US" b="1" dirty="0" err="1" smtClean="0"/>
              <a:t>dotPhoto</a:t>
            </a:r>
            <a:endParaRPr lang="en-US" b="1" dirty="0" smtClean="0"/>
          </a:p>
          <a:p>
            <a:r>
              <a:rPr lang="en-US" b="1" dirty="0" smtClean="0"/>
              <a:t>DPHOTO</a:t>
            </a:r>
          </a:p>
          <a:p>
            <a:r>
              <a:rPr lang="en-US" b="1" dirty="0" err="1" smtClean="0"/>
              <a:t>Flickr</a:t>
            </a:r>
            <a:endParaRPr lang="en-US" b="1" dirty="0" smtClean="0"/>
          </a:p>
          <a:p>
            <a:r>
              <a:rPr lang="en-US" b="1" dirty="0" err="1" smtClean="0"/>
              <a:t>Fotki</a:t>
            </a:r>
            <a:endParaRPr lang="en-US" b="1" dirty="0" smtClean="0"/>
          </a:p>
          <a:p>
            <a:r>
              <a:rPr lang="en-US" b="1" dirty="0" err="1" smtClean="0"/>
              <a:t>MyPhotoAlbum</a:t>
            </a:r>
            <a:endParaRPr lang="en-US" b="1" dirty="0" smtClean="0"/>
          </a:p>
          <a:p>
            <a:r>
              <a:rPr lang="en-US" b="1" dirty="0" err="1" smtClean="0"/>
              <a:t>Photobucket</a:t>
            </a:r>
            <a:endParaRPr lang="en-US" b="1" dirty="0" smtClean="0"/>
          </a:p>
          <a:p>
            <a:r>
              <a:rPr lang="en-US" b="1" dirty="0" smtClean="0"/>
              <a:t>Picasa Web Albums</a:t>
            </a:r>
          </a:p>
          <a:p>
            <a:r>
              <a:rPr lang="en-US" b="1" dirty="0" err="1" smtClean="0"/>
              <a:t>Pixagogo</a:t>
            </a:r>
            <a:endParaRPr lang="en-US" b="1" dirty="0" smtClean="0"/>
          </a:p>
          <a:p>
            <a:r>
              <a:rPr lang="en-US" b="1" dirty="0" err="1" smtClean="0"/>
              <a:t>PictureTrail</a:t>
            </a:r>
            <a:endParaRPr lang="en-US" b="1" dirty="0" smtClean="0"/>
          </a:p>
          <a:p>
            <a:r>
              <a:rPr lang="en-US" b="1" dirty="0" err="1" smtClean="0"/>
              <a:t>SmugMug</a:t>
            </a:r>
            <a:endParaRPr lang="en-US" b="1" dirty="0" smtClean="0"/>
          </a:p>
          <a:p>
            <a:r>
              <a:rPr lang="en-US" b="1" dirty="0" err="1" smtClean="0"/>
              <a:t>WebShots</a:t>
            </a:r>
            <a:endParaRPr lang="en-US" b="1" dirty="0" smtClean="0"/>
          </a:p>
          <a:p>
            <a:r>
              <a:rPr lang="en-US" b="1" dirty="0" err="1" smtClean="0"/>
              <a:t>Zenfolio</a:t>
            </a:r>
            <a:endParaRPr lang="en-US" b="1" dirty="0" smtClean="0"/>
          </a:p>
          <a:p>
            <a:r>
              <a:rPr lang="en-US" b="1" dirty="0" err="1" smtClean="0"/>
              <a:t>Zoto</a:t>
            </a:r>
            <a:endParaRPr lang="en-US" dirty="0"/>
          </a:p>
        </p:txBody>
      </p:sp>
      <p:sp>
        <p:nvSpPr>
          <p:cNvPr id="4" name="Date Placeholder 3"/>
          <p:cNvSpPr>
            <a:spLocks noGrp="1"/>
          </p:cNvSpPr>
          <p:nvPr>
            <p:ph type="dt" sz="half" idx="10"/>
          </p:nvPr>
        </p:nvSpPr>
        <p:spPr/>
        <p:txBody>
          <a:bodyPr/>
          <a:lstStyle/>
          <a:p>
            <a:fld id="{2B5BD903-3B45-4F80-B96E-26CEEB15026E}"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Controlling It All with</a:t>
            </a:r>
            <a:br>
              <a:rPr lang="en-US" b="1" dirty="0" smtClean="0"/>
            </a:br>
            <a:r>
              <a:rPr lang="en-US" b="1" dirty="0" smtClean="0"/>
              <a:t>Web-Based Desktops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desktop</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smtClean="0"/>
              <a:t>A web-based desktop, or </a:t>
            </a:r>
            <a:r>
              <a:rPr lang="en-US" i="1" dirty="0" smtClean="0"/>
              <a:t>web top, is essentially </a:t>
            </a:r>
            <a:r>
              <a:rPr lang="en-US" dirty="0" smtClean="0"/>
              <a:t>a virtual computer desktop displayed inside your web browser, delivered over any Internet connection. A web desktop has a graphical user interface (GUI) like Windows or the Mac OS, and often comes complete with one or more productivity applications. </a:t>
            </a:r>
          </a:p>
          <a:p>
            <a:pPr algn="just"/>
            <a:r>
              <a:rPr lang="en-US" dirty="0" smtClean="0"/>
              <a:t>The web top and all its apps, as well as your personal preferences for how the desktop looks, are stored in the cloud, and you access it over the web.</a:t>
            </a:r>
            <a:endParaRPr lang="en-US" dirty="0"/>
          </a:p>
        </p:txBody>
      </p:sp>
      <p:sp>
        <p:nvSpPr>
          <p:cNvPr id="4" name="Date Placeholder 3"/>
          <p:cNvSpPr>
            <a:spLocks noGrp="1"/>
          </p:cNvSpPr>
          <p:nvPr>
            <p:ph type="dt" sz="half" idx="10"/>
          </p:nvPr>
        </p:nvSpPr>
        <p:spPr/>
        <p:txBody>
          <a:bodyPr/>
          <a:lstStyle/>
          <a:p>
            <a:fld id="{7A635599-43E8-45A3-AC6C-161365C6C743}"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ajaxWindows</a:t>
            </a:r>
            <a:endParaRPr lang="en-US" dirty="0"/>
          </a:p>
        </p:txBody>
      </p:sp>
      <p:sp>
        <p:nvSpPr>
          <p:cNvPr id="3" name="Content Placeholder 2"/>
          <p:cNvSpPr>
            <a:spLocks noGrp="1"/>
          </p:cNvSpPr>
          <p:nvPr>
            <p:ph idx="1"/>
          </p:nvPr>
        </p:nvSpPr>
        <p:spPr>
          <a:xfrm>
            <a:off x="0" y="1600200"/>
            <a:ext cx="8686800" cy="4525963"/>
          </a:xfrm>
        </p:spPr>
        <p:txBody>
          <a:bodyPr/>
          <a:lstStyle/>
          <a:p>
            <a:r>
              <a:rPr lang="en-US" dirty="0" smtClean="0"/>
              <a:t>One of the most fully developed web desktops is </a:t>
            </a:r>
            <a:r>
              <a:rPr lang="en-US" dirty="0" err="1" smtClean="0"/>
              <a:t>ajaxWindows</a:t>
            </a:r>
            <a:r>
              <a:rPr lang="en-US" dirty="0" smtClean="0"/>
              <a:t> (</a:t>
            </a:r>
            <a:r>
              <a:rPr lang="en-US" dirty="0" smtClean="0">
                <a:hlinkClick r:id="rId2"/>
              </a:rPr>
              <a:t>www.ajaxwindows</a:t>
            </a:r>
            <a:r>
              <a:rPr lang="en-US" dirty="0" smtClean="0"/>
              <a:t>. com). This </a:t>
            </a:r>
            <a:r>
              <a:rPr lang="en-US" dirty="0" err="1" smtClean="0"/>
              <a:t>webtop</a:t>
            </a:r>
            <a:r>
              <a:rPr lang="en-US" dirty="0" smtClean="0"/>
              <a:t> integrates several key  applications, including </a:t>
            </a:r>
            <a:r>
              <a:rPr lang="en-US" dirty="0" err="1" smtClean="0"/>
              <a:t>ajaxWrite</a:t>
            </a:r>
            <a:r>
              <a:rPr lang="en-US" dirty="0" smtClean="0"/>
              <a:t>, </a:t>
            </a:r>
            <a:r>
              <a:rPr lang="en-US" dirty="0" err="1" smtClean="0"/>
              <a:t>ajaxSketch</a:t>
            </a:r>
            <a:r>
              <a:rPr lang="en-US" dirty="0" smtClean="0"/>
              <a:t>, and </a:t>
            </a:r>
            <a:r>
              <a:rPr lang="en-US" dirty="0" err="1" smtClean="0"/>
              <a:t>ajaxPresent</a:t>
            </a:r>
            <a:r>
              <a:rPr lang="en-US" dirty="0" smtClean="0"/>
              <a:t>.</a:t>
            </a:r>
            <a:endParaRPr lang="en-US" dirty="0"/>
          </a:p>
        </p:txBody>
      </p:sp>
      <p:sp>
        <p:nvSpPr>
          <p:cNvPr id="4" name="Date Placeholder 3"/>
          <p:cNvSpPr>
            <a:spLocks noGrp="1"/>
          </p:cNvSpPr>
          <p:nvPr>
            <p:ph type="dt" sz="half" idx="10"/>
          </p:nvPr>
        </p:nvSpPr>
        <p:spPr/>
        <p:txBody>
          <a:bodyPr/>
          <a:lstStyle/>
          <a:p>
            <a:fld id="{624A73C0-872C-420B-A767-F683BB463776}"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OTHER SIMILAR CALENDERS</a:t>
            </a:r>
            <a:endParaRPr lang="en-US" dirty="0"/>
          </a:p>
        </p:txBody>
      </p:sp>
      <p:sp>
        <p:nvSpPr>
          <p:cNvPr id="3" name="Content Placeholder 2"/>
          <p:cNvSpPr>
            <a:spLocks noGrp="1"/>
          </p:cNvSpPr>
          <p:nvPr>
            <p:ph idx="1"/>
          </p:nvPr>
        </p:nvSpPr>
        <p:spPr>
          <a:xfrm>
            <a:off x="304800" y="990600"/>
            <a:ext cx="8382000" cy="5562600"/>
          </a:xfrm>
        </p:spPr>
        <p:txBody>
          <a:bodyPr>
            <a:normAutofit fontScale="92500" lnSpcReduction="20000"/>
          </a:bodyPr>
          <a:lstStyle/>
          <a:p>
            <a:r>
              <a:rPr lang="en-US" dirty="0" smtClean="0"/>
              <a:t>Yahoo! Calendar</a:t>
            </a:r>
          </a:p>
          <a:p>
            <a:r>
              <a:rPr lang="en-US" dirty="0" smtClean="0"/>
              <a:t>Windows Live Calendar</a:t>
            </a:r>
          </a:p>
          <a:p>
            <a:r>
              <a:rPr lang="en-US" dirty="0" smtClean="0"/>
              <a:t>Apple </a:t>
            </a:r>
            <a:r>
              <a:rPr lang="en-US" dirty="0" err="1" smtClean="0"/>
              <a:t>MobileMe</a:t>
            </a:r>
            <a:r>
              <a:rPr lang="en-US" dirty="0" smtClean="0"/>
              <a:t> Calendar</a:t>
            </a:r>
          </a:p>
          <a:p>
            <a:r>
              <a:rPr lang="en-US" dirty="0" smtClean="0"/>
              <a:t>AOL Calendar</a:t>
            </a:r>
          </a:p>
          <a:p>
            <a:r>
              <a:rPr lang="en-US" dirty="0" smtClean="0"/>
              <a:t>Calendar Hub</a:t>
            </a:r>
          </a:p>
          <a:p>
            <a:r>
              <a:rPr lang="en-US" dirty="0" smtClean="0"/>
              <a:t>Hunt Calendars</a:t>
            </a:r>
          </a:p>
          <a:p>
            <a:r>
              <a:rPr lang="en-US" dirty="0" err="1" smtClean="0"/>
              <a:t>Famundo</a:t>
            </a:r>
            <a:endParaRPr lang="en-US" dirty="0" smtClean="0"/>
          </a:p>
          <a:p>
            <a:r>
              <a:rPr lang="en-US" dirty="0" err="1" smtClean="0"/>
              <a:t>eStudio</a:t>
            </a:r>
            <a:r>
              <a:rPr lang="en-US" dirty="0" smtClean="0"/>
              <a:t> Calendar</a:t>
            </a:r>
          </a:p>
          <a:p>
            <a:r>
              <a:rPr lang="en-US" dirty="0" smtClean="0"/>
              <a:t>30Boxes</a:t>
            </a:r>
          </a:p>
          <a:p>
            <a:r>
              <a:rPr lang="en-US" dirty="0" err="1" smtClean="0"/>
              <a:t>Trumba</a:t>
            </a:r>
            <a:endParaRPr lang="en-US" dirty="0" smtClean="0"/>
          </a:p>
          <a:p>
            <a:r>
              <a:rPr lang="en-US" dirty="0" smtClean="0"/>
              <a:t>Calendars Net</a:t>
            </a:r>
          </a:p>
          <a:p>
            <a:r>
              <a:rPr lang="en-US" dirty="0" err="1" smtClean="0"/>
              <a:t>Jotlet</a:t>
            </a:r>
            <a:endParaRPr lang="en-US" dirty="0"/>
          </a:p>
        </p:txBody>
      </p:sp>
      <p:sp>
        <p:nvSpPr>
          <p:cNvPr id="4" name="Date Placeholder 3"/>
          <p:cNvSpPr>
            <a:spLocks noGrp="1"/>
          </p:cNvSpPr>
          <p:nvPr>
            <p:ph type="dt" sz="half" idx="10"/>
          </p:nvPr>
        </p:nvSpPr>
        <p:spPr/>
        <p:txBody>
          <a:bodyPr/>
          <a:lstStyle/>
          <a:p>
            <a:fld id="{D867B9B7-0548-457B-80BC-2A13913BA1B5}"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based desktops</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Deskjump</a:t>
            </a:r>
            <a:endParaRPr lang="en-US" b="1" dirty="0" smtClean="0"/>
          </a:p>
          <a:p>
            <a:r>
              <a:rPr lang="en-US" b="1" dirty="0" err="1" smtClean="0"/>
              <a:t>Desktoptwo</a:t>
            </a:r>
            <a:endParaRPr lang="en-US" b="1" dirty="0" smtClean="0"/>
          </a:p>
          <a:p>
            <a:r>
              <a:rPr lang="en-US" b="1" dirty="0" err="1" smtClean="0"/>
              <a:t>eyeOS</a:t>
            </a:r>
            <a:endParaRPr lang="en-US" b="1" dirty="0" smtClean="0"/>
          </a:p>
          <a:p>
            <a:r>
              <a:rPr lang="en-US" b="1" dirty="0" smtClean="0"/>
              <a:t>g.ho.st</a:t>
            </a:r>
          </a:p>
          <a:p>
            <a:r>
              <a:rPr lang="en-US" b="1" dirty="0" smtClean="0"/>
              <a:t>Glide</a:t>
            </a:r>
          </a:p>
          <a:p>
            <a:r>
              <a:rPr lang="en-US" b="1" dirty="0" err="1" smtClean="0"/>
              <a:t>Nivio</a:t>
            </a:r>
            <a:endParaRPr lang="en-US" b="1" dirty="0" smtClean="0"/>
          </a:p>
          <a:p>
            <a:r>
              <a:rPr lang="en-US" b="1" dirty="0" err="1" smtClean="0"/>
              <a:t>StartForce</a:t>
            </a:r>
            <a:endParaRPr lang="en-US" b="1" dirty="0" smtClean="0"/>
          </a:p>
          <a:p>
            <a:r>
              <a:rPr lang="en-US" b="1" dirty="0" err="1" smtClean="0"/>
              <a:t>YouOS</a:t>
            </a:r>
            <a:endParaRPr lang="en-US" dirty="0"/>
          </a:p>
        </p:txBody>
      </p:sp>
      <p:sp>
        <p:nvSpPr>
          <p:cNvPr id="4" name="Date Placeholder 3"/>
          <p:cNvSpPr>
            <a:spLocks noGrp="1"/>
          </p:cNvSpPr>
          <p:nvPr>
            <p:ph type="dt" sz="half" idx="10"/>
          </p:nvPr>
        </p:nvSpPr>
        <p:spPr/>
        <p:txBody>
          <a:bodyPr/>
          <a:lstStyle/>
          <a:p>
            <a:fld id="{038A20F5-266D-454F-85CB-16E4159D3163}"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unit …..</a:t>
            </a:r>
            <a:endParaRPr lang="en-US" dirty="0"/>
          </a:p>
        </p:txBody>
      </p:sp>
      <p:sp>
        <p:nvSpPr>
          <p:cNvPr id="5" name="Text Placeholder 4"/>
          <p:cNvSpPr>
            <a:spLocks noGrp="1"/>
          </p:cNvSpPr>
          <p:nvPr>
            <p:ph type="body" idx="1"/>
          </p:nvPr>
        </p:nvSpPr>
        <p:spPr/>
        <p:txBody>
          <a:bodyPr/>
          <a:lstStyle/>
          <a:p>
            <a:endParaRPr lang="en-US" dirty="0"/>
          </a:p>
        </p:txBody>
      </p:sp>
      <p:sp>
        <p:nvSpPr>
          <p:cNvPr id="6" name="Date Placeholder 5"/>
          <p:cNvSpPr>
            <a:spLocks noGrp="1"/>
          </p:cNvSpPr>
          <p:nvPr>
            <p:ph type="dt" sz="half" idx="10"/>
          </p:nvPr>
        </p:nvSpPr>
        <p:spPr/>
        <p:txBody>
          <a:bodyPr/>
          <a:lstStyle/>
          <a:p>
            <a:fld id="{CF8502B6-3F40-4E14-A29E-8967ACC5569B}" type="datetime1">
              <a:rPr lang="en-US" smtClean="0"/>
              <a:t>3/14/2022</a:t>
            </a:fld>
            <a:endParaRPr lang="en-US"/>
          </a:p>
        </p:txBody>
      </p:sp>
      <p:sp>
        <p:nvSpPr>
          <p:cNvPr id="7" name="Slide Number Placeholder 6"/>
          <p:cNvSpPr>
            <a:spLocks noGrp="1"/>
          </p:cNvSpPr>
          <p:nvPr>
            <p:ph type="sldNum" sz="quarter" idx="12"/>
          </p:nvPr>
        </p:nvSpPr>
        <p:spPr/>
        <p:txBody>
          <a:bodyPr/>
          <a:lstStyle/>
          <a:p>
            <a:fld id="{6ED3EAF0-8F39-4591-BDB1-D1B37DF72FF4}" type="slidenum">
              <a:rPr lang="en-US" smtClean="0"/>
              <a:pPr/>
              <a:t>81</a:t>
            </a:fld>
            <a:endParaRPr lang="en-US"/>
          </a:p>
        </p:txBody>
      </p:sp>
      <p:sp>
        <p:nvSpPr>
          <p:cNvPr id="8" name="Footer Placeholder 7"/>
          <p:cNvSpPr>
            <a:spLocks noGrp="1"/>
          </p:cNvSpPr>
          <p:nvPr>
            <p:ph type="ftr" sz="quarter" idx="11"/>
          </p:nvPr>
        </p:nvSpPr>
        <p:spPr/>
        <p:txBody>
          <a:bodyPr/>
          <a:lstStyle/>
          <a:p>
            <a:r>
              <a:rPr lang="en-US" smtClean="0"/>
              <a:t>dr.preetipatil.kit@gmail.com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fontScale="90000"/>
          </a:bodyPr>
          <a:lstStyle/>
          <a:p>
            <a:r>
              <a:rPr lang="en-US" b="1" dirty="0" smtClean="0"/>
              <a:t>Exploring Online Scheduling Applications</a:t>
            </a:r>
            <a:endParaRPr lang="en-US" dirty="0"/>
          </a:p>
        </p:txBody>
      </p:sp>
      <p:sp>
        <p:nvSpPr>
          <p:cNvPr id="3" name="Content Placeholder 2"/>
          <p:cNvSpPr>
            <a:spLocks noGrp="1"/>
          </p:cNvSpPr>
          <p:nvPr>
            <p:ph idx="1"/>
          </p:nvPr>
        </p:nvSpPr>
        <p:spPr>
          <a:xfrm>
            <a:off x="304800" y="1600200"/>
            <a:ext cx="8534400" cy="4525963"/>
          </a:xfrm>
        </p:spPr>
        <p:txBody>
          <a:bodyPr/>
          <a:lstStyle/>
          <a:p>
            <a:pPr algn="just"/>
            <a:r>
              <a:rPr lang="en-US" dirty="0" smtClean="0"/>
              <a:t>Experts claim that it takes seven emails or voice mails to arrange a single meeting; a typical business person can spend more than 100 hours each year just scheduling meetings.</a:t>
            </a:r>
          </a:p>
          <a:p>
            <a:pPr algn="just"/>
            <a:endParaRPr lang="en-US" dirty="0"/>
          </a:p>
        </p:txBody>
      </p:sp>
      <p:sp>
        <p:nvSpPr>
          <p:cNvPr id="4" name="Date Placeholder 3"/>
          <p:cNvSpPr>
            <a:spLocks noGrp="1"/>
          </p:cNvSpPr>
          <p:nvPr>
            <p:ph type="dt" sz="half" idx="10"/>
          </p:nvPr>
        </p:nvSpPr>
        <p:spPr/>
        <p:txBody>
          <a:bodyPr/>
          <a:lstStyle/>
          <a:p>
            <a:fld id="{5883B87E-50A8-4A5E-81F0-8AACA2CDA2D4}" type="datetime1">
              <a:rPr lang="en-US" smtClean="0"/>
              <a:t>3/14/2022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dr.preetipatil.kit@gmail.com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51891170C4CA4DB9B791D41E3A43BD" ma:contentTypeVersion="5" ma:contentTypeDescription="Create a new document." ma:contentTypeScope="" ma:versionID="bd37b815186db3f6d127d1b6cde59f48">
  <xsd:schema xmlns:xsd="http://www.w3.org/2001/XMLSchema" xmlns:xs="http://www.w3.org/2001/XMLSchema" xmlns:p="http://schemas.microsoft.com/office/2006/metadata/properties" xmlns:ns2="038582cc-e9a7-4351-942d-336098a7c847" targetNamespace="http://schemas.microsoft.com/office/2006/metadata/properties" ma:root="true" ma:fieldsID="e2d9ff92e4a5fc31aa6d19e8ee4e607d" ns2:_="">
    <xsd:import namespace="038582cc-e9a7-4351-942d-336098a7c8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8582cc-e9a7-4351-942d-336098a7c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7B248E-68E2-4FAA-812A-F0FCA83A00B5}"/>
</file>

<file path=customXml/itemProps2.xml><?xml version="1.0" encoding="utf-8"?>
<ds:datastoreItem xmlns:ds="http://schemas.openxmlformats.org/officeDocument/2006/customXml" ds:itemID="{90661A60-EAAB-4854-ACAB-45AC2AC8BEF5}"/>
</file>

<file path=customXml/itemProps3.xml><?xml version="1.0" encoding="utf-8"?>
<ds:datastoreItem xmlns:ds="http://schemas.openxmlformats.org/officeDocument/2006/customXml" ds:itemID="{32550054-3B1E-43D9-B945-3E5AF53A455E}"/>
</file>

<file path=docProps/app.xml><?xml version="1.0" encoding="utf-8"?>
<Properties xmlns="http://schemas.openxmlformats.org/officeDocument/2006/extended-properties" xmlns:vt="http://schemas.openxmlformats.org/officeDocument/2006/docPropsVTypes">
  <TotalTime>721</TotalTime>
  <Words>4669</Words>
  <Application>Microsoft Office PowerPoint</Application>
  <PresentationFormat>On-screen Show (4:3)</PresentationFormat>
  <Paragraphs>621</Paragraphs>
  <Slides>81</Slides>
  <Notes>2</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  Cloud Computing  Using Cloud Services</vt:lpstr>
      <vt:lpstr>Using Cloud Services </vt:lpstr>
      <vt:lpstr>Collaborating on Calendars, Schedules, and Task Management</vt:lpstr>
      <vt:lpstr>PowerPoint Presentation</vt:lpstr>
      <vt:lpstr>PowerPoint Presentation</vt:lpstr>
      <vt:lpstr>PowerPoint Presentation</vt:lpstr>
      <vt:lpstr>PowerPoint Presentation</vt:lpstr>
      <vt:lpstr>OTHER SIMILAR CALENDERS</vt:lpstr>
      <vt:lpstr>Exploring Online Scheduling Applications</vt:lpstr>
      <vt:lpstr>The online scheduling application</vt:lpstr>
      <vt:lpstr>Jiffle</vt:lpstr>
      <vt:lpstr>PowerPoint Presentation</vt:lpstr>
      <vt:lpstr>Other scheduling application </vt:lpstr>
      <vt:lpstr>Exploring Online Planning and Task Management</vt:lpstr>
      <vt:lpstr>iPrioritize</vt:lpstr>
      <vt:lpstr>PowerPoint Presentation</vt:lpstr>
      <vt:lpstr>A simple web-based to-do list from iPrioritize</vt:lpstr>
      <vt:lpstr>Other scheduling applications</vt:lpstr>
      <vt:lpstr>Collaborating on Event Management</vt:lpstr>
      <vt:lpstr>Understanding Event management Applications</vt:lpstr>
      <vt:lpstr>PowerPoint Presentation</vt:lpstr>
      <vt:lpstr>PowerPoint Presentation</vt:lpstr>
      <vt:lpstr>PowerPoint Presentation</vt:lpstr>
      <vt:lpstr>PowerPoint Presentation</vt:lpstr>
      <vt:lpstr>Exploring Event Management Applications</vt:lpstr>
      <vt:lpstr>PowerPoint Presentation</vt:lpstr>
      <vt:lpstr>Few more Event Management Applications</vt:lpstr>
      <vt:lpstr>Collaborating on Contact Management</vt:lpstr>
      <vt:lpstr>Understanding Contact Management and CRM</vt:lpstr>
      <vt:lpstr>PowerPoint Presentation</vt:lpstr>
      <vt:lpstr>Exploring Contact Management and CRM Applications</vt:lpstr>
      <vt:lpstr>PowerPoint Presentation</vt:lpstr>
      <vt:lpstr>PowerPoint Presentation</vt:lpstr>
      <vt:lpstr>Salesforce .com</vt:lpstr>
      <vt:lpstr>Some popular web-based CRM solution</vt:lpstr>
      <vt:lpstr>Collaborating on Project Management</vt:lpstr>
      <vt:lpstr>Exploring Project Management Applications</vt:lpstr>
      <vt:lpstr>@task</vt:lpstr>
      <vt:lpstr>Drag and drop Gantt chart in @task</vt:lpstr>
      <vt:lpstr>Other web based project management applications</vt:lpstr>
      <vt:lpstr>THE ADVANTAGES OF MANAGING PROJECTS ONLINE </vt:lpstr>
      <vt:lpstr>Collaborating on Word Processing </vt:lpstr>
      <vt:lpstr>PowerPoint Presentation</vt:lpstr>
      <vt:lpstr>Google Docs</vt:lpstr>
      <vt:lpstr>PowerPoint Presentation</vt:lpstr>
      <vt:lpstr>PowerPoint Presentation</vt:lpstr>
      <vt:lpstr>Other web based word processors</vt:lpstr>
      <vt:lpstr>Collaborating on Spreadsheets</vt:lpstr>
      <vt:lpstr>Exploring Web-Based Spreadsheets</vt:lpstr>
      <vt:lpstr>PowerPoint Presentation</vt:lpstr>
      <vt:lpstr>PowerPoint Presentation</vt:lpstr>
      <vt:lpstr>Few other web based spread sheets</vt:lpstr>
      <vt:lpstr>Collaborating on Databases</vt:lpstr>
      <vt:lpstr>Exploring Web-Based Databases</vt:lpstr>
      <vt:lpstr>Blist</vt:lpstr>
      <vt:lpstr>PowerPoint Presentation</vt:lpstr>
      <vt:lpstr>Few more web-based databases</vt:lpstr>
      <vt:lpstr>Collaborating on Presentations</vt:lpstr>
      <vt:lpstr>PowerPoint Presentation</vt:lpstr>
      <vt:lpstr>Evaluating Web-Based Presentation Applications</vt:lpstr>
      <vt:lpstr>Other web based presentation applications </vt:lpstr>
      <vt:lpstr>Storing and Sharing Files and Other Online Content</vt:lpstr>
      <vt:lpstr>What Is Cloud Storage?</vt:lpstr>
      <vt:lpstr>PowerPoint Presentation</vt:lpstr>
      <vt:lpstr>Evaluating Online File-Storage and -Sharing Services</vt:lpstr>
      <vt:lpstr>Other Online File-Storage and -Sharing Services</vt:lpstr>
      <vt:lpstr>Exploring Online Bookmarking Services</vt:lpstr>
      <vt:lpstr>BlinkList </vt:lpstr>
      <vt:lpstr>Other Online Bookmarking Services</vt:lpstr>
      <vt:lpstr>Sharing Digital Photographs</vt:lpstr>
      <vt:lpstr>Exploring Online Photo-Editing Applications</vt:lpstr>
      <vt:lpstr>Adobe Photoshop Express</vt:lpstr>
      <vt:lpstr>Other Online Photo-Editing Applications</vt:lpstr>
      <vt:lpstr>Exploring Photo-Sharing Communities</vt:lpstr>
      <vt:lpstr>Apple MobileMe Gallery</vt:lpstr>
      <vt:lpstr> Few Other Photo-Sharing Communities</vt:lpstr>
      <vt:lpstr>Controlling It All with Web-Based Desktops</vt:lpstr>
      <vt:lpstr>Web-based desktop</vt:lpstr>
      <vt:lpstr>ajaxWindows</vt:lpstr>
      <vt:lpstr>Other web based desktops</vt:lpstr>
      <vt:lpstr>End of unit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Cloud Computing Unit 4  Using Cloud Services</dc:title>
  <dc:creator>Dr.PreetiPatil</dc:creator>
  <cp:lastModifiedBy>DELL</cp:lastModifiedBy>
  <cp:revision>95</cp:revision>
  <dcterms:created xsi:type="dcterms:W3CDTF">2014-06-25T17:02:42Z</dcterms:created>
  <dcterms:modified xsi:type="dcterms:W3CDTF">2022-03-14T05:17:04Z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0x010100BB51891170C4CA4DB9B791D41E3A43BD</vt:lpwstr>
  </property>
</Properties>
</file>