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Raleway-italic.fntdata"/><Relationship Id="rId8" Type="http://schemas.openxmlformats.org/officeDocument/2006/relationships/slide" Target="slides/slide3.xml"/><Relationship Id="rId26" Type="http://schemas.openxmlformats.org/officeDocument/2006/relationships/customXml" Target="../customXml/item3.xml"/><Relationship Id="rId21" Type="http://schemas.openxmlformats.org/officeDocument/2006/relationships/font" Target="fonts/Lato-bold.fntdata"/><Relationship Id="rId3" Type="http://schemas.openxmlformats.org/officeDocument/2006/relationships/presProps" Target="presProps.xml"/><Relationship Id="rId12" Type="http://schemas.openxmlformats.org/officeDocument/2006/relationships/slide" Target="slides/slide7.xml"/><Relationship Id="rId17" Type="http://schemas.openxmlformats.org/officeDocument/2006/relationships/font" Target="fonts/Raleway-bold.fntdata"/><Relationship Id="rId7" Type="http://schemas.openxmlformats.org/officeDocument/2006/relationships/slide" Target="slides/slide2.xml"/><Relationship Id="rId25" Type="http://schemas.openxmlformats.org/officeDocument/2006/relationships/customXml" Target="../customXml/item2.xml"/><Relationship Id="rId20" Type="http://schemas.openxmlformats.org/officeDocument/2006/relationships/font" Target="fonts/Lato-regular.fntdata"/><Relationship Id="rId2" Type="http://schemas.openxmlformats.org/officeDocument/2006/relationships/viewProps" Target="viewProps.xml"/><Relationship Id="rId16" Type="http://schemas.openxmlformats.org/officeDocument/2006/relationships/font" Target="fonts/Raleway-regular.fntdata"/><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24" Type="http://schemas.openxmlformats.org/officeDocument/2006/relationships/customXml" Target="../customXml/item1.xml"/><Relationship Id="rId23" Type="http://schemas.openxmlformats.org/officeDocument/2006/relationships/font" Target="fonts/Lato-boldItalic.fntdata"/><Relationship Id="rId15" Type="http://schemas.openxmlformats.org/officeDocument/2006/relationships/slide" Target="slides/slide10.xml"/><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font" Target="fonts/Raleway-boldItalic.fntdata"/><Relationship Id="rId22" Type="http://schemas.openxmlformats.org/officeDocument/2006/relationships/font" Target="fonts/Lato-italic.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c49d9fbb1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c49d9fbb1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c49d9fbb1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c49d9fbb1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c49d9fbb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c49d9fbb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c49d9fbb1_2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c49d9fbb1_2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c49d9fbb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c49d9fbb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c49d9fbb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c49d9fbb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c49d9fbb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c49d9fbb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c49d9fbb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c49d9fbb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c49d9fbb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c49d9fbb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omputer.howstuffworks.com/pc.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Google Data </a:t>
            </a:r>
            <a:r>
              <a:rPr lang="en-GB"/>
              <a:t>Centers </a:t>
            </a:r>
            <a:endParaRPr/>
          </a:p>
          <a:p>
            <a:pPr indent="0" lvl="0" marL="0" rtl="0" algn="l">
              <a:spcBef>
                <a:spcPts val="0"/>
              </a:spcBef>
              <a:spcAft>
                <a:spcPts val="0"/>
              </a:spcAft>
              <a:buNone/>
            </a:pPr>
            <a:r>
              <a:rPr lang="en-GB" sz="2200"/>
              <a:t>(case study on Google)</a:t>
            </a:r>
            <a:endParaRPr sz="2200"/>
          </a:p>
        </p:txBody>
      </p:sp>
      <p:pic>
        <p:nvPicPr>
          <p:cNvPr id="87" name="Google Shape;87;p13"/>
          <p:cNvPicPr preferRelativeResize="0"/>
          <p:nvPr/>
        </p:nvPicPr>
        <p:blipFill>
          <a:blip r:embed="rId3">
            <a:alphaModFix/>
          </a:blip>
          <a:stretch>
            <a:fillRect/>
          </a:stretch>
        </p:blipFill>
        <p:spPr>
          <a:xfrm>
            <a:off x="3646225" y="2835575"/>
            <a:ext cx="1851551" cy="18515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3">
            <a:alphaModFix/>
          </a:blip>
          <a:stretch>
            <a:fillRect/>
          </a:stretch>
        </p:blipFill>
        <p:spPr>
          <a:xfrm>
            <a:off x="2362200" y="974611"/>
            <a:ext cx="4419600" cy="37483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838400" y="2080100"/>
            <a:ext cx="7722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400">
                <a:solidFill>
                  <a:schemeClr val="dk2"/>
                </a:solidFill>
              </a:rPr>
              <a:t>A data center is a facility that centralizes an organization's shared IT operations and equipment for the purposes of storing, processing, and disseminating data and applications. Because they house an organization's most critical and proprietary assets, data centers are vital to the continuity of daily operations.</a:t>
            </a:r>
            <a:endParaRPr sz="2200">
              <a:solidFill>
                <a:schemeClr val="dk2"/>
              </a:solidFill>
            </a:endParaRPr>
          </a:p>
        </p:txBody>
      </p:sp>
      <p:sp>
        <p:nvSpPr>
          <p:cNvPr id="93" name="Google Shape;93;p14"/>
          <p:cNvSpPr txBox="1"/>
          <p:nvPr/>
        </p:nvSpPr>
        <p:spPr>
          <a:xfrm>
            <a:off x="838400" y="1241325"/>
            <a:ext cx="4545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600">
                <a:solidFill>
                  <a:schemeClr val="dk2"/>
                </a:solidFill>
              </a:rPr>
              <a:t>What is Data Center?</a:t>
            </a:r>
            <a:endParaRPr sz="2600">
              <a:solidFill>
                <a:schemeClr val="dk2"/>
              </a:solidFill>
            </a:endParaRPr>
          </a:p>
        </p:txBody>
      </p:sp>
      <p:sp>
        <p:nvSpPr>
          <p:cNvPr id="94" name="Google Shape;94;p1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nvSpPr>
        <p:spPr>
          <a:xfrm>
            <a:off x="1025650" y="1662075"/>
            <a:ext cx="7415100" cy="28167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Clr>
                <a:schemeClr val="dk1"/>
              </a:buClr>
              <a:buSzPts val="1100"/>
              <a:buFont typeface="Arial"/>
              <a:buNone/>
            </a:pPr>
            <a:r>
              <a:rPr lang="en-GB" sz="2400">
                <a:solidFill>
                  <a:srgbClr val="202124"/>
                </a:solidFill>
              </a:rPr>
              <a:t>According to Google, their global data center operation electrical power ranges </a:t>
            </a:r>
            <a:r>
              <a:rPr b="1" lang="en-GB" sz="2400">
                <a:solidFill>
                  <a:schemeClr val="dk1"/>
                </a:solidFill>
              </a:rPr>
              <a:t>between 500 and 681 megawatts</a:t>
            </a:r>
            <a:r>
              <a:rPr lang="en-GB" sz="2400">
                <a:solidFill>
                  <a:srgbClr val="202124"/>
                </a:solidFill>
              </a:rPr>
              <a:t>. The combined processing power of these servers might have reached from 20 to 100 petaflops in 2008. </a:t>
            </a:r>
            <a:r>
              <a:rPr lang="en-GB" sz="2400">
                <a:solidFill>
                  <a:srgbClr val="202124"/>
                </a:solidFill>
                <a:highlight>
                  <a:srgbClr val="FFFFFF"/>
                </a:highlight>
              </a:rPr>
              <a:t>Google has </a:t>
            </a:r>
            <a:r>
              <a:rPr b="1" lang="en-GB" sz="2400">
                <a:solidFill>
                  <a:srgbClr val="202124"/>
                </a:solidFill>
                <a:highlight>
                  <a:srgbClr val="FFFFFF"/>
                </a:highlight>
              </a:rPr>
              <a:t>34 data center</a:t>
            </a:r>
            <a:r>
              <a:rPr lang="en-GB" sz="2400">
                <a:solidFill>
                  <a:srgbClr val="202124"/>
                </a:solidFill>
                <a:highlight>
                  <a:srgbClr val="FFFFFF"/>
                </a:highlight>
              </a:rPr>
              <a:t> locations currently</a:t>
            </a:r>
            <a:endParaRPr sz="3700">
              <a:solidFill>
                <a:srgbClr val="202124"/>
              </a:solidFill>
            </a:endParaRPr>
          </a:p>
          <a:p>
            <a:pPr indent="0" lvl="0" marL="0" rtl="0" algn="l">
              <a:spcBef>
                <a:spcPts val="0"/>
              </a:spcBef>
              <a:spcAft>
                <a:spcPts val="0"/>
              </a:spcAft>
              <a:buNone/>
            </a:pPr>
            <a:r>
              <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0" y="130075"/>
            <a:ext cx="9144000" cy="47789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nvSpPr>
        <p:spPr>
          <a:xfrm>
            <a:off x="794950" y="1398775"/>
            <a:ext cx="7442100" cy="355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Efficiency: </a:t>
            </a:r>
            <a:endParaRPr>
              <a:solidFill>
                <a:srgbClr val="FF0000"/>
              </a:solidFill>
            </a:endParaRPr>
          </a:p>
          <a:p>
            <a:pPr indent="457200" lvl="0" marL="0" rtl="0" algn="l">
              <a:spcBef>
                <a:spcPts val="0"/>
              </a:spcBef>
              <a:spcAft>
                <a:spcPts val="0"/>
              </a:spcAft>
              <a:buNone/>
            </a:pPr>
            <a:r>
              <a:rPr lang="en-GB">
                <a:solidFill>
                  <a:schemeClr val="dk2"/>
                </a:solidFill>
              </a:rPr>
              <a:t>It's 1 petabyte or 1000 terabytes or 1,000,000 gigabytes. </a:t>
            </a:r>
            <a:r>
              <a:rPr i="1" lang="en-GB">
                <a:solidFill>
                  <a:schemeClr val="dk2"/>
                </a:solidFill>
              </a:rPr>
              <a:t>It took six hours and two minutes to sort 1PB (10 trillion 100-byte records) on 4,000 computers</a:t>
            </a:r>
            <a:r>
              <a:rPr lang="en-GB">
                <a:solidFill>
                  <a:schemeClr val="dk2"/>
                </a:solidFill>
              </a:rPr>
              <a:t> and the results were replicated thrice on 48,000 disks.</a:t>
            </a:r>
            <a:endParaRPr>
              <a:solidFill>
                <a:schemeClr val="dk2"/>
              </a:solidFill>
            </a:endParaRPr>
          </a:p>
          <a:p>
            <a:pPr indent="0" lvl="0" marL="0" marR="381000" rtl="0" algn="just">
              <a:lnSpc>
                <a:spcPct val="100000"/>
              </a:lnSpc>
              <a:spcBef>
                <a:spcPts val="1100"/>
              </a:spcBef>
              <a:spcAft>
                <a:spcPts val="0"/>
              </a:spcAft>
              <a:buNone/>
            </a:pPr>
            <a:r>
              <a:rPr lang="en-GB">
                <a:solidFill>
                  <a:schemeClr val="accent3"/>
                </a:solidFill>
              </a:rPr>
              <a:t>Purpose:</a:t>
            </a:r>
            <a:endParaRPr>
              <a:solidFill>
                <a:schemeClr val="accent3"/>
              </a:solidFill>
            </a:endParaRPr>
          </a:p>
          <a:p>
            <a:pPr indent="457200" lvl="0" marL="0" marR="381000" rtl="0" algn="just">
              <a:lnSpc>
                <a:spcPct val="100000"/>
              </a:lnSpc>
              <a:spcBef>
                <a:spcPts val="1100"/>
              </a:spcBef>
              <a:spcAft>
                <a:spcPts val="0"/>
              </a:spcAft>
              <a:buNone/>
            </a:pPr>
            <a:r>
              <a:rPr lang="en-GB">
                <a:solidFill>
                  <a:schemeClr val="dk2"/>
                </a:solidFill>
              </a:rPr>
              <a:t>A data center is a facility that centralizes an organization's shared IT operations and equipment for the purposes of storing, processing, and disseminating data and applications. </a:t>
            </a:r>
            <a:endParaRPr>
              <a:solidFill>
                <a:schemeClr val="dk2"/>
              </a:solidFill>
            </a:endParaRPr>
          </a:p>
          <a:p>
            <a:pPr indent="0" lvl="0" marL="0" marR="381000" rtl="0" algn="l">
              <a:lnSpc>
                <a:spcPct val="100000"/>
              </a:lnSpc>
              <a:spcBef>
                <a:spcPts val="1100"/>
              </a:spcBef>
              <a:spcAft>
                <a:spcPts val="0"/>
              </a:spcAft>
              <a:buNone/>
            </a:pPr>
            <a:r>
              <a:rPr lang="en-GB">
                <a:solidFill>
                  <a:schemeClr val="accent3"/>
                </a:solidFill>
              </a:rPr>
              <a:t>Consolidation</a:t>
            </a:r>
            <a:r>
              <a:rPr lang="en-GB">
                <a:solidFill>
                  <a:srgbClr val="FF9900"/>
                </a:solidFill>
              </a:rPr>
              <a:t>:</a:t>
            </a:r>
            <a:r>
              <a:rPr lang="en-GB">
                <a:solidFill>
                  <a:schemeClr val="dk2"/>
                </a:solidFill>
              </a:rPr>
              <a:t> </a:t>
            </a:r>
            <a:endParaRPr>
              <a:solidFill>
                <a:schemeClr val="dk2"/>
              </a:solidFill>
            </a:endParaRPr>
          </a:p>
          <a:p>
            <a:pPr indent="457200" lvl="0" marL="0" marR="381000" rtl="0" algn="just">
              <a:lnSpc>
                <a:spcPct val="100000"/>
              </a:lnSpc>
              <a:spcBef>
                <a:spcPts val="1100"/>
              </a:spcBef>
              <a:spcAft>
                <a:spcPts val="1100"/>
              </a:spcAft>
              <a:buNone/>
            </a:pPr>
            <a:r>
              <a:rPr lang="en-GB">
                <a:solidFill>
                  <a:schemeClr val="dk2"/>
                </a:solidFill>
              </a:rPr>
              <a:t>Data center consolidation refers to technologies and strategies that allow for more efficient IT architectures. This can mean physically consolidating multiple data centers or just making a single large data center run more effectively on fewer resources.</a:t>
            </a:r>
            <a:endParaRPr>
              <a:solidFill>
                <a:srgbClr val="20212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nvSpPr>
        <p:spPr>
          <a:xfrm>
            <a:off x="1104175" y="1434475"/>
            <a:ext cx="7590000" cy="36693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Clr>
                <a:schemeClr val="dk1"/>
              </a:buClr>
              <a:buSzPts val="1100"/>
              <a:buFont typeface="Arial"/>
              <a:buNone/>
            </a:pPr>
            <a:r>
              <a:rPr lang="en-GB" sz="1900">
                <a:solidFill>
                  <a:schemeClr val="dk2"/>
                </a:solidFill>
              </a:rPr>
              <a:t>Google organized the GFS into </a:t>
            </a:r>
            <a:r>
              <a:rPr b="1" lang="en-GB" sz="1900">
                <a:solidFill>
                  <a:schemeClr val="dk2"/>
                </a:solidFill>
              </a:rPr>
              <a:t>clusters</a:t>
            </a:r>
            <a:r>
              <a:rPr lang="en-GB" sz="1900">
                <a:solidFill>
                  <a:schemeClr val="dk2"/>
                </a:solidFill>
              </a:rPr>
              <a:t> of computers. A cluster is simply a network of </a:t>
            </a:r>
            <a:r>
              <a:rPr lang="en-GB" sz="1900" u="sng">
                <a:solidFill>
                  <a:schemeClr val="dk2"/>
                </a:solidFill>
                <a:hlinkClick r:id="rId3">
                  <a:extLst>
                    <a:ext uri="{A12FA001-AC4F-418D-AE19-62706E023703}">
                      <ahyp:hlinkClr val="tx"/>
                    </a:ext>
                  </a:extLst>
                </a:hlinkClick>
              </a:rPr>
              <a:t>computers</a:t>
            </a:r>
            <a:r>
              <a:rPr lang="en-GB" sz="1900">
                <a:solidFill>
                  <a:schemeClr val="dk2"/>
                </a:solidFill>
              </a:rPr>
              <a:t>. Each cluster might contain hundreds or even thousands of machines. Within GFS clusters there are three kinds of entities: </a:t>
            </a:r>
            <a:r>
              <a:rPr b="1" lang="en-GB" sz="1900">
                <a:solidFill>
                  <a:schemeClr val="dk2"/>
                </a:solidFill>
              </a:rPr>
              <a:t>clients</a:t>
            </a:r>
            <a:r>
              <a:rPr lang="en-GB" sz="1900">
                <a:solidFill>
                  <a:schemeClr val="dk2"/>
                </a:solidFill>
              </a:rPr>
              <a:t>, </a:t>
            </a:r>
            <a:r>
              <a:rPr b="1" lang="en-GB" sz="1900">
                <a:solidFill>
                  <a:schemeClr val="dk2"/>
                </a:solidFill>
              </a:rPr>
              <a:t>master servers</a:t>
            </a:r>
            <a:r>
              <a:rPr lang="en-GB" sz="1900">
                <a:solidFill>
                  <a:schemeClr val="dk2"/>
                </a:solidFill>
              </a:rPr>
              <a:t> and </a:t>
            </a:r>
            <a:r>
              <a:rPr b="1" lang="en-GB" sz="1900">
                <a:solidFill>
                  <a:schemeClr val="dk2"/>
                </a:solidFill>
              </a:rPr>
              <a:t>chunk servers</a:t>
            </a:r>
            <a:r>
              <a:rPr lang="en-GB" sz="1900">
                <a:solidFill>
                  <a:schemeClr val="dk2"/>
                </a:solidFill>
              </a:rPr>
              <a:t>.</a:t>
            </a:r>
            <a:endParaRPr sz="1900">
              <a:solidFill>
                <a:schemeClr val="dk2"/>
              </a:solidFill>
            </a:endParaRPr>
          </a:p>
          <a:p>
            <a:pPr indent="0" lvl="0" marL="0" rtl="0" algn="l">
              <a:spcBef>
                <a:spcPts val="0"/>
              </a:spcBef>
              <a:spcAft>
                <a:spcPts val="0"/>
              </a:spcAft>
              <a:buClr>
                <a:schemeClr val="dk1"/>
              </a:buClr>
              <a:buSzPts val="1100"/>
              <a:buFont typeface="Arial"/>
              <a:buNone/>
            </a:pPr>
            <a:r>
              <a:rPr lang="en-GB" sz="1900">
                <a:solidFill>
                  <a:schemeClr val="dk1"/>
                </a:solidFill>
              </a:rPr>
              <a:t>​</a:t>
            </a:r>
            <a:endParaRPr sz="19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lang="en-GB" sz="1900">
                <a:solidFill>
                  <a:srgbClr val="202124"/>
                </a:solidFill>
              </a:rPr>
              <a:t>How much data can be stored in a data center?</a:t>
            </a:r>
            <a:endParaRPr sz="1900">
              <a:solidFill>
                <a:srgbClr val="202124"/>
              </a:solidFill>
            </a:endParaRPr>
          </a:p>
          <a:p>
            <a:pPr indent="457200" lvl="0" marL="0" rtl="0" algn="l">
              <a:lnSpc>
                <a:spcPct val="115000"/>
              </a:lnSpc>
              <a:spcBef>
                <a:spcPts val="1100"/>
              </a:spcBef>
              <a:spcAft>
                <a:spcPts val="0"/>
              </a:spcAft>
              <a:buClr>
                <a:schemeClr val="dk1"/>
              </a:buClr>
              <a:buSzPts val="1100"/>
              <a:buFont typeface="Arial"/>
              <a:buNone/>
            </a:pPr>
            <a:r>
              <a:rPr lang="en-GB" sz="1900">
                <a:solidFill>
                  <a:srgbClr val="202124"/>
                </a:solidFill>
              </a:rPr>
              <a:t>In 2018, data centers will store an estimated </a:t>
            </a:r>
            <a:r>
              <a:rPr b="1" lang="en-GB" sz="1900">
                <a:solidFill>
                  <a:srgbClr val="FF0000"/>
                </a:solidFill>
              </a:rPr>
              <a:t>547 exabytes</a:t>
            </a:r>
            <a:r>
              <a:rPr b="1" lang="en-GB" sz="1900">
                <a:solidFill>
                  <a:srgbClr val="202124"/>
                </a:solidFill>
              </a:rPr>
              <a:t> </a:t>
            </a:r>
            <a:r>
              <a:rPr lang="en-GB" sz="1900">
                <a:solidFill>
                  <a:srgbClr val="202124"/>
                </a:solidFill>
              </a:rPr>
              <a:t>of actual data.</a:t>
            </a:r>
            <a:endParaRPr sz="1900">
              <a:solidFill>
                <a:srgbClr val="202124"/>
              </a:solidFill>
            </a:endParaRPr>
          </a:p>
          <a:p>
            <a:pPr indent="0" lvl="0" marL="0" rtl="0" algn="l">
              <a:spcBef>
                <a:spcPts val="1100"/>
              </a:spcBef>
              <a:spcAft>
                <a:spcPts val="0"/>
              </a:spcAft>
              <a:buNone/>
            </a:pPr>
            <a:r>
              <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417900" y="373525"/>
            <a:ext cx="8090400" cy="460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000">
              <a:solidFill>
                <a:schemeClr val="dk2"/>
              </a:solidFill>
            </a:endParaRPr>
          </a:p>
          <a:p>
            <a:pPr indent="0" lvl="0" marL="0" rtl="0" algn="l">
              <a:spcBef>
                <a:spcPts val="0"/>
              </a:spcBef>
              <a:spcAft>
                <a:spcPts val="0"/>
              </a:spcAft>
              <a:buClr>
                <a:schemeClr val="dk1"/>
              </a:buClr>
              <a:buSzPts val="1100"/>
              <a:buFont typeface="Arial"/>
              <a:buNone/>
            </a:pPr>
            <a:r>
              <a:t/>
            </a:r>
            <a:endParaRPr sz="2000">
              <a:solidFill>
                <a:schemeClr val="dk2"/>
              </a:solidFill>
            </a:endParaRPr>
          </a:p>
          <a:p>
            <a:pPr indent="0" lvl="0" marL="457200" rtl="0" algn="l">
              <a:spcBef>
                <a:spcPts val="0"/>
              </a:spcBef>
              <a:spcAft>
                <a:spcPts val="0"/>
              </a:spcAft>
              <a:buClr>
                <a:schemeClr val="dk1"/>
              </a:buClr>
              <a:buSzPts val="1100"/>
              <a:buFont typeface="Arial"/>
              <a:buNone/>
            </a:pPr>
            <a:r>
              <a:t/>
            </a:r>
            <a:endParaRPr sz="2000">
              <a:solidFill>
                <a:schemeClr val="dk2"/>
              </a:solidFill>
            </a:endParaRPr>
          </a:p>
          <a:p>
            <a:pPr indent="457200" lvl="0" marL="457200" rtl="0" algn="l">
              <a:spcBef>
                <a:spcPts val="0"/>
              </a:spcBef>
              <a:spcAft>
                <a:spcPts val="0"/>
              </a:spcAft>
              <a:buClr>
                <a:schemeClr val="dk1"/>
              </a:buClr>
              <a:buSzPts val="1100"/>
              <a:buFont typeface="Arial"/>
              <a:buNone/>
            </a:pPr>
            <a:r>
              <a:rPr lang="en-GB" sz="2000">
                <a:solidFill>
                  <a:schemeClr val="dk2"/>
                </a:solidFill>
              </a:rPr>
              <a:t>Some interesting stats: 100k </a:t>
            </a:r>
            <a:r>
              <a:rPr b="1" lang="en-GB" sz="2000">
                <a:solidFill>
                  <a:schemeClr val="dk2"/>
                </a:solidFill>
              </a:rPr>
              <a:t>MapReduce</a:t>
            </a:r>
            <a:r>
              <a:rPr lang="en-GB" sz="2000">
                <a:solidFill>
                  <a:schemeClr val="dk2"/>
                </a:solidFill>
              </a:rPr>
              <a:t> jobs are executed each day; more than 20 petabytes of data are processed per day; more than 10k MapReduce programs have been implemented; machines are dual processor with gigabit ethernet and 4-8 GB of memory.</a:t>
            </a:r>
            <a:endParaRPr sz="2000">
              <a:solidFill>
                <a:schemeClr val="dk2"/>
              </a:solidFill>
            </a:endParaRPr>
          </a:p>
          <a:p>
            <a:pPr indent="0" lvl="0" marL="457200" rtl="0" algn="l">
              <a:lnSpc>
                <a:spcPct val="115000"/>
              </a:lnSpc>
              <a:spcBef>
                <a:spcPts val="900"/>
              </a:spcBef>
              <a:spcAft>
                <a:spcPts val="0"/>
              </a:spcAft>
              <a:buNone/>
            </a:pPr>
            <a:r>
              <a:rPr b="1" lang="en-GB" sz="2000">
                <a:solidFill>
                  <a:schemeClr val="dk2"/>
                </a:solidFill>
                <a:highlight>
                  <a:srgbClr val="FFFFFF"/>
                </a:highlight>
              </a:rPr>
              <a:t>Which type of data center Google has?</a:t>
            </a:r>
            <a:endParaRPr b="1" sz="2000">
              <a:solidFill>
                <a:schemeClr val="dk2"/>
              </a:solidFill>
              <a:highlight>
                <a:srgbClr val="FFFFFF"/>
              </a:highlight>
            </a:endParaRPr>
          </a:p>
          <a:p>
            <a:pPr indent="0" lvl="0" marL="457200" rtl="0" algn="l">
              <a:lnSpc>
                <a:spcPct val="115000"/>
              </a:lnSpc>
              <a:spcBef>
                <a:spcPts val="900"/>
              </a:spcBef>
              <a:spcAft>
                <a:spcPts val="0"/>
              </a:spcAft>
              <a:buNone/>
            </a:pPr>
            <a:r>
              <a:rPr b="1" lang="en-GB" sz="2000">
                <a:solidFill>
                  <a:schemeClr val="dk2"/>
                </a:solidFill>
                <a:highlight>
                  <a:srgbClr val="FFFFFF"/>
                </a:highlight>
              </a:rPr>
              <a:t>   Google Web Server (GWS)</a:t>
            </a:r>
            <a:r>
              <a:rPr lang="en-GB" sz="2000">
                <a:solidFill>
                  <a:schemeClr val="dk2"/>
                </a:solidFill>
                <a:highlight>
                  <a:srgbClr val="FFFFFF"/>
                </a:highlight>
              </a:rPr>
              <a:t> – custom Linux-based Web server that Google uses for its online services. Storage systems: Google File System and its successor, Colossus. Bigtable – structured storage built upon GFS/Colossus.</a:t>
            </a:r>
            <a:endParaRPr sz="2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0"/>
          <p:cNvPicPr preferRelativeResize="0"/>
          <p:nvPr/>
        </p:nvPicPr>
        <p:blipFill>
          <a:blip r:embed="rId3">
            <a:alphaModFix/>
          </a:blip>
          <a:stretch>
            <a:fillRect/>
          </a:stretch>
        </p:blipFill>
        <p:spPr>
          <a:xfrm>
            <a:off x="317750" y="1004050"/>
            <a:ext cx="8271301" cy="3704300"/>
          </a:xfrm>
          <a:prstGeom prst="rect">
            <a:avLst/>
          </a:prstGeom>
          <a:noFill/>
          <a:ln>
            <a:noFill/>
          </a:ln>
        </p:spPr>
      </p:pic>
      <p:sp>
        <p:nvSpPr>
          <p:cNvPr id="127" name="Google Shape;127;p20"/>
          <p:cNvSpPr txBox="1"/>
          <p:nvPr/>
        </p:nvSpPr>
        <p:spPr>
          <a:xfrm>
            <a:off x="2829925" y="2244075"/>
            <a:ext cx="57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1"/>
          <p:cNvPicPr preferRelativeResize="0"/>
          <p:nvPr/>
        </p:nvPicPr>
        <p:blipFill>
          <a:blip r:embed="rId3">
            <a:alphaModFix/>
          </a:blip>
          <a:stretch>
            <a:fillRect/>
          </a:stretch>
        </p:blipFill>
        <p:spPr>
          <a:xfrm>
            <a:off x="320875" y="946550"/>
            <a:ext cx="8776623" cy="3793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51891170C4CA4DB9B791D41E3A43BD" ma:contentTypeVersion="10" ma:contentTypeDescription="Create a new document." ma:contentTypeScope="" ma:versionID="4cc7675327124e7f2b8af032e5e6556f">
  <xsd:schema xmlns:xsd="http://www.w3.org/2001/XMLSchema" xmlns:xs="http://www.w3.org/2001/XMLSchema" xmlns:p="http://schemas.microsoft.com/office/2006/metadata/properties" xmlns:ns2="038582cc-e9a7-4351-942d-336098a7c847" xmlns:ns3="1dfa0287-8734-4183-b704-0ce8068d2ef1" targetNamespace="http://schemas.microsoft.com/office/2006/metadata/properties" ma:root="true" ma:fieldsID="83a9081ed2abc4c4e7e1e1b97d9aaeb9" ns2:_="" ns3:_="">
    <xsd:import namespace="038582cc-e9a7-4351-942d-336098a7c847"/>
    <xsd:import namespace="1dfa0287-8734-4183-b704-0ce8068d2ef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8582cc-e9a7-4351-942d-336098a7c8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8244f735-e156-40a1-89d5-8d54af6bdca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dfa0287-8734-4183-b704-0ce8068d2ef1"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9b92148a-3da3-4101-a41b-3d2ec2d77d4a}" ma:internalName="TaxCatchAll" ma:showField="CatchAllData" ma:web="1dfa0287-8734-4183-b704-0ce8068d2e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dfa0287-8734-4183-b704-0ce8068d2ef1" xsi:nil="true"/>
    <lcf76f155ced4ddcb4097134ff3c332f xmlns="038582cc-e9a7-4351-942d-336098a7c8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1BAF1F7-F115-4C53-A61D-271F03C44CD5}"/>
</file>

<file path=customXml/itemProps2.xml><?xml version="1.0" encoding="utf-8"?>
<ds:datastoreItem xmlns:ds="http://schemas.openxmlformats.org/officeDocument/2006/customXml" ds:itemID="{19EE3018-64F1-4029-A613-C81F6675B2E8}"/>
</file>

<file path=customXml/itemProps3.xml><?xml version="1.0" encoding="utf-8"?>
<ds:datastoreItem xmlns:ds="http://schemas.openxmlformats.org/officeDocument/2006/customXml" ds:itemID="{ECDD433E-2BBF-4E86-8A91-9674C104A55B}"/>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0x010100BB51891170C4CA4DB9B791D41E3A43BD</vt:lpwstr>
  </property>
  <property fmtid="{D5CDD505-2E9C-101B-9397-08002B2CF9AE}" pid="3" name="MediaServiceImageTags">
    <vt:lpwstr/>
  </property>
</Properties>
</file>